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414" r:id="rId3"/>
    <p:sldId id="416" r:id="rId4"/>
    <p:sldId id="425" r:id="rId5"/>
    <p:sldId id="421" r:id="rId6"/>
    <p:sldId id="417" r:id="rId7"/>
    <p:sldId id="418" r:id="rId8"/>
    <p:sldId id="419" r:id="rId9"/>
    <p:sldId id="420" r:id="rId10"/>
    <p:sldId id="313" r:id="rId11"/>
    <p:sldId id="320" r:id="rId12"/>
    <p:sldId id="321" r:id="rId13"/>
    <p:sldId id="422" r:id="rId14"/>
    <p:sldId id="336" r:id="rId15"/>
    <p:sldId id="331" r:id="rId16"/>
    <p:sldId id="337" r:id="rId17"/>
    <p:sldId id="423" r:id="rId18"/>
    <p:sldId id="407" r:id="rId19"/>
    <p:sldId id="426" r:id="rId20"/>
    <p:sldId id="427" r:id="rId21"/>
    <p:sldId id="443" r:id="rId22"/>
    <p:sldId id="444" r:id="rId23"/>
    <p:sldId id="431" r:id="rId24"/>
    <p:sldId id="432" r:id="rId25"/>
    <p:sldId id="433" r:id="rId26"/>
    <p:sldId id="434" r:id="rId27"/>
    <p:sldId id="435" r:id="rId28"/>
    <p:sldId id="436" r:id="rId29"/>
    <p:sldId id="468" r:id="rId30"/>
    <p:sldId id="469" r:id="rId31"/>
    <p:sldId id="437" r:id="rId32"/>
    <p:sldId id="480" r:id="rId33"/>
    <p:sldId id="460" r:id="rId34"/>
    <p:sldId id="438" r:id="rId35"/>
    <p:sldId id="463" r:id="rId36"/>
    <p:sldId id="464" r:id="rId37"/>
    <p:sldId id="389" r:id="rId38"/>
    <p:sldId id="456" r:id="rId39"/>
    <p:sldId id="457" r:id="rId40"/>
    <p:sldId id="482" r:id="rId41"/>
    <p:sldId id="376" r:id="rId42"/>
    <p:sldId id="471" r:id="rId43"/>
    <p:sldId id="472" r:id="rId44"/>
    <p:sldId id="473" r:id="rId45"/>
    <p:sldId id="476" r:id="rId46"/>
    <p:sldId id="445" r:id="rId47"/>
    <p:sldId id="470" r:id="rId48"/>
    <p:sldId id="454" r:id="rId49"/>
    <p:sldId id="449" r:id="rId50"/>
    <p:sldId id="450" r:id="rId51"/>
    <p:sldId id="455" r:id="rId52"/>
    <p:sldId id="394" r:id="rId53"/>
    <p:sldId id="401" r:id="rId54"/>
    <p:sldId id="397" r:id="rId55"/>
    <p:sldId id="398" r:id="rId56"/>
    <p:sldId id="402" r:id="rId57"/>
    <p:sldId id="396" r:id="rId58"/>
    <p:sldId id="400" r:id="rId59"/>
    <p:sldId id="408" r:id="rId60"/>
    <p:sldId id="410" r:id="rId61"/>
    <p:sldId id="413" r:id="rId6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100"/>
    <a:srgbClr val="443D7F"/>
    <a:srgbClr val="87586B"/>
    <a:srgbClr val="D9D9D9"/>
    <a:srgbClr val="F6F6F6"/>
    <a:srgbClr val="B8BFD5"/>
    <a:srgbClr val="BC724D"/>
    <a:srgbClr val="BD532F"/>
    <a:srgbClr val="3A7775"/>
    <a:srgbClr val="2D53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7" autoAdjust="0"/>
  </p:normalViewPr>
  <p:slideViewPr>
    <p:cSldViewPr snapToGrid="0">
      <p:cViewPr varScale="1">
        <p:scale>
          <a:sx n="83" d="100"/>
          <a:sy n="83" d="100"/>
        </p:scale>
        <p:origin x="538" y="67"/>
      </p:cViewPr>
      <p:guideLst/>
    </p:cSldViewPr>
  </p:slideViewPr>
  <p:notesTextViewPr>
    <p:cViewPr>
      <p:scale>
        <a:sx n="3" d="2"/>
        <a:sy n="3" d="2"/>
      </p:scale>
      <p:origin x="0" y="0"/>
    </p:cViewPr>
  </p:notesTextViewPr>
  <p:sorterViewPr>
    <p:cViewPr>
      <p:scale>
        <a:sx n="100" d="100"/>
        <a:sy n="100" d="100"/>
      </p:scale>
      <p:origin x="0" y="-11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4D036-B47C-47AA-AD91-C100DE3C189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de-DE"/>
        </a:p>
      </dgm:t>
    </dgm:pt>
    <dgm:pt modelId="{7F25AAAF-8555-41FE-A662-1FDA29AEBDCB}">
      <dgm:prSet phldrT="[Text]" custT="1"/>
      <dgm:spPr>
        <a:solidFill>
          <a:srgbClr val="F29100"/>
        </a:solidFill>
        <a:ln>
          <a:solidFill>
            <a:schemeClr val="tx1">
              <a:lumMod val="85000"/>
              <a:lumOff val="15000"/>
            </a:schemeClr>
          </a:solidFill>
        </a:ln>
      </dgm:spPr>
      <dgm:t>
        <a:bodyPr/>
        <a:lstStyle/>
        <a:p>
          <a:r>
            <a:rPr lang="de-DE" sz="1600" dirty="0" smtClean="0">
              <a:solidFill>
                <a:schemeClr val="bg1"/>
              </a:solidFill>
              <a:latin typeface="Arial Black" panose="020B0A04020102020204" pitchFamily="34" charset="0"/>
            </a:rPr>
            <a:t>Zuschuss beantragen</a:t>
          </a:r>
          <a:r>
            <a:rPr lang="de-DE" sz="1600" dirty="0" smtClean="0">
              <a:solidFill>
                <a:schemeClr val="tx1"/>
              </a:solidFill>
              <a:latin typeface="Arial Black" panose="020B0A04020102020204" pitchFamily="34" charset="0"/>
            </a:rPr>
            <a:t/>
          </a:r>
          <a:br>
            <a:rPr lang="de-DE" sz="1600" dirty="0" smtClean="0">
              <a:solidFill>
                <a:schemeClr val="tx1"/>
              </a:solidFill>
              <a:latin typeface="Arial Black" panose="020B0A04020102020204" pitchFamily="34" charset="0"/>
            </a:rPr>
          </a:br>
          <a:endParaRPr lang="de-DE" sz="1600" dirty="0">
            <a:solidFill>
              <a:schemeClr val="tx1"/>
            </a:solidFill>
            <a:latin typeface="Arial Black" panose="020B0A04020102020204" pitchFamily="34" charset="0"/>
          </a:endParaRPr>
        </a:p>
      </dgm:t>
    </dgm:pt>
    <dgm:pt modelId="{9669BDCA-5A1D-4677-9709-C8215B92D7D1}" type="parTrans" cxnId="{3668DE90-B0F4-421C-8E16-7330E8513955}">
      <dgm:prSet/>
      <dgm:spPr/>
      <dgm:t>
        <a:bodyPr/>
        <a:lstStyle/>
        <a:p>
          <a:endParaRPr lang="de-DE"/>
        </a:p>
      </dgm:t>
    </dgm:pt>
    <dgm:pt modelId="{42A5483E-1F7C-433D-BF1E-1E8E4D3635AB}" type="sibTrans" cxnId="{3668DE90-B0F4-421C-8E16-7330E8513955}">
      <dgm:prSet/>
      <dgm:spPr>
        <a:solidFill>
          <a:schemeClr val="bg1"/>
        </a:solidFill>
        <a:ln>
          <a:solidFill>
            <a:schemeClr val="tx1">
              <a:lumMod val="85000"/>
              <a:lumOff val="15000"/>
            </a:schemeClr>
          </a:solidFill>
        </a:ln>
      </dgm:spPr>
      <dgm:t>
        <a:bodyPr/>
        <a:lstStyle/>
        <a:p>
          <a:endParaRPr lang="de-DE"/>
        </a:p>
      </dgm:t>
    </dgm:pt>
    <dgm:pt modelId="{FB9F7D1B-D79B-46E5-8854-50B0B1EF51ED}">
      <dgm:prSet phldrT="[Text]" custT="1"/>
      <dgm:spPr>
        <a:solidFill>
          <a:srgbClr val="87586B"/>
        </a:solidFill>
      </dgm:spPr>
      <dgm:t>
        <a:bodyPr/>
        <a:lstStyle/>
        <a:p>
          <a:r>
            <a:rPr lang="de-DE" sz="1600" dirty="0" smtClean="0">
              <a:latin typeface="Arial Black" panose="020B0A04020102020204" pitchFamily="34" charset="0"/>
            </a:rPr>
            <a:t>Maßnahme umsetzen</a:t>
          </a:r>
          <a:br>
            <a:rPr lang="de-DE" sz="1600" dirty="0" smtClean="0">
              <a:latin typeface="Arial Black" panose="020B0A04020102020204" pitchFamily="34" charset="0"/>
            </a:rPr>
          </a:br>
          <a:endParaRPr lang="de-DE" sz="2600" dirty="0"/>
        </a:p>
      </dgm:t>
    </dgm:pt>
    <dgm:pt modelId="{7290B374-3BAD-4AA9-859A-47C975116058}" type="parTrans" cxnId="{F9BAD4BA-9F85-4E8F-981D-A3E45BA2B5AB}">
      <dgm:prSet/>
      <dgm:spPr/>
      <dgm:t>
        <a:bodyPr/>
        <a:lstStyle/>
        <a:p>
          <a:endParaRPr lang="de-DE"/>
        </a:p>
      </dgm:t>
    </dgm:pt>
    <dgm:pt modelId="{6B4F39CB-44C5-4F61-96F2-176EBDEAB63B}" type="sibTrans" cxnId="{F9BAD4BA-9F85-4E8F-981D-A3E45BA2B5AB}">
      <dgm:prSet/>
      <dgm:spPr>
        <a:solidFill>
          <a:schemeClr val="bg1"/>
        </a:solidFill>
        <a:ln>
          <a:solidFill>
            <a:schemeClr val="tx1">
              <a:lumMod val="85000"/>
              <a:lumOff val="15000"/>
            </a:schemeClr>
          </a:solidFill>
        </a:ln>
      </dgm:spPr>
      <dgm:t>
        <a:bodyPr/>
        <a:lstStyle/>
        <a:p>
          <a:endParaRPr lang="de-DE"/>
        </a:p>
      </dgm:t>
    </dgm:pt>
    <dgm:pt modelId="{E91F81A8-A4FE-4B1B-8CCF-941690AFDB7B}">
      <dgm:prSet phldrT="[Text]" custT="1"/>
      <dgm:spPr>
        <a:ln>
          <a:solidFill>
            <a:schemeClr val="tx1">
              <a:lumMod val="85000"/>
              <a:lumOff val="15000"/>
            </a:schemeClr>
          </a:solidFill>
        </a:ln>
      </dgm:spPr>
      <dgm:t>
        <a:bodyPr lIns="72000"/>
        <a:lstStyle/>
        <a:p>
          <a:r>
            <a:rPr lang="de-DE" sz="1400" dirty="0" smtClean="0">
              <a:solidFill>
                <a:srgbClr val="000000"/>
              </a:solidFill>
              <a:latin typeface="Arial" panose="020B0604020202020204" pitchFamily="34" charset="0"/>
              <a:cs typeface="Arial" panose="020B0604020202020204" pitchFamily="34" charset="0"/>
            </a:rPr>
            <a:t>nach erfolgtem Online-Antrag und erhaltenem Zuwendungs-Bescheid kann mit der Maßnahme begonnen werden.</a:t>
          </a:r>
          <a:br>
            <a:rPr lang="de-DE" sz="1400" dirty="0" smtClean="0">
              <a:solidFill>
                <a:srgbClr val="000000"/>
              </a:solidFill>
              <a:latin typeface="Arial" panose="020B0604020202020204" pitchFamily="34" charset="0"/>
              <a:cs typeface="Arial" panose="020B0604020202020204" pitchFamily="34" charset="0"/>
            </a:rPr>
          </a:br>
          <a:r>
            <a:rPr lang="de-DE" sz="1400" dirty="0" smtClean="0">
              <a:solidFill>
                <a:srgbClr val="000000"/>
              </a:solidFill>
              <a:latin typeface="Arial" panose="020B0604020202020204" pitchFamily="34" charset="0"/>
              <a:cs typeface="Arial" panose="020B0604020202020204" pitchFamily="34" charset="0"/>
            </a:rPr>
            <a:t>(auf eigenes Risiko: bereits nach Antragstellung) </a:t>
          </a:r>
          <a:br>
            <a:rPr lang="de-DE" sz="1400" dirty="0" smtClean="0">
              <a:solidFill>
                <a:srgbClr val="000000"/>
              </a:solidFill>
              <a:latin typeface="Arial" panose="020B0604020202020204" pitchFamily="34" charset="0"/>
              <a:cs typeface="Arial" panose="020B0604020202020204" pitchFamily="34" charset="0"/>
            </a:rPr>
          </a:br>
          <a:endParaRPr lang="de-DE" sz="1400" dirty="0">
            <a:solidFill>
              <a:srgbClr val="000000"/>
            </a:solidFill>
            <a:latin typeface="Arial" panose="020B0604020202020204" pitchFamily="34" charset="0"/>
            <a:cs typeface="Arial" panose="020B0604020202020204" pitchFamily="34" charset="0"/>
          </a:endParaRPr>
        </a:p>
      </dgm:t>
    </dgm:pt>
    <dgm:pt modelId="{6F1EF101-8E9D-473F-B2CB-7A87A1691FCE}" type="parTrans" cxnId="{3344824F-EB00-492B-BC61-CCFE7FD94EC7}">
      <dgm:prSet/>
      <dgm:spPr/>
      <dgm:t>
        <a:bodyPr/>
        <a:lstStyle/>
        <a:p>
          <a:endParaRPr lang="de-DE"/>
        </a:p>
      </dgm:t>
    </dgm:pt>
    <dgm:pt modelId="{38AAEA3C-893E-408B-A75E-8F6CEF64BDB7}" type="sibTrans" cxnId="{3344824F-EB00-492B-BC61-CCFE7FD94EC7}">
      <dgm:prSet/>
      <dgm:spPr/>
      <dgm:t>
        <a:bodyPr/>
        <a:lstStyle/>
        <a:p>
          <a:endParaRPr lang="de-DE"/>
        </a:p>
      </dgm:t>
    </dgm:pt>
    <dgm:pt modelId="{F16A784E-A75B-49DF-B1A2-25420B1679CF}">
      <dgm:prSet phldrT="[Text]" custT="1"/>
      <dgm:spPr>
        <a:ln>
          <a:solidFill>
            <a:schemeClr val="tx1">
              <a:lumMod val="85000"/>
              <a:lumOff val="15000"/>
            </a:schemeClr>
          </a:solidFill>
        </a:ln>
      </dgm:spPr>
      <dgm:t>
        <a:bodyPr lIns="72000"/>
        <a:lstStyle/>
        <a:p>
          <a:r>
            <a:rPr lang="de-DE" sz="1400" dirty="0" smtClean="0">
              <a:solidFill>
                <a:srgbClr val="000000"/>
              </a:solidFill>
              <a:latin typeface="Arial Black" panose="020B0A04020102020204" pitchFamily="34" charset="0"/>
              <a:cs typeface="Arial" panose="020B0604020202020204" pitchFamily="34" charset="0"/>
            </a:rPr>
            <a:t>Bewilligungszeitraum</a:t>
          </a:r>
          <a:r>
            <a:rPr lang="de-DE" sz="1400" dirty="0" smtClean="0">
              <a:solidFill>
                <a:srgbClr val="000000"/>
              </a:solidFill>
              <a:latin typeface="Arial" panose="020B0604020202020204" pitchFamily="34" charset="0"/>
              <a:cs typeface="Arial" panose="020B0604020202020204" pitchFamily="34" charset="0"/>
            </a:rPr>
            <a:t>: </a:t>
          </a:r>
          <a:br>
            <a:rPr lang="de-DE" sz="1400" dirty="0" smtClean="0">
              <a:solidFill>
                <a:srgbClr val="000000"/>
              </a:solidFill>
              <a:latin typeface="Arial" panose="020B0604020202020204" pitchFamily="34" charset="0"/>
              <a:cs typeface="Arial" panose="020B0604020202020204" pitchFamily="34" charset="0"/>
            </a:rPr>
          </a:br>
          <a:r>
            <a:rPr lang="de-DE" sz="1400" dirty="0" smtClean="0">
              <a:solidFill>
                <a:srgbClr val="F29100"/>
              </a:solidFill>
              <a:latin typeface="Arial Black" panose="020B0A04020102020204" pitchFamily="34" charset="0"/>
              <a:cs typeface="Arial" panose="020B0604020202020204" pitchFamily="34" charset="0"/>
            </a:rPr>
            <a:t>neu ab 2024!</a:t>
          </a:r>
          <a:r>
            <a:rPr lang="de-DE" sz="1400" dirty="0" smtClean="0">
              <a:solidFill>
                <a:srgbClr val="F29100"/>
              </a:solidFill>
              <a:latin typeface="Arial" panose="020B0604020202020204" pitchFamily="34" charset="0"/>
              <a:cs typeface="Arial" panose="020B0604020202020204" pitchFamily="34" charset="0"/>
            </a:rPr>
            <a:t> </a:t>
          </a:r>
          <a:r>
            <a:rPr lang="de-DE" sz="1400" dirty="0" smtClean="0">
              <a:solidFill>
                <a:srgbClr val="000000"/>
              </a:solidFill>
              <a:latin typeface="Arial Black" panose="020B0A04020102020204" pitchFamily="34" charset="0"/>
              <a:cs typeface="Arial" panose="020B0604020202020204" pitchFamily="34" charset="0"/>
            </a:rPr>
            <a:t>36 Monate </a:t>
          </a:r>
          <a:r>
            <a:rPr lang="de-DE" sz="1400" dirty="0" smtClean="0">
              <a:solidFill>
                <a:srgbClr val="000000"/>
              </a:solidFill>
              <a:latin typeface="Arial" panose="020B0604020202020204" pitchFamily="34" charset="0"/>
              <a:cs typeface="Arial" panose="020B0604020202020204" pitchFamily="34" charset="0"/>
            </a:rPr>
            <a:t/>
          </a:r>
          <a:br>
            <a:rPr lang="de-DE" sz="1400" dirty="0" smtClean="0">
              <a:solidFill>
                <a:srgbClr val="000000"/>
              </a:solidFill>
              <a:latin typeface="Arial" panose="020B0604020202020204" pitchFamily="34" charset="0"/>
              <a:cs typeface="Arial" panose="020B0604020202020204" pitchFamily="34" charset="0"/>
            </a:rPr>
          </a:br>
          <a:r>
            <a:rPr lang="de-DE" sz="1400" dirty="0" smtClean="0">
              <a:solidFill>
                <a:srgbClr val="000000"/>
              </a:solidFill>
              <a:latin typeface="Arial" panose="020B0604020202020204" pitchFamily="34" charset="0"/>
              <a:cs typeface="Arial" panose="020B0604020202020204" pitchFamily="34" charset="0"/>
            </a:rPr>
            <a:t>ab Zugang der Zusage des Zuwendungsbescheids </a:t>
          </a:r>
          <a:br>
            <a:rPr lang="de-DE" sz="1400" dirty="0" smtClean="0">
              <a:solidFill>
                <a:srgbClr val="000000"/>
              </a:solidFill>
              <a:latin typeface="Arial" panose="020B0604020202020204" pitchFamily="34" charset="0"/>
              <a:cs typeface="Arial" panose="020B0604020202020204" pitchFamily="34" charset="0"/>
            </a:rPr>
          </a:br>
          <a:r>
            <a:rPr lang="de-DE" sz="1300" dirty="0" smtClean="0">
              <a:solidFill>
                <a:srgbClr val="87586B"/>
              </a:solidFill>
              <a:latin typeface="Arial Black" panose="020B0A04020102020204" pitchFamily="34" charset="0"/>
              <a:cs typeface="Arial" panose="020B0604020202020204" pitchFamily="34" charset="0"/>
            </a:rPr>
            <a:t>(keine weitere Verlängerung möglich!)</a:t>
          </a:r>
          <a:r>
            <a:rPr lang="de-DE" sz="1400" dirty="0" smtClean="0">
              <a:solidFill>
                <a:srgbClr val="005229"/>
              </a:solidFill>
              <a:latin typeface="Arial Black" panose="020B0A04020102020204" pitchFamily="34" charset="0"/>
              <a:cs typeface="Arial" panose="020B0604020202020204" pitchFamily="34" charset="0"/>
            </a:rPr>
            <a:t/>
          </a:r>
          <a:br>
            <a:rPr lang="de-DE" sz="1400" dirty="0" smtClean="0">
              <a:solidFill>
                <a:srgbClr val="005229"/>
              </a:solidFill>
              <a:latin typeface="Arial Black" panose="020B0A04020102020204" pitchFamily="34" charset="0"/>
              <a:cs typeface="Arial" panose="020B0604020202020204" pitchFamily="34" charset="0"/>
            </a:rPr>
          </a:br>
          <a:endParaRPr lang="de-DE" sz="1400" dirty="0">
            <a:solidFill>
              <a:srgbClr val="005229"/>
            </a:solidFill>
            <a:latin typeface="Arial Black" panose="020B0A04020102020204" pitchFamily="34" charset="0"/>
            <a:cs typeface="Arial" panose="020B0604020202020204" pitchFamily="34" charset="0"/>
          </a:endParaRPr>
        </a:p>
      </dgm:t>
    </dgm:pt>
    <dgm:pt modelId="{D6B98BE6-01AC-49A4-8CC9-500063737971}" type="parTrans" cxnId="{67A7EE13-D48A-48CC-9AA8-CFA1EF73388D}">
      <dgm:prSet/>
      <dgm:spPr/>
      <dgm:t>
        <a:bodyPr/>
        <a:lstStyle/>
        <a:p>
          <a:endParaRPr lang="de-DE"/>
        </a:p>
      </dgm:t>
    </dgm:pt>
    <dgm:pt modelId="{F9594C3A-7C90-4FDE-BC4C-1C8231A8E773}" type="sibTrans" cxnId="{67A7EE13-D48A-48CC-9AA8-CFA1EF73388D}">
      <dgm:prSet/>
      <dgm:spPr/>
      <dgm:t>
        <a:bodyPr/>
        <a:lstStyle/>
        <a:p>
          <a:endParaRPr lang="de-DE"/>
        </a:p>
      </dgm:t>
    </dgm:pt>
    <dgm:pt modelId="{E710A438-3ACB-4BD4-9A91-79B519C8E154}">
      <dgm:prSet phldrT="[Text]" custT="1"/>
      <dgm:spPr>
        <a:solidFill>
          <a:srgbClr val="443D7F"/>
        </a:solidFill>
      </dgm:spPr>
      <dgm:t>
        <a:bodyPr/>
        <a:lstStyle/>
        <a:p>
          <a:r>
            <a:rPr lang="de-DE" sz="1600" dirty="0" smtClean="0">
              <a:latin typeface="Arial Black" panose="020B0A04020102020204" pitchFamily="34" charset="0"/>
            </a:rPr>
            <a:t>Zuschuss abrufen</a:t>
          </a:r>
          <a:br>
            <a:rPr lang="de-DE" sz="1600" dirty="0" smtClean="0">
              <a:latin typeface="Arial Black" panose="020B0A04020102020204" pitchFamily="34" charset="0"/>
            </a:rPr>
          </a:br>
          <a:endParaRPr lang="de-DE" sz="1600" dirty="0">
            <a:latin typeface="Arial Black" panose="020B0A04020102020204" pitchFamily="34" charset="0"/>
          </a:endParaRPr>
        </a:p>
      </dgm:t>
    </dgm:pt>
    <dgm:pt modelId="{A1E51D80-9C62-4503-8F18-4026FF2AEF6E}" type="parTrans" cxnId="{E4F49335-DE0B-4C07-9C8D-38CF85677C01}">
      <dgm:prSet/>
      <dgm:spPr/>
      <dgm:t>
        <a:bodyPr/>
        <a:lstStyle/>
        <a:p>
          <a:endParaRPr lang="de-DE"/>
        </a:p>
      </dgm:t>
    </dgm:pt>
    <dgm:pt modelId="{AC49ED17-1DC7-487B-BEF8-DFB75BB58B6A}" type="sibTrans" cxnId="{E4F49335-DE0B-4C07-9C8D-38CF85677C01}">
      <dgm:prSet/>
      <dgm:spPr/>
      <dgm:t>
        <a:bodyPr/>
        <a:lstStyle/>
        <a:p>
          <a:endParaRPr lang="de-DE"/>
        </a:p>
      </dgm:t>
    </dgm:pt>
    <dgm:pt modelId="{2B8028A1-12D1-44D3-9351-656450C3F15F}">
      <dgm:prSet phldrT="[Text]" custT="1"/>
      <dgm:spPr>
        <a:solidFill>
          <a:schemeClr val="bg1">
            <a:alpha val="90000"/>
          </a:schemeClr>
        </a:solidFill>
        <a:ln>
          <a:solidFill>
            <a:schemeClr val="tx1">
              <a:lumMod val="85000"/>
              <a:lumOff val="15000"/>
            </a:schemeClr>
          </a:solidFill>
        </a:ln>
      </dgm:spPr>
      <dgm:t>
        <a:bodyPr/>
        <a:lstStyle/>
        <a:p>
          <a:pPr>
            <a:lnSpc>
              <a:spcPts val="1500"/>
            </a:lnSpc>
          </a:pPr>
          <a:r>
            <a:rPr lang="de-DE" sz="1400" dirty="0" smtClean="0">
              <a:solidFill>
                <a:srgbClr val="000000"/>
              </a:solidFill>
              <a:latin typeface="Arial Black" panose="020B0A04020102020204" pitchFamily="34" charset="0"/>
              <a:cs typeface="Arial" panose="020B0604020202020204" pitchFamily="34" charset="0"/>
            </a:rPr>
            <a:t>Auszahlung nach positiver Prüfung des Verwendungsnachweises durchs BAFA</a:t>
          </a:r>
          <a:br>
            <a:rPr lang="de-DE" sz="1400" dirty="0" smtClean="0">
              <a:solidFill>
                <a:srgbClr val="000000"/>
              </a:solidFill>
              <a:latin typeface="Arial Black" panose="020B0A04020102020204" pitchFamily="34" charset="0"/>
              <a:cs typeface="Arial" panose="020B0604020202020204" pitchFamily="34" charset="0"/>
            </a:rPr>
          </a:br>
          <a:endParaRPr lang="de-DE" sz="700" dirty="0">
            <a:solidFill>
              <a:srgbClr val="000000"/>
            </a:solidFill>
            <a:latin typeface="Arial Black" panose="020B0A04020102020204" pitchFamily="34" charset="0"/>
            <a:cs typeface="Arial" panose="020B0604020202020204" pitchFamily="34" charset="0"/>
          </a:endParaRPr>
        </a:p>
      </dgm:t>
    </dgm:pt>
    <dgm:pt modelId="{E8935A6C-1097-44B0-ACCA-11500A5AB6BF}" type="parTrans" cxnId="{7BC28219-4A4E-4D25-9547-1145421FD6BF}">
      <dgm:prSet/>
      <dgm:spPr/>
      <dgm:t>
        <a:bodyPr/>
        <a:lstStyle/>
        <a:p>
          <a:endParaRPr lang="de-DE"/>
        </a:p>
      </dgm:t>
    </dgm:pt>
    <dgm:pt modelId="{BAE06988-F0AC-421D-B5F7-D1ED50377309}" type="sibTrans" cxnId="{7BC28219-4A4E-4D25-9547-1145421FD6BF}">
      <dgm:prSet/>
      <dgm:spPr/>
      <dgm:t>
        <a:bodyPr/>
        <a:lstStyle/>
        <a:p>
          <a:endParaRPr lang="de-DE"/>
        </a:p>
      </dgm:t>
    </dgm:pt>
    <dgm:pt modelId="{C98A6045-E497-4FDB-8F25-D7E2BD5296EE}">
      <dgm:prSet custT="1"/>
      <dgm:spPr>
        <a:solidFill>
          <a:schemeClr val="bg1">
            <a:alpha val="90000"/>
          </a:schemeClr>
        </a:solidFill>
        <a:ln>
          <a:solidFill>
            <a:schemeClr val="tx1">
              <a:lumMod val="85000"/>
              <a:lumOff val="15000"/>
            </a:schemeClr>
          </a:solidFill>
        </a:ln>
      </dgm:spPr>
      <dgm:t>
        <a:bodyPr/>
        <a:lstStyle/>
        <a:p>
          <a:pPr>
            <a:lnSpc>
              <a:spcPct val="90000"/>
            </a:lnSpc>
          </a:pPr>
          <a:r>
            <a:rPr lang="de-DE" sz="1400" dirty="0" smtClean="0">
              <a:solidFill>
                <a:srgbClr val="000000"/>
              </a:solidFill>
              <a:latin typeface="Arial" panose="020B0604020202020204" pitchFamily="34" charset="0"/>
              <a:cs typeface="Arial" panose="020B0604020202020204" pitchFamily="34" charset="0"/>
            </a:rPr>
            <a:t>Der</a:t>
          </a:r>
          <a:r>
            <a:rPr lang="de-DE" sz="900" dirty="0" smtClean="0">
              <a:solidFill>
                <a:srgbClr val="000000"/>
              </a:solidFill>
              <a:latin typeface="Arial" panose="020B0604020202020204" pitchFamily="34" charset="0"/>
              <a:cs typeface="Arial" panose="020B0604020202020204" pitchFamily="34" charset="0"/>
            </a:rPr>
            <a:t> </a:t>
          </a:r>
          <a:r>
            <a:rPr lang="de-DE" sz="1400" dirty="0" smtClean="0">
              <a:solidFill>
                <a:srgbClr val="000000"/>
              </a:solidFill>
              <a:latin typeface="Arial" panose="020B0604020202020204" pitchFamily="34" charset="0"/>
              <a:cs typeface="Arial" panose="020B0604020202020204" pitchFamily="34" charset="0"/>
            </a:rPr>
            <a:t>Verwendungsnachweis ist spätestens 6 Monate nach Ablauf des Bewilligungs-zeitraums einzureichen</a:t>
          </a:r>
          <a:br>
            <a:rPr lang="de-DE" sz="1400" dirty="0" smtClean="0">
              <a:solidFill>
                <a:srgbClr val="000000"/>
              </a:solidFill>
              <a:latin typeface="Arial" panose="020B0604020202020204" pitchFamily="34" charset="0"/>
              <a:cs typeface="Arial" panose="020B0604020202020204" pitchFamily="34" charset="0"/>
            </a:rPr>
          </a:br>
          <a:r>
            <a:rPr lang="de-DE" sz="1400"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de-DE" sz="1400" dirty="0" smtClean="0">
              <a:solidFill>
                <a:srgbClr val="000000"/>
              </a:solidFill>
              <a:latin typeface="Arial" panose="020B0604020202020204" pitchFamily="34" charset="0"/>
              <a:cs typeface="Arial" panose="020B0604020202020204" pitchFamily="34" charset="0"/>
            </a:rPr>
            <a:t>einschl. aller erforderlichen Unterlagen</a:t>
          </a:r>
          <a:br>
            <a:rPr lang="de-DE" sz="1400" dirty="0" smtClean="0">
              <a:solidFill>
                <a:srgbClr val="000000"/>
              </a:solidFill>
              <a:latin typeface="Arial" panose="020B0604020202020204" pitchFamily="34" charset="0"/>
              <a:cs typeface="Arial" panose="020B0604020202020204" pitchFamily="34" charset="0"/>
            </a:rPr>
          </a:br>
          <a:r>
            <a:rPr lang="de-DE" sz="1400"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de-DE" sz="1400" dirty="0" smtClean="0">
              <a:solidFill>
                <a:srgbClr val="000000"/>
              </a:solidFill>
              <a:latin typeface="Arial Black" panose="020B0A04020102020204" pitchFamily="34" charset="0"/>
              <a:cs typeface="Arial" panose="020B0604020202020204" pitchFamily="34" charset="0"/>
            </a:rPr>
            <a:t>TPN</a:t>
          </a:r>
          <a:r>
            <a:rPr lang="de-DE" sz="1400" dirty="0" smtClean="0">
              <a:solidFill>
                <a:srgbClr val="000000"/>
              </a:solidFill>
              <a:latin typeface="Arial" panose="020B0604020202020204" pitchFamily="34" charset="0"/>
              <a:cs typeface="Arial" panose="020B0604020202020204" pitchFamily="34" charset="0"/>
            </a:rPr>
            <a:t> - technischer Projektnachweis vom EEE/Förderservice</a:t>
          </a:r>
          <a:endParaRPr lang="de-DE" sz="900" dirty="0">
            <a:solidFill>
              <a:srgbClr val="000000"/>
            </a:solidFill>
            <a:latin typeface="Arial" panose="020B0604020202020204" pitchFamily="34" charset="0"/>
            <a:cs typeface="Arial" panose="020B0604020202020204" pitchFamily="34" charset="0"/>
          </a:endParaRPr>
        </a:p>
      </dgm:t>
    </dgm:pt>
    <dgm:pt modelId="{62C329CA-3128-4872-9567-19FD5BBA5899}" type="parTrans" cxnId="{195CDDAA-517E-45A8-9616-2F88760937D1}">
      <dgm:prSet/>
      <dgm:spPr/>
      <dgm:t>
        <a:bodyPr/>
        <a:lstStyle/>
        <a:p>
          <a:endParaRPr lang="de-DE"/>
        </a:p>
      </dgm:t>
    </dgm:pt>
    <dgm:pt modelId="{BF99804C-3805-41A5-B03B-788F73F825BC}" type="sibTrans" cxnId="{195CDDAA-517E-45A8-9616-2F88760937D1}">
      <dgm:prSet/>
      <dgm:spPr/>
      <dgm:t>
        <a:bodyPr/>
        <a:lstStyle/>
        <a:p>
          <a:endParaRPr lang="de-DE"/>
        </a:p>
      </dgm:t>
    </dgm:pt>
    <dgm:pt modelId="{CDCC98FA-C65F-4D48-99A8-08E128BABF12}">
      <dgm:prSet phldrT="[Text]" custT="1"/>
      <dgm:spPr>
        <a:ln>
          <a:solidFill>
            <a:schemeClr val="tx1">
              <a:lumMod val="85000"/>
              <a:lumOff val="15000"/>
            </a:schemeClr>
          </a:solidFill>
        </a:ln>
      </dgm:spPr>
      <dgm:t>
        <a:bodyPr lIns="72000" rIns="36000"/>
        <a:lstStyle/>
        <a:p>
          <a:pPr marL="0" indent="0">
            <a:lnSpc>
              <a:spcPts val="1500"/>
            </a:lnSpc>
          </a:pPr>
          <a:r>
            <a:rPr lang="de-DE" sz="1400" dirty="0" smtClean="0">
              <a:solidFill>
                <a:srgbClr val="87586B"/>
              </a:solidFill>
              <a:latin typeface="Arial Black" panose="020B0A04020102020204" pitchFamily="34" charset="0"/>
              <a:cs typeface="Arial" panose="020B0604020202020204" pitchFamily="34" charset="0"/>
            </a:rPr>
            <a:t>neu ab 2024!</a:t>
          </a:r>
          <a:r>
            <a:rPr lang="de-DE" sz="1400" dirty="0" smtClean="0">
              <a:solidFill>
                <a:srgbClr val="87586B"/>
              </a:solidFill>
              <a:latin typeface="Arial" panose="020B0604020202020204" pitchFamily="34" charset="0"/>
              <a:cs typeface="Arial" panose="020B0604020202020204" pitchFamily="34" charset="0"/>
            </a:rPr>
            <a:t> </a:t>
          </a:r>
          <a:r>
            <a:rPr lang="de-DE" sz="1300" dirty="0" smtClean="0">
              <a:solidFill>
                <a:srgbClr val="F29100"/>
              </a:solidFill>
              <a:latin typeface="Arial Black" panose="020B0A04020102020204" pitchFamily="34" charset="0"/>
              <a:cs typeface="Arial" panose="020B0604020202020204" pitchFamily="34" charset="0"/>
            </a:rPr>
            <a:t>für die Antragstellung muss ein Lieferungs-/ Leistungsvertrag vorliegen </a:t>
          </a:r>
          <a:r>
            <a:rPr lang="de-DE" sz="1300" dirty="0" smtClean="0">
              <a:solidFill>
                <a:srgbClr val="87586B"/>
              </a:solidFill>
              <a:latin typeface="Arial Black" panose="020B0A04020102020204" pitchFamily="34" charset="0"/>
              <a:cs typeface="Arial" panose="020B0604020202020204" pitchFamily="34" charset="0"/>
            </a:rPr>
            <a:t>(vom Endkunden unterschrieben!)</a:t>
          </a:r>
          <a:r>
            <a:rPr lang="de-DE" sz="1400" dirty="0" smtClean="0">
              <a:solidFill>
                <a:srgbClr val="009740"/>
              </a:solidFill>
              <a:latin typeface="Arial Black" panose="020B0A04020102020204" pitchFamily="34" charset="0"/>
              <a:cs typeface="Arial" panose="020B0604020202020204" pitchFamily="34" charset="0"/>
            </a:rPr>
            <a:t/>
          </a:r>
          <a:br>
            <a:rPr lang="de-DE" sz="1400" dirty="0" smtClean="0">
              <a:solidFill>
                <a:srgbClr val="009740"/>
              </a:solidFill>
              <a:latin typeface="Arial Black" panose="020B0A04020102020204" pitchFamily="34" charset="0"/>
              <a:cs typeface="Arial" panose="020B0604020202020204" pitchFamily="34" charset="0"/>
            </a:rPr>
          </a:br>
          <a:r>
            <a:rPr lang="de-DE" sz="1000" dirty="0" smtClean="0">
              <a:solidFill>
                <a:srgbClr val="009740"/>
              </a:solidFill>
              <a:latin typeface="Arial" panose="020B0604020202020204" pitchFamily="34" charset="0"/>
              <a:cs typeface="Arial" panose="020B0604020202020204" pitchFamily="34" charset="0"/>
            </a:rPr>
            <a:t/>
          </a:r>
          <a:br>
            <a:rPr lang="de-DE" sz="1000" dirty="0" smtClean="0">
              <a:solidFill>
                <a:srgbClr val="009740"/>
              </a:solidFill>
              <a:latin typeface="Arial" panose="020B0604020202020204" pitchFamily="34" charset="0"/>
              <a:cs typeface="Arial" panose="020B0604020202020204" pitchFamily="34" charset="0"/>
            </a:rPr>
          </a:br>
          <a:r>
            <a:rPr lang="de-DE" sz="1400"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de-DE" sz="1400" dirty="0" smtClean="0">
              <a:solidFill>
                <a:srgbClr val="000000"/>
              </a:solidFill>
              <a:latin typeface="Arial Black" panose="020B0A04020102020204" pitchFamily="34" charset="0"/>
              <a:cs typeface="Arial" panose="020B0604020202020204" pitchFamily="34" charset="0"/>
            </a:rPr>
            <a:t>Angebot/Auftrag</a:t>
          </a:r>
          <a:r>
            <a:rPr lang="de-DE" sz="1400" dirty="0" smtClean="0">
              <a:latin typeface="Arial" panose="020B0604020202020204" pitchFamily="34" charset="0"/>
              <a:cs typeface="Arial" panose="020B0604020202020204" pitchFamily="34" charset="0"/>
            </a:rPr>
            <a:t>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vom Fachbetrieb mit eine auflösende o. aufschiebende Bedingung der Förderzusage</a:t>
          </a:r>
          <a:br>
            <a:rPr lang="de-DE" sz="1400" dirty="0" smtClean="0">
              <a:latin typeface="Arial" panose="020B0604020202020204" pitchFamily="34" charset="0"/>
              <a:cs typeface="Arial" panose="020B0604020202020204" pitchFamily="34" charset="0"/>
            </a:rPr>
          </a:br>
          <a:r>
            <a:rPr lang="de-DE" sz="1400"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de-DE" sz="1400" dirty="0" smtClean="0">
              <a:solidFill>
                <a:srgbClr val="000000"/>
              </a:solidFill>
              <a:latin typeface="Arial Black" panose="020B0A04020102020204" pitchFamily="34" charset="0"/>
              <a:cs typeface="Arial" panose="020B0604020202020204" pitchFamily="34" charset="0"/>
            </a:rPr>
            <a:t>TPB</a:t>
          </a:r>
          <a:r>
            <a:rPr lang="de-DE" sz="1400" dirty="0" smtClean="0">
              <a:latin typeface="Arial" panose="020B0604020202020204" pitchFamily="34" charset="0"/>
              <a:cs typeface="Arial" panose="020B0604020202020204" pitchFamily="34" charset="0"/>
            </a:rPr>
            <a:t> </a:t>
          </a:r>
          <a:br>
            <a:rPr lang="de-DE" sz="1400" dirty="0" smtClean="0">
              <a:latin typeface="Arial" panose="020B0604020202020204" pitchFamily="34" charset="0"/>
              <a:cs typeface="Arial" panose="020B0604020202020204" pitchFamily="34" charset="0"/>
            </a:rPr>
          </a:br>
          <a:r>
            <a:rPr lang="de-DE" altLang="de-DE" sz="1400" dirty="0" smtClean="0">
              <a:latin typeface="Arial" panose="020B0604020202020204" pitchFamily="34" charset="0"/>
              <a:cs typeface="Arial" panose="020B0604020202020204" pitchFamily="34" charset="0"/>
            </a:rPr>
            <a:t>technische Projektbeschreibung </a:t>
          </a:r>
          <a:r>
            <a:rPr lang="de-DE" sz="1400" dirty="0" smtClean="0">
              <a:latin typeface="Arial" panose="020B0604020202020204" pitchFamily="34" charset="0"/>
              <a:cs typeface="Arial" panose="020B0604020202020204" pitchFamily="34" charset="0"/>
            </a:rPr>
            <a:t>vom EEE/Förderservice</a:t>
          </a:r>
          <a:r>
            <a:rPr lang="de-DE" sz="600" dirty="0" smtClean="0">
              <a:latin typeface="Arial" panose="020B0604020202020204" pitchFamily="34" charset="0"/>
              <a:cs typeface="Arial" panose="020B0604020202020204" pitchFamily="34" charset="0"/>
            </a:rPr>
            <a:t/>
          </a:r>
          <a:br>
            <a:rPr lang="de-DE" sz="600" dirty="0" smtClean="0">
              <a:latin typeface="Arial" panose="020B0604020202020204" pitchFamily="34" charset="0"/>
              <a:cs typeface="Arial" panose="020B0604020202020204" pitchFamily="34" charset="0"/>
            </a:rPr>
          </a:br>
          <a:r>
            <a:rPr lang="de-DE" sz="1400"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de-DE" sz="1400" dirty="0" smtClean="0">
              <a:solidFill>
                <a:srgbClr val="000000"/>
              </a:solidFill>
              <a:latin typeface="Arial Black" panose="020B0A04020102020204" pitchFamily="34" charset="0"/>
              <a:cs typeface="Arial" panose="020B0604020202020204" pitchFamily="34" charset="0"/>
            </a:rPr>
            <a:t>Online-Antrag</a:t>
          </a:r>
          <a:r>
            <a:rPr lang="de-DE" sz="1400" dirty="0" smtClean="0">
              <a:latin typeface="Arial" panose="020B0604020202020204" pitchFamily="34" charset="0"/>
              <a:cs typeface="Arial" panose="020B0604020202020204" pitchFamily="34" charset="0"/>
            </a:rPr>
            <a:t> beim BAFA</a:t>
          </a:r>
          <a:endParaRPr lang="de-DE" sz="1400" dirty="0">
            <a:latin typeface="Arial" panose="020B0604020202020204" pitchFamily="34" charset="0"/>
            <a:cs typeface="Arial" panose="020B0604020202020204" pitchFamily="34" charset="0"/>
          </a:endParaRPr>
        </a:p>
      </dgm:t>
    </dgm:pt>
    <dgm:pt modelId="{35D89F84-C5ED-4FAC-A61C-207A3E8206CB}" type="sibTrans" cxnId="{C3849B75-3E75-448B-8343-893136BB96E5}">
      <dgm:prSet/>
      <dgm:spPr/>
      <dgm:t>
        <a:bodyPr/>
        <a:lstStyle/>
        <a:p>
          <a:endParaRPr lang="de-DE"/>
        </a:p>
      </dgm:t>
    </dgm:pt>
    <dgm:pt modelId="{874106E4-41D1-49DA-9DC6-BC755731D36A}" type="parTrans" cxnId="{C3849B75-3E75-448B-8343-893136BB96E5}">
      <dgm:prSet/>
      <dgm:spPr/>
      <dgm:t>
        <a:bodyPr/>
        <a:lstStyle/>
        <a:p>
          <a:endParaRPr lang="de-DE"/>
        </a:p>
      </dgm:t>
    </dgm:pt>
    <dgm:pt modelId="{28B11484-9127-429C-8C04-3D0996ED9448}">
      <dgm:prSet phldrT="[Text]" custT="1"/>
      <dgm:spPr>
        <a:ln>
          <a:solidFill>
            <a:schemeClr val="tx1">
              <a:lumMod val="85000"/>
              <a:lumOff val="15000"/>
            </a:schemeClr>
          </a:solidFill>
        </a:ln>
      </dgm:spPr>
      <dgm:t>
        <a:bodyPr lIns="72000" rIns="36000"/>
        <a:lstStyle/>
        <a:p>
          <a:pPr marL="114300" indent="0">
            <a:lnSpc>
              <a:spcPct val="90000"/>
            </a:lnSpc>
          </a:pPr>
          <a:endParaRPr lang="de-DE" sz="1400" dirty="0">
            <a:latin typeface="Arial" panose="020B0604020202020204" pitchFamily="34" charset="0"/>
            <a:cs typeface="Arial" panose="020B0604020202020204" pitchFamily="34" charset="0"/>
          </a:endParaRPr>
        </a:p>
      </dgm:t>
    </dgm:pt>
    <dgm:pt modelId="{86A9EDEE-6C3F-460B-BDD2-431EFDD7B53C}" type="sibTrans" cxnId="{6185FE10-AA8F-46CB-8CDF-B2245E9AAE0F}">
      <dgm:prSet/>
      <dgm:spPr/>
      <dgm:t>
        <a:bodyPr/>
        <a:lstStyle/>
        <a:p>
          <a:endParaRPr lang="de-DE"/>
        </a:p>
      </dgm:t>
    </dgm:pt>
    <dgm:pt modelId="{063410EF-687C-4911-8325-4622E33ED77B}" type="parTrans" cxnId="{6185FE10-AA8F-46CB-8CDF-B2245E9AAE0F}">
      <dgm:prSet/>
      <dgm:spPr/>
      <dgm:t>
        <a:bodyPr/>
        <a:lstStyle/>
        <a:p>
          <a:endParaRPr lang="de-DE"/>
        </a:p>
      </dgm:t>
    </dgm:pt>
    <dgm:pt modelId="{71BFAE88-1FE3-490A-989B-F77DA762F08D}" type="pres">
      <dgm:prSet presAssocID="{2834D036-B47C-47AA-AD91-C100DE3C1891}" presName="Name0" presStyleCnt="0">
        <dgm:presLayoutVars>
          <dgm:dir/>
          <dgm:animLvl val="lvl"/>
          <dgm:resizeHandles val="exact"/>
        </dgm:presLayoutVars>
      </dgm:prSet>
      <dgm:spPr/>
      <dgm:t>
        <a:bodyPr/>
        <a:lstStyle/>
        <a:p>
          <a:endParaRPr lang="de-DE"/>
        </a:p>
      </dgm:t>
    </dgm:pt>
    <dgm:pt modelId="{E2674FA6-9658-4872-B90D-F2A03DB2611D}" type="pres">
      <dgm:prSet presAssocID="{2834D036-B47C-47AA-AD91-C100DE3C1891}" presName="tSp" presStyleCnt="0"/>
      <dgm:spPr/>
    </dgm:pt>
    <dgm:pt modelId="{2615DD5A-0C24-40FF-A8C2-83CBEA7A19A5}" type="pres">
      <dgm:prSet presAssocID="{2834D036-B47C-47AA-AD91-C100DE3C1891}" presName="bSp" presStyleCnt="0"/>
      <dgm:spPr/>
    </dgm:pt>
    <dgm:pt modelId="{417E858C-30C5-4EA7-A965-9FF33E9DDC48}" type="pres">
      <dgm:prSet presAssocID="{2834D036-B47C-47AA-AD91-C100DE3C1891}" presName="process" presStyleCnt="0"/>
      <dgm:spPr/>
    </dgm:pt>
    <dgm:pt modelId="{21FB1795-0164-470E-AF15-001F1A1AD604}" type="pres">
      <dgm:prSet presAssocID="{7F25AAAF-8555-41FE-A662-1FDA29AEBDCB}" presName="composite1" presStyleCnt="0"/>
      <dgm:spPr/>
    </dgm:pt>
    <dgm:pt modelId="{8EFAEE13-B1E1-48A3-A10D-F564146FEC7C}" type="pres">
      <dgm:prSet presAssocID="{7F25AAAF-8555-41FE-A662-1FDA29AEBDCB}" presName="dummyNode1" presStyleLbl="node1" presStyleIdx="0" presStyleCnt="3"/>
      <dgm:spPr/>
    </dgm:pt>
    <dgm:pt modelId="{6FEE38FB-429B-4E4D-8256-B8B1AF6D540D}" type="pres">
      <dgm:prSet presAssocID="{7F25AAAF-8555-41FE-A662-1FDA29AEBDCB}" presName="childNode1" presStyleLbl="bgAcc1" presStyleIdx="0" presStyleCnt="3" custScaleY="145230" custLinFactNeighborY="-1912">
        <dgm:presLayoutVars>
          <dgm:bulletEnabled val="1"/>
        </dgm:presLayoutVars>
      </dgm:prSet>
      <dgm:spPr>
        <a:prstGeom prst="rect">
          <a:avLst/>
        </a:prstGeom>
      </dgm:spPr>
      <dgm:t>
        <a:bodyPr/>
        <a:lstStyle/>
        <a:p>
          <a:endParaRPr lang="de-DE"/>
        </a:p>
      </dgm:t>
    </dgm:pt>
    <dgm:pt modelId="{B18018A8-D3A0-4EC9-AC40-707317119244}" type="pres">
      <dgm:prSet presAssocID="{7F25AAAF-8555-41FE-A662-1FDA29AEBDCB}" presName="childNode1tx" presStyleLbl="bgAcc1" presStyleIdx="0" presStyleCnt="3">
        <dgm:presLayoutVars>
          <dgm:bulletEnabled val="1"/>
        </dgm:presLayoutVars>
      </dgm:prSet>
      <dgm:spPr/>
      <dgm:t>
        <a:bodyPr/>
        <a:lstStyle/>
        <a:p>
          <a:endParaRPr lang="de-DE"/>
        </a:p>
      </dgm:t>
    </dgm:pt>
    <dgm:pt modelId="{7EE96471-90CA-4D51-9BB2-91206C9C718E}" type="pres">
      <dgm:prSet presAssocID="{7F25AAAF-8555-41FE-A662-1FDA29AEBDCB}" presName="parentNode1" presStyleLbl="node1" presStyleIdx="0" presStyleCnt="3" custLinFactNeighborY="35212">
        <dgm:presLayoutVars>
          <dgm:chMax val="1"/>
          <dgm:bulletEnabled val="1"/>
        </dgm:presLayoutVars>
      </dgm:prSet>
      <dgm:spPr>
        <a:prstGeom prst="rect">
          <a:avLst/>
        </a:prstGeom>
      </dgm:spPr>
      <dgm:t>
        <a:bodyPr/>
        <a:lstStyle/>
        <a:p>
          <a:endParaRPr lang="de-DE"/>
        </a:p>
      </dgm:t>
    </dgm:pt>
    <dgm:pt modelId="{A6151BF6-F04E-4A72-AAE4-E815DC90C0B1}" type="pres">
      <dgm:prSet presAssocID="{7F25AAAF-8555-41FE-A662-1FDA29AEBDCB}" presName="connSite1" presStyleCnt="0"/>
      <dgm:spPr/>
    </dgm:pt>
    <dgm:pt modelId="{699F5916-009E-4B6F-9354-FF4D9ACEC322}" type="pres">
      <dgm:prSet presAssocID="{42A5483E-1F7C-433D-BF1E-1E8E4D3635AB}" presName="Name9" presStyleLbl="sibTrans2D1" presStyleIdx="0" presStyleCnt="2" custLinFactNeighborX="15763" custLinFactNeighborY="1498"/>
      <dgm:spPr/>
      <dgm:t>
        <a:bodyPr/>
        <a:lstStyle/>
        <a:p>
          <a:endParaRPr lang="de-DE"/>
        </a:p>
      </dgm:t>
    </dgm:pt>
    <dgm:pt modelId="{B1F3F7BA-3B8B-466A-B5C3-E6CEBFF21A28}" type="pres">
      <dgm:prSet presAssocID="{FB9F7D1B-D79B-46E5-8854-50B0B1EF51ED}" presName="composite2" presStyleCnt="0"/>
      <dgm:spPr/>
    </dgm:pt>
    <dgm:pt modelId="{59447607-CD10-45E2-BC2E-C868DBF692A1}" type="pres">
      <dgm:prSet presAssocID="{FB9F7D1B-D79B-46E5-8854-50B0B1EF51ED}" presName="dummyNode2" presStyleLbl="node1" presStyleIdx="0" presStyleCnt="3"/>
      <dgm:spPr/>
    </dgm:pt>
    <dgm:pt modelId="{09EE6FEB-9935-4CAA-93BC-C011A0C78B63}" type="pres">
      <dgm:prSet presAssocID="{FB9F7D1B-D79B-46E5-8854-50B0B1EF51ED}" presName="childNode2" presStyleLbl="bgAcc1" presStyleIdx="1" presStyleCnt="3" custScaleY="145230" custLinFactNeighborY="-1912">
        <dgm:presLayoutVars>
          <dgm:bulletEnabled val="1"/>
        </dgm:presLayoutVars>
      </dgm:prSet>
      <dgm:spPr>
        <a:prstGeom prst="rect">
          <a:avLst/>
        </a:prstGeom>
      </dgm:spPr>
      <dgm:t>
        <a:bodyPr/>
        <a:lstStyle/>
        <a:p>
          <a:endParaRPr lang="de-DE"/>
        </a:p>
      </dgm:t>
    </dgm:pt>
    <dgm:pt modelId="{0631F91F-2E5E-4798-AF4E-C2DBE2757C11}" type="pres">
      <dgm:prSet presAssocID="{FB9F7D1B-D79B-46E5-8854-50B0B1EF51ED}" presName="childNode2tx" presStyleLbl="bgAcc1" presStyleIdx="1" presStyleCnt="3">
        <dgm:presLayoutVars>
          <dgm:bulletEnabled val="1"/>
        </dgm:presLayoutVars>
      </dgm:prSet>
      <dgm:spPr/>
      <dgm:t>
        <a:bodyPr/>
        <a:lstStyle/>
        <a:p>
          <a:endParaRPr lang="de-DE"/>
        </a:p>
      </dgm:t>
    </dgm:pt>
    <dgm:pt modelId="{802063E2-44DA-4C3E-9309-53F1A4BCAC46}" type="pres">
      <dgm:prSet presAssocID="{FB9F7D1B-D79B-46E5-8854-50B0B1EF51ED}" presName="parentNode2" presStyleLbl="node1" presStyleIdx="1" presStyleCnt="3" custLinFactNeighborY="-60477">
        <dgm:presLayoutVars>
          <dgm:chMax val="0"/>
          <dgm:bulletEnabled val="1"/>
        </dgm:presLayoutVars>
      </dgm:prSet>
      <dgm:spPr>
        <a:prstGeom prst="rect">
          <a:avLst/>
        </a:prstGeom>
      </dgm:spPr>
      <dgm:t>
        <a:bodyPr/>
        <a:lstStyle/>
        <a:p>
          <a:endParaRPr lang="de-DE"/>
        </a:p>
      </dgm:t>
    </dgm:pt>
    <dgm:pt modelId="{0D651378-F066-434E-8AE9-5A7404D10D84}" type="pres">
      <dgm:prSet presAssocID="{FB9F7D1B-D79B-46E5-8854-50B0B1EF51ED}" presName="connSite2" presStyleCnt="0"/>
      <dgm:spPr/>
    </dgm:pt>
    <dgm:pt modelId="{9C593647-D19B-4805-8C68-D6C5F94F9DD9}" type="pres">
      <dgm:prSet presAssocID="{6B4F39CB-44C5-4F61-96F2-176EBDEAB63B}" presName="Name18" presStyleLbl="sibTrans2D1" presStyleIdx="1" presStyleCnt="2" custLinFactNeighborY="-1545"/>
      <dgm:spPr/>
      <dgm:t>
        <a:bodyPr/>
        <a:lstStyle/>
        <a:p>
          <a:endParaRPr lang="de-DE"/>
        </a:p>
      </dgm:t>
    </dgm:pt>
    <dgm:pt modelId="{11BAB73C-3F4A-4805-A074-72A4AC855B9E}" type="pres">
      <dgm:prSet presAssocID="{E710A438-3ACB-4BD4-9A91-79B519C8E154}" presName="composite1" presStyleCnt="0"/>
      <dgm:spPr/>
    </dgm:pt>
    <dgm:pt modelId="{CD2C0CBA-DA6D-481E-91F2-253DA40BAD01}" type="pres">
      <dgm:prSet presAssocID="{E710A438-3ACB-4BD4-9A91-79B519C8E154}" presName="dummyNode1" presStyleLbl="node1" presStyleIdx="1" presStyleCnt="3"/>
      <dgm:spPr/>
    </dgm:pt>
    <dgm:pt modelId="{C53A7D98-83E1-4D8D-B7C8-A1A974513751}" type="pres">
      <dgm:prSet presAssocID="{E710A438-3ACB-4BD4-9A91-79B519C8E154}" presName="childNode1" presStyleLbl="bgAcc1" presStyleIdx="2" presStyleCnt="3" custScaleY="145230" custLinFactNeighborY="-2103">
        <dgm:presLayoutVars>
          <dgm:bulletEnabled val="1"/>
        </dgm:presLayoutVars>
      </dgm:prSet>
      <dgm:spPr>
        <a:prstGeom prst="rect">
          <a:avLst/>
        </a:prstGeom>
      </dgm:spPr>
      <dgm:t>
        <a:bodyPr/>
        <a:lstStyle/>
        <a:p>
          <a:endParaRPr lang="de-DE"/>
        </a:p>
      </dgm:t>
    </dgm:pt>
    <dgm:pt modelId="{79CA2460-28F4-44DC-854B-84F3BD540B65}" type="pres">
      <dgm:prSet presAssocID="{E710A438-3ACB-4BD4-9A91-79B519C8E154}" presName="childNode1tx" presStyleLbl="bgAcc1" presStyleIdx="2" presStyleCnt="3">
        <dgm:presLayoutVars>
          <dgm:bulletEnabled val="1"/>
        </dgm:presLayoutVars>
      </dgm:prSet>
      <dgm:spPr/>
      <dgm:t>
        <a:bodyPr/>
        <a:lstStyle/>
        <a:p>
          <a:endParaRPr lang="de-DE"/>
        </a:p>
      </dgm:t>
    </dgm:pt>
    <dgm:pt modelId="{3A827EF9-1EF9-4A64-AA84-0AAE35018689}" type="pres">
      <dgm:prSet presAssocID="{E710A438-3ACB-4BD4-9A91-79B519C8E154}" presName="parentNode1" presStyleLbl="node1" presStyleIdx="2" presStyleCnt="3" custLinFactNeighborY="36801">
        <dgm:presLayoutVars>
          <dgm:chMax val="1"/>
          <dgm:bulletEnabled val="1"/>
        </dgm:presLayoutVars>
      </dgm:prSet>
      <dgm:spPr>
        <a:prstGeom prst="rect">
          <a:avLst/>
        </a:prstGeom>
      </dgm:spPr>
      <dgm:t>
        <a:bodyPr/>
        <a:lstStyle/>
        <a:p>
          <a:endParaRPr lang="de-DE"/>
        </a:p>
      </dgm:t>
    </dgm:pt>
    <dgm:pt modelId="{F799A6C3-EE4D-47BF-A2B8-2EF08D9E72E0}" type="pres">
      <dgm:prSet presAssocID="{E710A438-3ACB-4BD4-9A91-79B519C8E154}" presName="connSite1" presStyleCnt="0"/>
      <dgm:spPr/>
    </dgm:pt>
  </dgm:ptLst>
  <dgm:cxnLst>
    <dgm:cxn modelId="{D1C9AA42-CA56-4D5C-85D6-3BECA49DA460}" type="presOf" srcId="{E710A438-3ACB-4BD4-9A91-79B519C8E154}" destId="{3A827EF9-1EF9-4A64-AA84-0AAE35018689}" srcOrd="0" destOrd="0" presId="urn:microsoft.com/office/officeart/2005/8/layout/hProcess4"/>
    <dgm:cxn modelId="{0CB4DE5A-42F4-4EB4-85B3-4F8654FD47D2}" type="presOf" srcId="{E91F81A8-A4FE-4B1B-8CCF-941690AFDB7B}" destId="{09EE6FEB-9935-4CAA-93BC-C011A0C78B63}" srcOrd="0" destOrd="0" presId="urn:microsoft.com/office/officeart/2005/8/layout/hProcess4"/>
    <dgm:cxn modelId="{ADFFB7E5-E00B-47C6-A692-64EE15A895EF}" type="presOf" srcId="{F16A784E-A75B-49DF-B1A2-25420B1679CF}" destId="{0631F91F-2E5E-4798-AF4E-C2DBE2757C11}" srcOrd="1" destOrd="1" presId="urn:microsoft.com/office/officeart/2005/8/layout/hProcess4"/>
    <dgm:cxn modelId="{67EB7989-487E-4A4C-8C62-A17429B266DB}" type="presOf" srcId="{CDCC98FA-C65F-4D48-99A8-08E128BABF12}" destId="{B18018A8-D3A0-4EC9-AC40-707317119244}" srcOrd="1" destOrd="0" presId="urn:microsoft.com/office/officeart/2005/8/layout/hProcess4"/>
    <dgm:cxn modelId="{F9BAD4BA-9F85-4E8F-981D-A3E45BA2B5AB}" srcId="{2834D036-B47C-47AA-AD91-C100DE3C1891}" destId="{FB9F7D1B-D79B-46E5-8854-50B0B1EF51ED}" srcOrd="1" destOrd="0" parTransId="{7290B374-3BAD-4AA9-859A-47C975116058}" sibTransId="{6B4F39CB-44C5-4F61-96F2-176EBDEAB63B}"/>
    <dgm:cxn modelId="{7BF5D4DA-895B-4A2C-A235-1117B47A80B4}" type="presOf" srcId="{28B11484-9127-429C-8C04-3D0996ED9448}" destId="{6FEE38FB-429B-4E4D-8256-B8B1AF6D540D}" srcOrd="0" destOrd="1" presId="urn:microsoft.com/office/officeart/2005/8/layout/hProcess4"/>
    <dgm:cxn modelId="{E4F49335-DE0B-4C07-9C8D-38CF85677C01}" srcId="{2834D036-B47C-47AA-AD91-C100DE3C1891}" destId="{E710A438-3ACB-4BD4-9A91-79B519C8E154}" srcOrd="2" destOrd="0" parTransId="{A1E51D80-9C62-4503-8F18-4026FF2AEF6E}" sibTransId="{AC49ED17-1DC7-487B-BEF8-DFB75BB58B6A}"/>
    <dgm:cxn modelId="{3344824F-EB00-492B-BC61-CCFE7FD94EC7}" srcId="{FB9F7D1B-D79B-46E5-8854-50B0B1EF51ED}" destId="{E91F81A8-A4FE-4B1B-8CCF-941690AFDB7B}" srcOrd="0" destOrd="0" parTransId="{6F1EF101-8E9D-473F-B2CB-7A87A1691FCE}" sibTransId="{38AAEA3C-893E-408B-A75E-8F6CEF64BDB7}"/>
    <dgm:cxn modelId="{C3849B75-3E75-448B-8343-893136BB96E5}" srcId="{7F25AAAF-8555-41FE-A662-1FDA29AEBDCB}" destId="{CDCC98FA-C65F-4D48-99A8-08E128BABF12}" srcOrd="0" destOrd="0" parTransId="{874106E4-41D1-49DA-9DC6-BC755731D36A}" sibTransId="{35D89F84-C5ED-4FAC-A61C-207A3E8206CB}"/>
    <dgm:cxn modelId="{70E8E98E-284E-4423-8300-DB565A0CDEFC}" type="presOf" srcId="{42A5483E-1F7C-433D-BF1E-1E8E4D3635AB}" destId="{699F5916-009E-4B6F-9354-FF4D9ACEC322}" srcOrd="0" destOrd="0" presId="urn:microsoft.com/office/officeart/2005/8/layout/hProcess4"/>
    <dgm:cxn modelId="{90B0AD2A-F7ED-4004-B8C9-65F73C3356B9}" type="presOf" srcId="{7F25AAAF-8555-41FE-A662-1FDA29AEBDCB}" destId="{7EE96471-90CA-4D51-9BB2-91206C9C718E}" srcOrd="0" destOrd="0" presId="urn:microsoft.com/office/officeart/2005/8/layout/hProcess4"/>
    <dgm:cxn modelId="{091F4AD4-76F8-45D1-8976-0477EFE7D692}" type="presOf" srcId="{C98A6045-E497-4FDB-8F25-D7E2BD5296EE}" destId="{79CA2460-28F4-44DC-854B-84F3BD540B65}" srcOrd="1" destOrd="1" presId="urn:microsoft.com/office/officeart/2005/8/layout/hProcess4"/>
    <dgm:cxn modelId="{A05D9F71-FB03-437B-A890-5295D3EF23DF}" type="presOf" srcId="{2B8028A1-12D1-44D3-9351-656450C3F15F}" destId="{C53A7D98-83E1-4D8D-B7C8-A1A974513751}" srcOrd="0" destOrd="0" presId="urn:microsoft.com/office/officeart/2005/8/layout/hProcess4"/>
    <dgm:cxn modelId="{9ADEE83C-B779-42A2-AD18-701A8594ECC8}" type="presOf" srcId="{28B11484-9127-429C-8C04-3D0996ED9448}" destId="{B18018A8-D3A0-4EC9-AC40-707317119244}" srcOrd="1" destOrd="1" presId="urn:microsoft.com/office/officeart/2005/8/layout/hProcess4"/>
    <dgm:cxn modelId="{195CDDAA-517E-45A8-9616-2F88760937D1}" srcId="{E710A438-3ACB-4BD4-9A91-79B519C8E154}" destId="{C98A6045-E497-4FDB-8F25-D7E2BD5296EE}" srcOrd="1" destOrd="0" parTransId="{62C329CA-3128-4872-9567-19FD5BBA5899}" sibTransId="{BF99804C-3805-41A5-B03B-788F73F825BC}"/>
    <dgm:cxn modelId="{F1B1D790-0632-4BAA-AC66-C2DF3FBEBA4F}" type="presOf" srcId="{2B8028A1-12D1-44D3-9351-656450C3F15F}" destId="{79CA2460-28F4-44DC-854B-84F3BD540B65}" srcOrd="1" destOrd="0" presId="urn:microsoft.com/office/officeart/2005/8/layout/hProcess4"/>
    <dgm:cxn modelId="{67A7EE13-D48A-48CC-9AA8-CFA1EF73388D}" srcId="{FB9F7D1B-D79B-46E5-8854-50B0B1EF51ED}" destId="{F16A784E-A75B-49DF-B1A2-25420B1679CF}" srcOrd="1" destOrd="0" parTransId="{D6B98BE6-01AC-49A4-8CC9-500063737971}" sibTransId="{F9594C3A-7C90-4FDE-BC4C-1C8231A8E773}"/>
    <dgm:cxn modelId="{F41E39F9-171D-473E-B1F7-9587974FD3B7}" type="presOf" srcId="{CDCC98FA-C65F-4D48-99A8-08E128BABF12}" destId="{6FEE38FB-429B-4E4D-8256-B8B1AF6D540D}" srcOrd="0" destOrd="0" presId="urn:microsoft.com/office/officeart/2005/8/layout/hProcess4"/>
    <dgm:cxn modelId="{44A6B1CE-D193-4F1E-9DFD-CDB6D4EBDF81}" type="presOf" srcId="{F16A784E-A75B-49DF-B1A2-25420B1679CF}" destId="{09EE6FEB-9935-4CAA-93BC-C011A0C78B63}" srcOrd="0" destOrd="1" presId="urn:microsoft.com/office/officeart/2005/8/layout/hProcess4"/>
    <dgm:cxn modelId="{D7D87508-327E-4905-979C-59B5C8517B73}" type="presOf" srcId="{FB9F7D1B-D79B-46E5-8854-50B0B1EF51ED}" destId="{802063E2-44DA-4C3E-9309-53F1A4BCAC46}" srcOrd="0" destOrd="0" presId="urn:microsoft.com/office/officeart/2005/8/layout/hProcess4"/>
    <dgm:cxn modelId="{7BC28219-4A4E-4D25-9547-1145421FD6BF}" srcId="{E710A438-3ACB-4BD4-9A91-79B519C8E154}" destId="{2B8028A1-12D1-44D3-9351-656450C3F15F}" srcOrd="0" destOrd="0" parTransId="{E8935A6C-1097-44B0-ACCA-11500A5AB6BF}" sibTransId="{BAE06988-F0AC-421D-B5F7-D1ED50377309}"/>
    <dgm:cxn modelId="{BB1D3724-6D66-4A53-8580-8E660DF0B60E}" type="presOf" srcId="{6B4F39CB-44C5-4F61-96F2-176EBDEAB63B}" destId="{9C593647-D19B-4805-8C68-D6C5F94F9DD9}" srcOrd="0" destOrd="0" presId="urn:microsoft.com/office/officeart/2005/8/layout/hProcess4"/>
    <dgm:cxn modelId="{BFF23E02-284C-4F64-A947-B9E19CA2BA18}" type="presOf" srcId="{2834D036-B47C-47AA-AD91-C100DE3C1891}" destId="{71BFAE88-1FE3-490A-989B-F77DA762F08D}" srcOrd="0" destOrd="0" presId="urn:microsoft.com/office/officeart/2005/8/layout/hProcess4"/>
    <dgm:cxn modelId="{F7D81677-0462-43B5-B3AF-A1EFF77E5927}" type="presOf" srcId="{E91F81A8-A4FE-4B1B-8CCF-941690AFDB7B}" destId="{0631F91F-2E5E-4798-AF4E-C2DBE2757C11}" srcOrd="1" destOrd="0" presId="urn:microsoft.com/office/officeart/2005/8/layout/hProcess4"/>
    <dgm:cxn modelId="{6185FE10-AA8F-46CB-8CDF-B2245E9AAE0F}" srcId="{7F25AAAF-8555-41FE-A662-1FDA29AEBDCB}" destId="{28B11484-9127-429C-8C04-3D0996ED9448}" srcOrd="1" destOrd="0" parTransId="{063410EF-687C-4911-8325-4622E33ED77B}" sibTransId="{86A9EDEE-6C3F-460B-BDD2-431EFDD7B53C}"/>
    <dgm:cxn modelId="{0891D984-6535-430C-8555-402AA39FD3BA}" type="presOf" srcId="{C98A6045-E497-4FDB-8F25-D7E2BD5296EE}" destId="{C53A7D98-83E1-4D8D-B7C8-A1A974513751}" srcOrd="0" destOrd="1" presId="urn:microsoft.com/office/officeart/2005/8/layout/hProcess4"/>
    <dgm:cxn modelId="{3668DE90-B0F4-421C-8E16-7330E8513955}" srcId="{2834D036-B47C-47AA-AD91-C100DE3C1891}" destId="{7F25AAAF-8555-41FE-A662-1FDA29AEBDCB}" srcOrd="0" destOrd="0" parTransId="{9669BDCA-5A1D-4677-9709-C8215B92D7D1}" sibTransId="{42A5483E-1F7C-433D-BF1E-1E8E4D3635AB}"/>
    <dgm:cxn modelId="{71CD5256-FDB4-47C1-AEB6-BCE86687A3B5}" type="presParOf" srcId="{71BFAE88-1FE3-490A-989B-F77DA762F08D}" destId="{E2674FA6-9658-4872-B90D-F2A03DB2611D}" srcOrd="0" destOrd="0" presId="urn:microsoft.com/office/officeart/2005/8/layout/hProcess4"/>
    <dgm:cxn modelId="{E5DA38D2-8AC3-48C1-841B-EA43B167F408}" type="presParOf" srcId="{71BFAE88-1FE3-490A-989B-F77DA762F08D}" destId="{2615DD5A-0C24-40FF-A8C2-83CBEA7A19A5}" srcOrd="1" destOrd="0" presId="urn:microsoft.com/office/officeart/2005/8/layout/hProcess4"/>
    <dgm:cxn modelId="{67F59B14-3C12-4840-8B95-5226B3F1AC5A}" type="presParOf" srcId="{71BFAE88-1FE3-490A-989B-F77DA762F08D}" destId="{417E858C-30C5-4EA7-A965-9FF33E9DDC48}" srcOrd="2" destOrd="0" presId="urn:microsoft.com/office/officeart/2005/8/layout/hProcess4"/>
    <dgm:cxn modelId="{F7BCA6A3-A0D2-4CFD-8A8D-DE5BB8DAC54A}" type="presParOf" srcId="{417E858C-30C5-4EA7-A965-9FF33E9DDC48}" destId="{21FB1795-0164-470E-AF15-001F1A1AD604}" srcOrd="0" destOrd="0" presId="urn:microsoft.com/office/officeart/2005/8/layout/hProcess4"/>
    <dgm:cxn modelId="{8562C61C-F272-4C58-88F6-D8B17264E154}" type="presParOf" srcId="{21FB1795-0164-470E-AF15-001F1A1AD604}" destId="{8EFAEE13-B1E1-48A3-A10D-F564146FEC7C}" srcOrd="0" destOrd="0" presId="urn:microsoft.com/office/officeart/2005/8/layout/hProcess4"/>
    <dgm:cxn modelId="{B30475A0-5683-455A-B94E-9FEAD27C111E}" type="presParOf" srcId="{21FB1795-0164-470E-AF15-001F1A1AD604}" destId="{6FEE38FB-429B-4E4D-8256-B8B1AF6D540D}" srcOrd="1" destOrd="0" presId="urn:microsoft.com/office/officeart/2005/8/layout/hProcess4"/>
    <dgm:cxn modelId="{BC161D23-F628-41AC-ADF2-EDF721C4A399}" type="presParOf" srcId="{21FB1795-0164-470E-AF15-001F1A1AD604}" destId="{B18018A8-D3A0-4EC9-AC40-707317119244}" srcOrd="2" destOrd="0" presId="urn:microsoft.com/office/officeart/2005/8/layout/hProcess4"/>
    <dgm:cxn modelId="{60D690A0-30C6-4A2F-BF57-378808594443}" type="presParOf" srcId="{21FB1795-0164-470E-AF15-001F1A1AD604}" destId="{7EE96471-90CA-4D51-9BB2-91206C9C718E}" srcOrd="3" destOrd="0" presId="urn:microsoft.com/office/officeart/2005/8/layout/hProcess4"/>
    <dgm:cxn modelId="{3F7B51CD-C3FA-4034-8C79-818F219EF6C3}" type="presParOf" srcId="{21FB1795-0164-470E-AF15-001F1A1AD604}" destId="{A6151BF6-F04E-4A72-AAE4-E815DC90C0B1}" srcOrd="4" destOrd="0" presId="urn:microsoft.com/office/officeart/2005/8/layout/hProcess4"/>
    <dgm:cxn modelId="{1DCFBCCD-BC25-42DC-9728-59C14B454BE2}" type="presParOf" srcId="{417E858C-30C5-4EA7-A965-9FF33E9DDC48}" destId="{699F5916-009E-4B6F-9354-FF4D9ACEC322}" srcOrd="1" destOrd="0" presId="urn:microsoft.com/office/officeart/2005/8/layout/hProcess4"/>
    <dgm:cxn modelId="{6A4103A3-2CBE-46DE-9960-F3C06690F582}" type="presParOf" srcId="{417E858C-30C5-4EA7-A965-9FF33E9DDC48}" destId="{B1F3F7BA-3B8B-466A-B5C3-E6CEBFF21A28}" srcOrd="2" destOrd="0" presId="urn:microsoft.com/office/officeart/2005/8/layout/hProcess4"/>
    <dgm:cxn modelId="{36B751E2-68C7-4F05-8FF7-BCBD5C49D537}" type="presParOf" srcId="{B1F3F7BA-3B8B-466A-B5C3-E6CEBFF21A28}" destId="{59447607-CD10-45E2-BC2E-C868DBF692A1}" srcOrd="0" destOrd="0" presId="urn:microsoft.com/office/officeart/2005/8/layout/hProcess4"/>
    <dgm:cxn modelId="{C7193198-514F-4158-A254-41E2076F1DE3}" type="presParOf" srcId="{B1F3F7BA-3B8B-466A-B5C3-E6CEBFF21A28}" destId="{09EE6FEB-9935-4CAA-93BC-C011A0C78B63}" srcOrd="1" destOrd="0" presId="urn:microsoft.com/office/officeart/2005/8/layout/hProcess4"/>
    <dgm:cxn modelId="{8EC5BE7B-E185-4888-A9A3-6561775979B2}" type="presParOf" srcId="{B1F3F7BA-3B8B-466A-B5C3-E6CEBFF21A28}" destId="{0631F91F-2E5E-4798-AF4E-C2DBE2757C11}" srcOrd="2" destOrd="0" presId="urn:microsoft.com/office/officeart/2005/8/layout/hProcess4"/>
    <dgm:cxn modelId="{04184F01-295A-4C11-897A-117C775FBAA2}" type="presParOf" srcId="{B1F3F7BA-3B8B-466A-B5C3-E6CEBFF21A28}" destId="{802063E2-44DA-4C3E-9309-53F1A4BCAC46}" srcOrd="3" destOrd="0" presId="urn:microsoft.com/office/officeart/2005/8/layout/hProcess4"/>
    <dgm:cxn modelId="{03E3CA71-7A22-45C0-9CF4-B586110F0597}" type="presParOf" srcId="{B1F3F7BA-3B8B-466A-B5C3-E6CEBFF21A28}" destId="{0D651378-F066-434E-8AE9-5A7404D10D84}" srcOrd="4" destOrd="0" presId="urn:microsoft.com/office/officeart/2005/8/layout/hProcess4"/>
    <dgm:cxn modelId="{0E2351CF-94A3-47E0-8DA1-3E4D73A872EB}" type="presParOf" srcId="{417E858C-30C5-4EA7-A965-9FF33E9DDC48}" destId="{9C593647-D19B-4805-8C68-D6C5F94F9DD9}" srcOrd="3" destOrd="0" presId="urn:microsoft.com/office/officeart/2005/8/layout/hProcess4"/>
    <dgm:cxn modelId="{6801F01E-4071-4FA7-9779-886BA1A60C4E}" type="presParOf" srcId="{417E858C-30C5-4EA7-A965-9FF33E9DDC48}" destId="{11BAB73C-3F4A-4805-A074-72A4AC855B9E}" srcOrd="4" destOrd="0" presId="urn:microsoft.com/office/officeart/2005/8/layout/hProcess4"/>
    <dgm:cxn modelId="{D414E2D2-AD54-4F33-81B5-B8F417EB4778}" type="presParOf" srcId="{11BAB73C-3F4A-4805-A074-72A4AC855B9E}" destId="{CD2C0CBA-DA6D-481E-91F2-253DA40BAD01}" srcOrd="0" destOrd="0" presId="urn:microsoft.com/office/officeart/2005/8/layout/hProcess4"/>
    <dgm:cxn modelId="{B8F235C7-A851-4550-85D3-DB73E862E1A1}" type="presParOf" srcId="{11BAB73C-3F4A-4805-A074-72A4AC855B9E}" destId="{C53A7D98-83E1-4D8D-B7C8-A1A974513751}" srcOrd="1" destOrd="0" presId="urn:microsoft.com/office/officeart/2005/8/layout/hProcess4"/>
    <dgm:cxn modelId="{61DDC8BC-E4C1-4215-9A37-01BCF76B1B73}" type="presParOf" srcId="{11BAB73C-3F4A-4805-A074-72A4AC855B9E}" destId="{79CA2460-28F4-44DC-854B-84F3BD540B65}" srcOrd="2" destOrd="0" presId="urn:microsoft.com/office/officeart/2005/8/layout/hProcess4"/>
    <dgm:cxn modelId="{63FAC42E-F380-4BAA-A38F-49EA13E6E6BA}" type="presParOf" srcId="{11BAB73C-3F4A-4805-A074-72A4AC855B9E}" destId="{3A827EF9-1EF9-4A64-AA84-0AAE35018689}" srcOrd="3" destOrd="0" presId="urn:microsoft.com/office/officeart/2005/8/layout/hProcess4"/>
    <dgm:cxn modelId="{44A8304B-564D-4D89-95B9-A26463468721}" type="presParOf" srcId="{11BAB73C-3F4A-4805-A074-72A4AC855B9E}" destId="{F799A6C3-EE4D-47BF-A2B8-2EF08D9E72E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E38FB-429B-4E4D-8256-B8B1AF6D540D}">
      <dsp:nvSpPr>
        <dsp:cNvPr id="0" name=""/>
        <dsp:cNvSpPr/>
      </dsp:nvSpPr>
      <dsp:spPr>
        <a:xfrm>
          <a:off x="4966" y="861936"/>
          <a:ext cx="3005402" cy="3600002"/>
        </a:xfrm>
        <a:prstGeom prst="rect">
          <a:avLst/>
        </a:prstGeom>
        <a:solidFill>
          <a:schemeClr val="lt1">
            <a:alpha val="90000"/>
            <a:hueOff val="0"/>
            <a:satOff val="0"/>
            <a:lumOff val="0"/>
            <a:alphaOff val="0"/>
          </a:schemeClr>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123825" rIns="36000" bIns="123825" numCol="1" spcCol="1270" anchor="t" anchorCtr="0">
          <a:noAutofit/>
        </a:bodyPr>
        <a:lstStyle/>
        <a:p>
          <a:pPr marL="0" lvl="1" indent="0" algn="l" defTabSz="622300">
            <a:lnSpc>
              <a:spcPts val="1500"/>
            </a:lnSpc>
            <a:spcBef>
              <a:spcPct val="0"/>
            </a:spcBef>
            <a:spcAft>
              <a:spcPct val="15000"/>
            </a:spcAft>
            <a:buChar char="••"/>
          </a:pPr>
          <a:r>
            <a:rPr lang="de-DE" sz="1400" kern="1200" dirty="0" smtClean="0">
              <a:solidFill>
                <a:srgbClr val="87586B"/>
              </a:solidFill>
              <a:latin typeface="Arial Black" panose="020B0A04020102020204" pitchFamily="34" charset="0"/>
              <a:cs typeface="Arial" panose="020B0604020202020204" pitchFamily="34" charset="0"/>
            </a:rPr>
            <a:t>neu ab 2024!</a:t>
          </a:r>
          <a:r>
            <a:rPr lang="de-DE" sz="1400" kern="1200" dirty="0" smtClean="0">
              <a:solidFill>
                <a:srgbClr val="87586B"/>
              </a:solidFill>
              <a:latin typeface="Arial" panose="020B0604020202020204" pitchFamily="34" charset="0"/>
              <a:cs typeface="Arial" panose="020B0604020202020204" pitchFamily="34" charset="0"/>
            </a:rPr>
            <a:t> </a:t>
          </a:r>
          <a:r>
            <a:rPr lang="de-DE" sz="1300" kern="1200" dirty="0" smtClean="0">
              <a:solidFill>
                <a:srgbClr val="F29100"/>
              </a:solidFill>
              <a:latin typeface="Arial Black" panose="020B0A04020102020204" pitchFamily="34" charset="0"/>
              <a:cs typeface="Arial" panose="020B0604020202020204" pitchFamily="34" charset="0"/>
            </a:rPr>
            <a:t>für die Antragstellung muss ein Lieferungs-/ Leistungsvertrag vorliegen </a:t>
          </a:r>
          <a:r>
            <a:rPr lang="de-DE" sz="1300" kern="1200" dirty="0" smtClean="0">
              <a:solidFill>
                <a:srgbClr val="87586B"/>
              </a:solidFill>
              <a:latin typeface="Arial Black" panose="020B0A04020102020204" pitchFamily="34" charset="0"/>
              <a:cs typeface="Arial" panose="020B0604020202020204" pitchFamily="34" charset="0"/>
            </a:rPr>
            <a:t>(vom Endkunden unterschrieben!)</a:t>
          </a:r>
          <a:r>
            <a:rPr lang="de-DE" sz="1400" kern="1200" dirty="0" smtClean="0">
              <a:solidFill>
                <a:srgbClr val="009740"/>
              </a:solidFill>
              <a:latin typeface="Arial Black" panose="020B0A04020102020204" pitchFamily="34" charset="0"/>
              <a:cs typeface="Arial" panose="020B0604020202020204" pitchFamily="34" charset="0"/>
            </a:rPr>
            <a:t/>
          </a:r>
          <a:br>
            <a:rPr lang="de-DE" sz="1400" kern="1200" dirty="0" smtClean="0">
              <a:solidFill>
                <a:srgbClr val="009740"/>
              </a:solidFill>
              <a:latin typeface="Arial Black" panose="020B0A04020102020204" pitchFamily="34" charset="0"/>
              <a:cs typeface="Arial" panose="020B0604020202020204" pitchFamily="34" charset="0"/>
            </a:rPr>
          </a:br>
          <a:r>
            <a:rPr lang="de-DE" sz="1000" kern="1200" dirty="0" smtClean="0">
              <a:solidFill>
                <a:srgbClr val="009740"/>
              </a:solidFill>
              <a:latin typeface="Arial" panose="020B0604020202020204" pitchFamily="34" charset="0"/>
              <a:cs typeface="Arial" panose="020B0604020202020204" pitchFamily="34" charset="0"/>
            </a:rPr>
            <a:t/>
          </a:r>
          <a:br>
            <a:rPr lang="de-DE" sz="1000" kern="1200" dirty="0" smtClean="0">
              <a:solidFill>
                <a:srgbClr val="009740"/>
              </a:solidFill>
              <a:latin typeface="Arial" panose="020B0604020202020204" pitchFamily="34" charset="0"/>
              <a:cs typeface="Arial" panose="020B0604020202020204" pitchFamily="34" charset="0"/>
            </a:rPr>
          </a:br>
          <a:r>
            <a:rPr lang="de-DE" sz="1400" kern="1200"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de-DE" sz="1400" kern="1200" dirty="0" smtClean="0">
              <a:solidFill>
                <a:srgbClr val="000000"/>
              </a:solidFill>
              <a:latin typeface="Arial Black" panose="020B0A04020102020204" pitchFamily="34" charset="0"/>
              <a:cs typeface="Arial" panose="020B0604020202020204" pitchFamily="34" charset="0"/>
            </a:rPr>
            <a:t>Angebot/Auftrag</a:t>
          </a:r>
          <a:r>
            <a:rPr lang="de-DE" sz="1400" kern="1200" dirty="0" smtClean="0">
              <a:latin typeface="Arial" panose="020B0604020202020204" pitchFamily="34" charset="0"/>
              <a:cs typeface="Arial" panose="020B0604020202020204" pitchFamily="34" charset="0"/>
            </a:rPr>
            <a:t> </a:t>
          </a:r>
          <a:br>
            <a:rPr lang="de-DE" sz="1400" kern="1200" dirty="0" smtClean="0">
              <a:latin typeface="Arial" panose="020B0604020202020204" pitchFamily="34" charset="0"/>
              <a:cs typeface="Arial" panose="020B0604020202020204" pitchFamily="34" charset="0"/>
            </a:rPr>
          </a:br>
          <a:r>
            <a:rPr lang="de-DE" sz="1400" kern="1200" dirty="0" smtClean="0">
              <a:latin typeface="Arial" panose="020B0604020202020204" pitchFamily="34" charset="0"/>
              <a:cs typeface="Arial" panose="020B0604020202020204" pitchFamily="34" charset="0"/>
            </a:rPr>
            <a:t>vom Fachbetrieb mit eine auflösende o. aufschiebende Bedingung der Förderzusage</a:t>
          </a:r>
          <a:br>
            <a:rPr lang="de-DE" sz="1400" kern="1200" dirty="0" smtClean="0">
              <a:latin typeface="Arial" panose="020B0604020202020204" pitchFamily="34" charset="0"/>
              <a:cs typeface="Arial" panose="020B0604020202020204" pitchFamily="34" charset="0"/>
            </a:rPr>
          </a:br>
          <a:r>
            <a:rPr lang="de-DE" sz="1400" kern="1200"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de-DE" sz="1400" kern="1200" dirty="0" smtClean="0">
              <a:solidFill>
                <a:srgbClr val="000000"/>
              </a:solidFill>
              <a:latin typeface="Arial Black" panose="020B0A04020102020204" pitchFamily="34" charset="0"/>
              <a:cs typeface="Arial" panose="020B0604020202020204" pitchFamily="34" charset="0"/>
            </a:rPr>
            <a:t>TPB</a:t>
          </a:r>
          <a:r>
            <a:rPr lang="de-DE" sz="1400" kern="1200" dirty="0" smtClean="0">
              <a:latin typeface="Arial" panose="020B0604020202020204" pitchFamily="34" charset="0"/>
              <a:cs typeface="Arial" panose="020B0604020202020204" pitchFamily="34" charset="0"/>
            </a:rPr>
            <a:t> </a:t>
          </a:r>
          <a:br>
            <a:rPr lang="de-DE" sz="1400" kern="1200" dirty="0" smtClean="0">
              <a:latin typeface="Arial" panose="020B0604020202020204" pitchFamily="34" charset="0"/>
              <a:cs typeface="Arial" panose="020B0604020202020204" pitchFamily="34" charset="0"/>
            </a:rPr>
          </a:br>
          <a:r>
            <a:rPr lang="de-DE" altLang="de-DE" sz="1400" kern="1200" dirty="0" smtClean="0">
              <a:latin typeface="Arial" panose="020B0604020202020204" pitchFamily="34" charset="0"/>
              <a:cs typeface="Arial" panose="020B0604020202020204" pitchFamily="34" charset="0"/>
            </a:rPr>
            <a:t>technische Projektbeschreibung </a:t>
          </a:r>
          <a:r>
            <a:rPr lang="de-DE" sz="1400" kern="1200" dirty="0" smtClean="0">
              <a:latin typeface="Arial" panose="020B0604020202020204" pitchFamily="34" charset="0"/>
              <a:cs typeface="Arial" panose="020B0604020202020204" pitchFamily="34" charset="0"/>
            </a:rPr>
            <a:t>vom EEE/Förderservice</a:t>
          </a:r>
          <a:r>
            <a:rPr lang="de-DE" sz="600" kern="1200" dirty="0" smtClean="0">
              <a:latin typeface="Arial" panose="020B0604020202020204" pitchFamily="34" charset="0"/>
              <a:cs typeface="Arial" panose="020B0604020202020204" pitchFamily="34" charset="0"/>
            </a:rPr>
            <a:t/>
          </a:r>
          <a:br>
            <a:rPr lang="de-DE" sz="600" kern="1200" dirty="0" smtClean="0">
              <a:latin typeface="Arial" panose="020B0604020202020204" pitchFamily="34" charset="0"/>
              <a:cs typeface="Arial" panose="020B0604020202020204" pitchFamily="34" charset="0"/>
            </a:rPr>
          </a:br>
          <a:r>
            <a:rPr lang="de-DE" sz="1400" kern="1200"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de-DE" sz="1400" kern="1200" dirty="0" smtClean="0">
              <a:solidFill>
                <a:srgbClr val="000000"/>
              </a:solidFill>
              <a:latin typeface="Arial Black" panose="020B0A04020102020204" pitchFamily="34" charset="0"/>
              <a:cs typeface="Arial" panose="020B0604020202020204" pitchFamily="34" charset="0"/>
            </a:rPr>
            <a:t>Online-Antrag</a:t>
          </a:r>
          <a:r>
            <a:rPr lang="de-DE" sz="1400" kern="1200" dirty="0" smtClean="0">
              <a:latin typeface="Arial" panose="020B0604020202020204" pitchFamily="34" charset="0"/>
              <a:cs typeface="Arial" panose="020B0604020202020204" pitchFamily="34" charset="0"/>
            </a:rPr>
            <a:t> beim BAFA</a:t>
          </a:r>
          <a:endParaRPr lang="de-DE" sz="1400" kern="1200" dirty="0">
            <a:latin typeface="Arial" panose="020B0604020202020204" pitchFamily="34" charset="0"/>
            <a:cs typeface="Arial" panose="020B0604020202020204" pitchFamily="34" charset="0"/>
          </a:endParaRPr>
        </a:p>
        <a:p>
          <a:pPr marL="114300" lvl="1" indent="0" algn="l" defTabSz="622300">
            <a:lnSpc>
              <a:spcPct val="90000"/>
            </a:lnSpc>
            <a:spcBef>
              <a:spcPct val="0"/>
            </a:spcBef>
            <a:spcAft>
              <a:spcPct val="15000"/>
            </a:spcAft>
            <a:buChar char="••"/>
          </a:pPr>
          <a:endParaRPr lang="de-DE" sz="1400" kern="1200" dirty="0">
            <a:latin typeface="Arial" panose="020B0604020202020204" pitchFamily="34" charset="0"/>
            <a:cs typeface="Arial" panose="020B0604020202020204" pitchFamily="34" charset="0"/>
          </a:endParaRPr>
        </a:p>
      </dsp:txBody>
      <dsp:txXfrm>
        <a:off x="87812" y="944782"/>
        <a:ext cx="2839710" cy="2662881"/>
      </dsp:txXfrm>
    </dsp:sp>
    <dsp:sp modelId="{699F5916-009E-4B6F-9354-FF4D9ACEC322}">
      <dsp:nvSpPr>
        <dsp:cNvPr id="0" name=""/>
        <dsp:cNvSpPr/>
      </dsp:nvSpPr>
      <dsp:spPr>
        <a:xfrm>
          <a:off x="2085682" y="2240154"/>
          <a:ext cx="3380169" cy="3380169"/>
        </a:xfrm>
        <a:prstGeom prst="leftCircularArrow">
          <a:avLst>
            <a:gd name="adj1" fmla="val 3208"/>
            <a:gd name="adj2" fmla="val 395239"/>
            <a:gd name="adj3" fmla="val 1649049"/>
            <a:gd name="adj4" fmla="val 8502788"/>
            <a:gd name="adj5" fmla="val 3742"/>
          </a:avLst>
        </a:prstGeom>
        <a:solidFill>
          <a:schemeClr val="bg1"/>
        </a:solidFill>
        <a:ln>
          <a:solidFill>
            <a:schemeClr val="tx1">
              <a:lumMod val="85000"/>
              <a:lumOff val="15000"/>
            </a:schemeClr>
          </a:solidFill>
        </a:ln>
        <a:effectLst/>
      </dsp:spPr>
      <dsp:style>
        <a:lnRef idx="0">
          <a:scrgbClr r="0" g="0" b="0"/>
        </a:lnRef>
        <a:fillRef idx="1">
          <a:scrgbClr r="0" g="0" b="0"/>
        </a:fillRef>
        <a:effectRef idx="0">
          <a:scrgbClr r="0" g="0" b="0"/>
        </a:effectRef>
        <a:fontRef idx="minor">
          <a:schemeClr val="lt1"/>
        </a:fontRef>
      </dsp:style>
    </dsp:sp>
    <dsp:sp modelId="{7EE96471-90CA-4D51-9BB2-91206C9C718E}">
      <dsp:nvSpPr>
        <dsp:cNvPr id="0" name=""/>
        <dsp:cNvSpPr/>
      </dsp:nvSpPr>
      <dsp:spPr>
        <a:xfrm>
          <a:off x="672833" y="3791646"/>
          <a:ext cx="2671468" cy="1062355"/>
        </a:xfrm>
        <a:prstGeom prst="rect">
          <a:avLst/>
        </a:prstGeom>
        <a:solidFill>
          <a:srgbClr val="F29100"/>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smtClean="0">
              <a:solidFill>
                <a:schemeClr val="bg1"/>
              </a:solidFill>
              <a:latin typeface="Arial Black" panose="020B0A04020102020204" pitchFamily="34" charset="0"/>
            </a:rPr>
            <a:t>Zuschuss beantragen</a:t>
          </a:r>
          <a:r>
            <a:rPr lang="de-DE" sz="1600" kern="1200" dirty="0" smtClean="0">
              <a:solidFill>
                <a:schemeClr val="tx1"/>
              </a:solidFill>
              <a:latin typeface="Arial Black" panose="020B0A04020102020204" pitchFamily="34" charset="0"/>
            </a:rPr>
            <a:t/>
          </a:r>
          <a:br>
            <a:rPr lang="de-DE" sz="1600" kern="1200" dirty="0" smtClean="0">
              <a:solidFill>
                <a:schemeClr val="tx1"/>
              </a:solidFill>
              <a:latin typeface="Arial Black" panose="020B0A04020102020204" pitchFamily="34" charset="0"/>
            </a:rPr>
          </a:br>
          <a:endParaRPr lang="de-DE" sz="1600" kern="1200" dirty="0">
            <a:solidFill>
              <a:schemeClr val="tx1"/>
            </a:solidFill>
            <a:latin typeface="Arial Black" panose="020B0A04020102020204" pitchFamily="34" charset="0"/>
          </a:endParaRPr>
        </a:p>
      </dsp:txBody>
      <dsp:txXfrm>
        <a:off x="672833" y="3791646"/>
        <a:ext cx="2671468" cy="1062355"/>
      </dsp:txXfrm>
    </dsp:sp>
    <dsp:sp modelId="{09EE6FEB-9935-4CAA-93BC-C011A0C78B63}">
      <dsp:nvSpPr>
        <dsp:cNvPr id="0" name=""/>
        <dsp:cNvSpPr/>
      </dsp:nvSpPr>
      <dsp:spPr>
        <a:xfrm>
          <a:off x="3860604" y="861936"/>
          <a:ext cx="3005402" cy="3600002"/>
        </a:xfrm>
        <a:prstGeom prst="rect">
          <a:avLst/>
        </a:prstGeom>
        <a:solidFill>
          <a:schemeClr val="lt1">
            <a:alpha val="90000"/>
            <a:hueOff val="0"/>
            <a:satOff val="0"/>
            <a:lumOff val="0"/>
            <a:alphaOff val="0"/>
          </a:schemeClr>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de-DE" sz="1400" kern="1200" dirty="0" smtClean="0">
              <a:solidFill>
                <a:srgbClr val="000000"/>
              </a:solidFill>
              <a:latin typeface="Arial" panose="020B0604020202020204" pitchFamily="34" charset="0"/>
              <a:cs typeface="Arial" panose="020B0604020202020204" pitchFamily="34" charset="0"/>
            </a:rPr>
            <a:t>nach erfolgtem Online-Antrag und erhaltenem Zuwendungs-Bescheid kann mit der Maßnahme begonnen werden.</a:t>
          </a:r>
          <a:br>
            <a:rPr lang="de-DE" sz="1400" kern="1200" dirty="0" smtClean="0">
              <a:solidFill>
                <a:srgbClr val="000000"/>
              </a:solidFill>
              <a:latin typeface="Arial" panose="020B0604020202020204" pitchFamily="34" charset="0"/>
              <a:cs typeface="Arial" panose="020B0604020202020204" pitchFamily="34" charset="0"/>
            </a:rPr>
          </a:br>
          <a:r>
            <a:rPr lang="de-DE" sz="1400" kern="1200" dirty="0" smtClean="0">
              <a:solidFill>
                <a:srgbClr val="000000"/>
              </a:solidFill>
              <a:latin typeface="Arial" panose="020B0604020202020204" pitchFamily="34" charset="0"/>
              <a:cs typeface="Arial" panose="020B0604020202020204" pitchFamily="34" charset="0"/>
            </a:rPr>
            <a:t>(auf eigenes Risiko: bereits nach Antragstellung) </a:t>
          </a:r>
          <a:br>
            <a:rPr lang="de-DE" sz="1400" kern="1200" dirty="0" smtClean="0">
              <a:solidFill>
                <a:srgbClr val="000000"/>
              </a:solidFill>
              <a:latin typeface="Arial" panose="020B0604020202020204" pitchFamily="34" charset="0"/>
              <a:cs typeface="Arial" panose="020B0604020202020204" pitchFamily="34" charset="0"/>
            </a:rPr>
          </a:br>
          <a:endParaRPr lang="de-DE" sz="1400" kern="1200" dirty="0">
            <a:solidFill>
              <a:srgbClr val="00000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smtClean="0">
              <a:solidFill>
                <a:srgbClr val="000000"/>
              </a:solidFill>
              <a:latin typeface="Arial Black" panose="020B0A04020102020204" pitchFamily="34" charset="0"/>
              <a:cs typeface="Arial" panose="020B0604020202020204" pitchFamily="34" charset="0"/>
            </a:rPr>
            <a:t>Bewilligungszeitraum</a:t>
          </a:r>
          <a:r>
            <a:rPr lang="de-DE" sz="1400" kern="1200" dirty="0" smtClean="0">
              <a:solidFill>
                <a:srgbClr val="000000"/>
              </a:solidFill>
              <a:latin typeface="Arial" panose="020B0604020202020204" pitchFamily="34" charset="0"/>
              <a:cs typeface="Arial" panose="020B0604020202020204" pitchFamily="34" charset="0"/>
            </a:rPr>
            <a:t>: </a:t>
          </a:r>
          <a:br>
            <a:rPr lang="de-DE" sz="1400" kern="1200" dirty="0" smtClean="0">
              <a:solidFill>
                <a:srgbClr val="000000"/>
              </a:solidFill>
              <a:latin typeface="Arial" panose="020B0604020202020204" pitchFamily="34" charset="0"/>
              <a:cs typeface="Arial" panose="020B0604020202020204" pitchFamily="34" charset="0"/>
            </a:rPr>
          </a:br>
          <a:r>
            <a:rPr lang="de-DE" sz="1400" kern="1200" dirty="0" smtClean="0">
              <a:solidFill>
                <a:srgbClr val="F29100"/>
              </a:solidFill>
              <a:latin typeface="Arial Black" panose="020B0A04020102020204" pitchFamily="34" charset="0"/>
              <a:cs typeface="Arial" panose="020B0604020202020204" pitchFamily="34" charset="0"/>
            </a:rPr>
            <a:t>neu ab 2024!</a:t>
          </a:r>
          <a:r>
            <a:rPr lang="de-DE" sz="1400" kern="1200" dirty="0" smtClean="0">
              <a:solidFill>
                <a:srgbClr val="F29100"/>
              </a:solidFill>
              <a:latin typeface="Arial" panose="020B0604020202020204" pitchFamily="34" charset="0"/>
              <a:cs typeface="Arial" panose="020B0604020202020204" pitchFamily="34" charset="0"/>
            </a:rPr>
            <a:t> </a:t>
          </a:r>
          <a:r>
            <a:rPr lang="de-DE" sz="1400" kern="1200" dirty="0" smtClean="0">
              <a:solidFill>
                <a:srgbClr val="000000"/>
              </a:solidFill>
              <a:latin typeface="Arial Black" panose="020B0A04020102020204" pitchFamily="34" charset="0"/>
              <a:cs typeface="Arial" panose="020B0604020202020204" pitchFamily="34" charset="0"/>
            </a:rPr>
            <a:t>36 Monate </a:t>
          </a:r>
          <a:r>
            <a:rPr lang="de-DE" sz="1400" kern="1200" dirty="0" smtClean="0">
              <a:solidFill>
                <a:srgbClr val="000000"/>
              </a:solidFill>
              <a:latin typeface="Arial" panose="020B0604020202020204" pitchFamily="34" charset="0"/>
              <a:cs typeface="Arial" panose="020B0604020202020204" pitchFamily="34" charset="0"/>
            </a:rPr>
            <a:t/>
          </a:r>
          <a:br>
            <a:rPr lang="de-DE" sz="1400" kern="1200" dirty="0" smtClean="0">
              <a:solidFill>
                <a:srgbClr val="000000"/>
              </a:solidFill>
              <a:latin typeface="Arial" panose="020B0604020202020204" pitchFamily="34" charset="0"/>
              <a:cs typeface="Arial" panose="020B0604020202020204" pitchFamily="34" charset="0"/>
            </a:rPr>
          </a:br>
          <a:r>
            <a:rPr lang="de-DE" sz="1400" kern="1200" dirty="0" smtClean="0">
              <a:solidFill>
                <a:srgbClr val="000000"/>
              </a:solidFill>
              <a:latin typeface="Arial" panose="020B0604020202020204" pitchFamily="34" charset="0"/>
              <a:cs typeface="Arial" panose="020B0604020202020204" pitchFamily="34" charset="0"/>
            </a:rPr>
            <a:t>ab Zugang der Zusage des Zuwendungsbescheids </a:t>
          </a:r>
          <a:br>
            <a:rPr lang="de-DE" sz="1400" kern="1200" dirty="0" smtClean="0">
              <a:solidFill>
                <a:srgbClr val="000000"/>
              </a:solidFill>
              <a:latin typeface="Arial" panose="020B0604020202020204" pitchFamily="34" charset="0"/>
              <a:cs typeface="Arial" panose="020B0604020202020204" pitchFamily="34" charset="0"/>
            </a:rPr>
          </a:br>
          <a:r>
            <a:rPr lang="de-DE" sz="1300" kern="1200" dirty="0" smtClean="0">
              <a:solidFill>
                <a:srgbClr val="87586B"/>
              </a:solidFill>
              <a:latin typeface="Arial Black" panose="020B0A04020102020204" pitchFamily="34" charset="0"/>
              <a:cs typeface="Arial" panose="020B0604020202020204" pitchFamily="34" charset="0"/>
            </a:rPr>
            <a:t>(keine weitere Verlängerung möglich!)</a:t>
          </a:r>
          <a:r>
            <a:rPr lang="de-DE" sz="1400" kern="1200" dirty="0" smtClean="0">
              <a:solidFill>
                <a:srgbClr val="005229"/>
              </a:solidFill>
              <a:latin typeface="Arial Black" panose="020B0A04020102020204" pitchFamily="34" charset="0"/>
              <a:cs typeface="Arial" panose="020B0604020202020204" pitchFamily="34" charset="0"/>
            </a:rPr>
            <a:t/>
          </a:r>
          <a:br>
            <a:rPr lang="de-DE" sz="1400" kern="1200" dirty="0" smtClean="0">
              <a:solidFill>
                <a:srgbClr val="005229"/>
              </a:solidFill>
              <a:latin typeface="Arial Black" panose="020B0A04020102020204" pitchFamily="34" charset="0"/>
              <a:cs typeface="Arial" panose="020B0604020202020204" pitchFamily="34" charset="0"/>
            </a:rPr>
          </a:br>
          <a:endParaRPr lang="de-DE" sz="1400" kern="1200" dirty="0">
            <a:solidFill>
              <a:srgbClr val="005229"/>
            </a:solidFill>
            <a:latin typeface="Arial Black" panose="020B0A04020102020204" pitchFamily="34" charset="0"/>
            <a:cs typeface="Arial" panose="020B0604020202020204" pitchFamily="34" charset="0"/>
          </a:endParaRPr>
        </a:p>
      </dsp:txBody>
      <dsp:txXfrm>
        <a:off x="3943450" y="1716212"/>
        <a:ext cx="2839710" cy="2662881"/>
      </dsp:txXfrm>
    </dsp:sp>
    <dsp:sp modelId="{9C593647-D19B-4805-8C68-D6C5F94F9DD9}">
      <dsp:nvSpPr>
        <dsp:cNvPr id="0" name=""/>
        <dsp:cNvSpPr/>
      </dsp:nvSpPr>
      <dsp:spPr>
        <a:xfrm>
          <a:off x="5321773" y="-504494"/>
          <a:ext cx="3791661" cy="3791661"/>
        </a:xfrm>
        <a:prstGeom prst="circularArrow">
          <a:avLst>
            <a:gd name="adj1" fmla="val 2860"/>
            <a:gd name="adj2" fmla="val 349471"/>
            <a:gd name="adj3" fmla="val 20126193"/>
            <a:gd name="adj4" fmla="val 13226686"/>
            <a:gd name="adj5" fmla="val 3336"/>
          </a:avLst>
        </a:prstGeom>
        <a:solidFill>
          <a:schemeClr val="bg1"/>
        </a:solidFill>
        <a:ln>
          <a:solidFill>
            <a:schemeClr val="tx1">
              <a:lumMod val="85000"/>
              <a:lumOff val="15000"/>
            </a:schemeClr>
          </a:solidFill>
        </a:ln>
        <a:effectLst/>
      </dsp:spPr>
      <dsp:style>
        <a:lnRef idx="0">
          <a:scrgbClr r="0" g="0" b="0"/>
        </a:lnRef>
        <a:fillRef idx="1">
          <a:scrgbClr r="0" g="0" b="0"/>
        </a:fillRef>
        <a:effectRef idx="0">
          <a:scrgbClr r="0" g="0" b="0"/>
        </a:effectRef>
        <a:fontRef idx="minor">
          <a:schemeClr val="lt1"/>
        </a:fontRef>
      </dsp:style>
    </dsp:sp>
    <dsp:sp modelId="{802063E2-44DA-4C3E-9309-53F1A4BCAC46}">
      <dsp:nvSpPr>
        <dsp:cNvPr id="0" name=""/>
        <dsp:cNvSpPr/>
      </dsp:nvSpPr>
      <dsp:spPr>
        <a:xfrm>
          <a:off x="4528472" y="296261"/>
          <a:ext cx="2671468" cy="1062355"/>
        </a:xfrm>
        <a:prstGeom prst="rect">
          <a:avLst/>
        </a:prstGeom>
        <a:solidFill>
          <a:srgbClr val="8758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smtClean="0">
              <a:latin typeface="Arial Black" panose="020B0A04020102020204" pitchFamily="34" charset="0"/>
            </a:rPr>
            <a:t>Maßnahme umsetzen</a:t>
          </a:r>
          <a:br>
            <a:rPr lang="de-DE" sz="1600" kern="1200" dirty="0" smtClean="0">
              <a:latin typeface="Arial Black" panose="020B0A04020102020204" pitchFamily="34" charset="0"/>
            </a:rPr>
          </a:br>
          <a:endParaRPr lang="de-DE" sz="2600" kern="1200" dirty="0"/>
        </a:p>
      </dsp:txBody>
      <dsp:txXfrm>
        <a:off x="4528472" y="296261"/>
        <a:ext cx="2671468" cy="1062355"/>
      </dsp:txXfrm>
    </dsp:sp>
    <dsp:sp modelId="{C53A7D98-83E1-4D8D-B7C8-A1A974513751}">
      <dsp:nvSpPr>
        <dsp:cNvPr id="0" name=""/>
        <dsp:cNvSpPr/>
      </dsp:nvSpPr>
      <dsp:spPr>
        <a:xfrm>
          <a:off x="7716243" y="857202"/>
          <a:ext cx="3005402" cy="3600002"/>
        </a:xfrm>
        <a:prstGeom prst="rect">
          <a:avLst/>
        </a:prstGeom>
        <a:solidFill>
          <a:schemeClr val="bg1">
            <a:alpha val="90000"/>
          </a:schemeClr>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ts val="1500"/>
            </a:lnSpc>
            <a:spcBef>
              <a:spcPct val="0"/>
            </a:spcBef>
            <a:spcAft>
              <a:spcPct val="15000"/>
            </a:spcAft>
            <a:buChar char="••"/>
          </a:pPr>
          <a:r>
            <a:rPr lang="de-DE" sz="1400" kern="1200" dirty="0" smtClean="0">
              <a:solidFill>
                <a:srgbClr val="000000"/>
              </a:solidFill>
              <a:latin typeface="Arial Black" panose="020B0A04020102020204" pitchFamily="34" charset="0"/>
              <a:cs typeface="Arial" panose="020B0604020202020204" pitchFamily="34" charset="0"/>
            </a:rPr>
            <a:t>Auszahlung nach positiver Prüfung des Verwendungsnachweises durchs BAFA</a:t>
          </a:r>
          <a:br>
            <a:rPr lang="de-DE" sz="1400" kern="1200" dirty="0" smtClean="0">
              <a:solidFill>
                <a:srgbClr val="000000"/>
              </a:solidFill>
              <a:latin typeface="Arial Black" panose="020B0A04020102020204" pitchFamily="34" charset="0"/>
              <a:cs typeface="Arial" panose="020B0604020202020204" pitchFamily="34" charset="0"/>
            </a:rPr>
          </a:br>
          <a:endParaRPr lang="de-DE" sz="700" kern="1200" dirty="0">
            <a:solidFill>
              <a:srgbClr val="000000"/>
            </a:solidFill>
            <a:latin typeface="Arial Black" panose="020B0A040201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smtClean="0">
              <a:solidFill>
                <a:srgbClr val="000000"/>
              </a:solidFill>
              <a:latin typeface="Arial" panose="020B0604020202020204" pitchFamily="34" charset="0"/>
              <a:cs typeface="Arial" panose="020B0604020202020204" pitchFamily="34" charset="0"/>
            </a:rPr>
            <a:t>Der</a:t>
          </a:r>
          <a:r>
            <a:rPr lang="de-DE" sz="900" kern="1200" dirty="0" smtClean="0">
              <a:solidFill>
                <a:srgbClr val="000000"/>
              </a:solidFill>
              <a:latin typeface="Arial" panose="020B0604020202020204" pitchFamily="34" charset="0"/>
              <a:cs typeface="Arial" panose="020B0604020202020204" pitchFamily="34" charset="0"/>
            </a:rPr>
            <a:t> </a:t>
          </a:r>
          <a:r>
            <a:rPr lang="de-DE" sz="1400" kern="1200" dirty="0" smtClean="0">
              <a:solidFill>
                <a:srgbClr val="000000"/>
              </a:solidFill>
              <a:latin typeface="Arial" panose="020B0604020202020204" pitchFamily="34" charset="0"/>
              <a:cs typeface="Arial" panose="020B0604020202020204" pitchFamily="34" charset="0"/>
            </a:rPr>
            <a:t>Verwendungsnachweis ist spätestens 6 Monate nach Ablauf des Bewilligungs-zeitraums einzureichen</a:t>
          </a:r>
          <a:br>
            <a:rPr lang="de-DE" sz="1400" kern="1200" dirty="0" smtClean="0">
              <a:solidFill>
                <a:srgbClr val="000000"/>
              </a:solidFill>
              <a:latin typeface="Arial" panose="020B0604020202020204" pitchFamily="34" charset="0"/>
              <a:cs typeface="Arial" panose="020B0604020202020204" pitchFamily="34" charset="0"/>
            </a:rPr>
          </a:br>
          <a:r>
            <a:rPr lang="de-DE" sz="1400" kern="1200"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de-DE" sz="1400" kern="1200" dirty="0" smtClean="0">
              <a:solidFill>
                <a:srgbClr val="000000"/>
              </a:solidFill>
              <a:latin typeface="Arial" panose="020B0604020202020204" pitchFamily="34" charset="0"/>
              <a:cs typeface="Arial" panose="020B0604020202020204" pitchFamily="34" charset="0"/>
            </a:rPr>
            <a:t>einschl. aller erforderlichen Unterlagen</a:t>
          </a:r>
          <a:br>
            <a:rPr lang="de-DE" sz="1400" kern="1200" dirty="0" smtClean="0">
              <a:solidFill>
                <a:srgbClr val="000000"/>
              </a:solidFill>
              <a:latin typeface="Arial" panose="020B0604020202020204" pitchFamily="34" charset="0"/>
              <a:cs typeface="Arial" panose="020B0604020202020204" pitchFamily="34" charset="0"/>
            </a:rPr>
          </a:br>
          <a:r>
            <a:rPr lang="de-DE" sz="1400" kern="1200"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de-DE" sz="1400" kern="1200" dirty="0" smtClean="0">
              <a:solidFill>
                <a:srgbClr val="000000"/>
              </a:solidFill>
              <a:latin typeface="Arial Black" panose="020B0A04020102020204" pitchFamily="34" charset="0"/>
              <a:cs typeface="Arial" panose="020B0604020202020204" pitchFamily="34" charset="0"/>
            </a:rPr>
            <a:t>TPN</a:t>
          </a:r>
          <a:r>
            <a:rPr lang="de-DE" sz="1400" kern="1200" dirty="0" smtClean="0">
              <a:solidFill>
                <a:srgbClr val="000000"/>
              </a:solidFill>
              <a:latin typeface="Arial" panose="020B0604020202020204" pitchFamily="34" charset="0"/>
              <a:cs typeface="Arial" panose="020B0604020202020204" pitchFamily="34" charset="0"/>
            </a:rPr>
            <a:t> - technischer Projektnachweis vom EEE/Förderservice</a:t>
          </a:r>
          <a:endParaRPr lang="de-DE" sz="900" kern="1200" dirty="0">
            <a:solidFill>
              <a:srgbClr val="000000"/>
            </a:solidFill>
            <a:latin typeface="Arial" panose="020B0604020202020204" pitchFamily="34" charset="0"/>
            <a:cs typeface="Arial" panose="020B0604020202020204" pitchFamily="34" charset="0"/>
          </a:endParaRPr>
        </a:p>
      </dsp:txBody>
      <dsp:txXfrm>
        <a:off x="7799089" y="940048"/>
        <a:ext cx="2839710" cy="2662881"/>
      </dsp:txXfrm>
    </dsp:sp>
    <dsp:sp modelId="{3A827EF9-1EF9-4A64-AA84-0AAE35018689}">
      <dsp:nvSpPr>
        <dsp:cNvPr id="0" name=""/>
        <dsp:cNvSpPr/>
      </dsp:nvSpPr>
      <dsp:spPr>
        <a:xfrm>
          <a:off x="8384111" y="3808527"/>
          <a:ext cx="2671468" cy="1062355"/>
        </a:xfrm>
        <a:prstGeom prst="rect">
          <a:avLst/>
        </a:prstGeom>
        <a:solidFill>
          <a:srgbClr val="443D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smtClean="0">
              <a:latin typeface="Arial Black" panose="020B0A04020102020204" pitchFamily="34" charset="0"/>
            </a:rPr>
            <a:t>Zuschuss abrufen</a:t>
          </a:r>
          <a:br>
            <a:rPr lang="de-DE" sz="1600" kern="1200" dirty="0" smtClean="0">
              <a:latin typeface="Arial Black" panose="020B0A04020102020204" pitchFamily="34" charset="0"/>
            </a:rPr>
          </a:br>
          <a:endParaRPr lang="de-DE" sz="1600" kern="1200" dirty="0">
            <a:latin typeface="Arial Black" panose="020B0A04020102020204" pitchFamily="34" charset="0"/>
          </a:endParaRPr>
        </a:p>
      </dsp:txBody>
      <dsp:txXfrm>
        <a:off x="8384111" y="3808527"/>
        <a:ext cx="2671468" cy="10623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1CF5D-1C6D-4B75-8BE1-AEA6FF2579D4}" type="datetimeFigureOut">
              <a:rPr lang="de-DE" smtClean="0"/>
              <a:t>24.01.2024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0A2BA-EEF6-49E3-B717-386B010A9403}" type="slidenum">
              <a:rPr lang="de-DE" smtClean="0"/>
              <a:t>‹Nr.›</a:t>
            </a:fld>
            <a:endParaRPr lang="de-DE" dirty="0"/>
          </a:p>
        </p:txBody>
      </p:sp>
    </p:spTree>
    <p:extLst>
      <p:ext uri="{BB962C8B-B14F-4D97-AF65-F5344CB8AC3E}">
        <p14:creationId xmlns:p14="http://schemas.microsoft.com/office/powerpoint/2010/main" val="297595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DE" baseline="0" dirty="0" smtClean="0"/>
          </a:p>
        </p:txBody>
      </p:sp>
      <p:sp>
        <p:nvSpPr>
          <p:cNvPr id="4" name="Foliennummernplatzhalter 3"/>
          <p:cNvSpPr>
            <a:spLocks noGrp="1"/>
          </p:cNvSpPr>
          <p:nvPr>
            <p:ph type="sldNum" sz="quarter" idx="10"/>
          </p:nvPr>
        </p:nvSpPr>
        <p:spPr/>
        <p:txBody>
          <a:bodyPr/>
          <a:lstStyle/>
          <a:p>
            <a:fld id="{23C93718-D14A-4CFF-9766-261A92D5AC5F}" type="slidenum">
              <a:rPr lang="de-DE" smtClean="0"/>
              <a:t>2</a:t>
            </a:fld>
            <a:endParaRPr lang="de-DE" dirty="0"/>
          </a:p>
        </p:txBody>
      </p:sp>
    </p:spTree>
    <p:extLst>
      <p:ext uri="{BB962C8B-B14F-4D97-AF65-F5344CB8AC3E}">
        <p14:creationId xmlns:p14="http://schemas.microsoft.com/office/powerpoint/2010/main" val="203922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5FC78E-9910-42C0-8FBB-0C7FF9ED039C}" type="slidenum">
              <a:rPr lang="de-DE" smtClean="0"/>
              <a:t>27</a:t>
            </a:fld>
            <a:endParaRPr lang="de-DE" dirty="0"/>
          </a:p>
        </p:txBody>
      </p:sp>
    </p:spTree>
    <p:extLst>
      <p:ext uri="{BB962C8B-B14F-4D97-AF65-F5344CB8AC3E}">
        <p14:creationId xmlns:p14="http://schemas.microsoft.com/office/powerpoint/2010/main" val="259121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2F3D3AD-922B-46C2-997E-8A2E0244E2E2}" type="slidenum">
              <a:rPr lang="de-DE" smtClean="0"/>
              <a:pPr/>
              <a:t>28</a:t>
            </a:fld>
            <a:endParaRPr lang="de-DE" dirty="0"/>
          </a:p>
        </p:txBody>
      </p:sp>
    </p:spTree>
    <p:extLst>
      <p:ext uri="{BB962C8B-B14F-4D97-AF65-F5344CB8AC3E}">
        <p14:creationId xmlns:p14="http://schemas.microsoft.com/office/powerpoint/2010/main" val="309751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2F3D3AD-922B-46C2-997E-8A2E0244E2E2}" type="slidenum">
              <a:rPr lang="de-DE" smtClean="0"/>
              <a:pPr/>
              <a:t>31</a:t>
            </a:fld>
            <a:endParaRPr lang="de-DE" dirty="0"/>
          </a:p>
        </p:txBody>
      </p:sp>
    </p:spTree>
    <p:extLst>
      <p:ext uri="{BB962C8B-B14F-4D97-AF65-F5344CB8AC3E}">
        <p14:creationId xmlns:p14="http://schemas.microsoft.com/office/powerpoint/2010/main" val="307033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2F3D3AD-922B-46C2-997E-8A2E0244E2E2}" type="slidenum">
              <a:rPr lang="de-DE" smtClean="0"/>
              <a:pPr/>
              <a:t>34</a:t>
            </a:fld>
            <a:endParaRPr lang="de-DE" dirty="0"/>
          </a:p>
        </p:txBody>
      </p:sp>
    </p:spTree>
    <p:extLst>
      <p:ext uri="{BB962C8B-B14F-4D97-AF65-F5344CB8AC3E}">
        <p14:creationId xmlns:p14="http://schemas.microsoft.com/office/powerpoint/2010/main" val="1885442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7DC83AB-C4C0-4D42-BE9F-22725E2CFE74}" type="datetimeFigureOut">
              <a:rPr lang="de-DE" smtClean="0"/>
              <a:t>24.01.2024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C85568E-FACB-4440-89D6-E951CD11DA16}" type="slidenum">
              <a:rPr lang="de-DE" smtClean="0"/>
              <a:t>‹Nr.›</a:t>
            </a:fld>
            <a:endParaRPr lang="de-DE" dirty="0"/>
          </a:p>
        </p:txBody>
      </p:sp>
    </p:spTree>
    <p:extLst>
      <p:ext uri="{BB962C8B-B14F-4D97-AF65-F5344CB8AC3E}">
        <p14:creationId xmlns:p14="http://schemas.microsoft.com/office/powerpoint/2010/main" val="245185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7DC83AB-C4C0-4D42-BE9F-22725E2CFE74}" type="datetimeFigureOut">
              <a:rPr lang="de-DE" smtClean="0"/>
              <a:t>24.01.2024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C85568E-FACB-4440-89D6-E951CD11DA16}" type="slidenum">
              <a:rPr lang="de-DE" smtClean="0"/>
              <a:t>‹Nr.›</a:t>
            </a:fld>
            <a:endParaRPr lang="de-DE" dirty="0"/>
          </a:p>
        </p:txBody>
      </p:sp>
    </p:spTree>
    <p:extLst>
      <p:ext uri="{BB962C8B-B14F-4D97-AF65-F5344CB8AC3E}">
        <p14:creationId xmlns:p14="http://schemas.microsoft.com/office/powerpoint/2010/main" val="57349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7DC83AB-C4C0-4D42-BE9F-22725E2CFE74}" type="datetimeFigureOut">
              <a:rPr lang="de-DE" smtClean="0"/>
              <a:t>24.01.2024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C85568E-FACB-4440-89D6-E951CD11DA16}" type="slidenum">
              <a:rPr lang="de-DE" smtClean="0"/>
              <a:t>‹Nr.›</a:t>
            </a:fld>
            <a:endParaRPr lang="de-DE" dirty="0"/>
          </a:p>
        </p:txBody>
      </p:sp>
    </p:spTree>
    <p:extLst>
      <p:ext uri="{BB962C8B-B14F-4D97-AF65-F5344CB8AC3E}">
        <p14:creationId xmlns:p14="http://schemas.microsoft.com/office/powerpoint/2010/main" val="379469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838200" y="6356354"/>
            <a:ext cx="2743200" cy="365125"/>
          </a:xfrm>
          <a:prstGeom prst="rect">
            <a:avLst/>
          </a:prstGeom>
        </p:spPr>
        <p:txBody>
          <a:bodyPr/>
          <a:lstStyle/>
          <a:p>
            <a:fld id="{8B56E210-9BD1-4758-9AE6-2F0C486DCA60}" type="datetimeFigureOut">
              <a:rPr lang="de-DE" smtClean="0"/>
              <a:t>24.01.2024</a:t>
            </a:fld>
            <a:endParaRPr lang="de-DE" dirty="0"/>
          </a:p>
        </p:txBody>
      </p:sp>
      <p:sp>
        <p:nvSpPr>
          <p:cNvPr id="4" name="Fußzeilenplatzhalter 3"/>
          <p:cNvSpPr>
            <a:spLocks noGrp="1"/>
          </p:cNvSpPr>
          <p:nvPr>
            <p:ph type="ftr" sz="quarter" idx="11"/>
          </p:nvPr>
        </p:nvSpPr>
        <p:spPr>
          <a:xfrm>
            <a:off x="4038600" y="6356354"/>
            <a:ext cx="4114800" cy="365125"/>
          </a:xfrm>
          <a:prstGeom prst="rect">
            <a:avLst/>
          </a:prstGeom>
        </p:spPr>
        <p:txBody>
          <a:bodyPr/>
          <a:lstStyle/>
          <a:p>
            <a:endParaRPr lang="de-DE" dirty="0"/>
          </a:p>
        </p:txBody>
      </p:sp>
      <p:sp>
        <p:nvSpPr>
          <p:cNvPr id="5" name="Foliennummernplatzhalter 4"/>
          <p:cNvSpPr>
            <a:spLocks noGrp="1"/>
          </p:cNvSpPr>
          <p:nvPr>
            <p:ph type="sldNum" sz="quarter" idx="12"/>
          </p:nvPr>
        </p:nvSpPr>
        <p:spPr>
          <a:xfrm>
            <a:off x="8610600" y="6356354"/>
            <a:ext cx="2743200" cy="365125"/>
          </a:xfrm>
          <a:prstGeom prst="rect">
            <a:avLst/>
          </a:prstGeom>
        </p:spPr>
        <p:txBody>
          <a:bodyPr/>
          <a:lstStyle/>
          <a:p>
            <a:fld id="{2DE5DD91-7867-4823-A9AE-03786A955E9B}" type="slidenum">
              <a:rPr lang="de-DE" smtClean="0"/>
              <a:t>‹Nr.›</a:t>
            </a:fld>
            <a:endParaRPr lang="de-DE" dirty="0"/>
          </a:p>
        </p:txBody>
      </p:sp>
      <p:sp>
        <p:nvSpPr>
          <p:cNvPr id="6" name="Titel 1"/>
          <p:cNvSpPr>
            <a:spLocks noGrp="1"/>
          </p:cNvSpPr>
          <p:nvPr>
            <p:ph type="title" hasCustomPrompt="1"/>
          </p:nvPr>
        </p:nvSpPr>
        <p:spPr>
          <a:xfrm>
            <a:off x="576063" y="259251"/>
            <a:ext cx="8642351" cy="361437"/>
          </a:xfrm>
          <a:prstGeom prst="rect">
            <a:avLst/>
          </a:prstGeom>
        </p:spPr>
        <p:txBody>
          <a:bodyPr>
            <a:normAutofit/>
          </a:bodyPr>
          <a:lstStyle>
            <a:lvl1pPr>
              <a:defRPr sz="1800" b="1" baseline="0">
                <a:solidFill>
                  <a:schemeClr val="tx1"/>
                </a:solidFill>
                <a:latin typeface="Arial" pitchFamily="34" charset="0"/>
                <a:cs typeface="Arial" pitchFamily="34" charset="0"/>
              </a:defRPr>
            </a:lvl1pPr>
          </a:lstStyle>
          <a:p>
            <a:r>
              <a:rPr lang="de-DE" dirty="0" smtClean="0"/>
              <a:t>Bitte wähle eine Überschrift</a:t>
            </a:r>
            <a:endParaRPr lang="de-DE" dirty="0"/>
          </a:p>
        </p:txBody>
      </p:sp>
      <p:sp>
        <p:nvSpPr>
          <p:cNvPr id="8" name="Titel 1"/>
          <p:cNvSpPr txBox="1">
            <a:spLocks/>
          </p:cNvSpPr>
          <p:nvPr userDrawn="1"/>
        </p:nvSpPr>
        <p:spPr>
          <a:xfrm>
            <a:off x="576064" y="260648"/>
            <a:ext cx="8642351" cy="360040"/>
          </a:xfrm>
          <a:prstGeom prst="rect">
            <a:avLst/>
          </a:prstGeom>
        </p:spPr>
        <p:txBody>
          <a:bodyPr>
            <a:normAutofit/>
          </a:bodyPr>
          <a:lstStyle>
            <a:lvl1pPr algn="l" defTabSz="685800" rtl="0" eaLnBrk="1" latinLnBrk="0" hangingPunct="1">
              <a:lnSpc>
                <a:spcPct val="90000"/>
              </a:lnSpc>
              <a:spcBef>
                <a:spcPct val="0"/>
              </a:spcBef>
              <a:buNone/>
              <a:defRPr sz="1800" kern="1200">
                <a:solidFill>
                  <a:schemeClr val="bg1"/>
                </a:solidFill>
                <a:latin typeface="Arial" pitchFamily="34" charset="0"/>
                <a:ea typeface="+mj-ea"/>
                <a:cs typeface="Arial" pitchFamily="34" charset="0"/>
              </a:defRPr>
            </a:lvl1pPr>
          </a:lstStyle>
          <a:p>
            <a:endParaRPr lang="de-DE" b="1" dirty="0">
              <a:solidFill>
                <a:schemeClr val="tx1"/>
              </a:solidFill>
            </a:endParaRPr>
          </a:p>
        </p:txBody>
      </p:sp>
    </p:spTree>
    <p:extLst>
      <p:ext uri="{BB962C8B-B14F-4D97-AF65-F5344CB8AC3E}">
        <p14:creationId xmlns:p14="http://schemas.microsoft.com/office/powerpoint/2010/main" val="66435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Nur Titel">
    <p:spTree>
      <p:nvGrpSpPr>
        <p:cNvPr id="1" name=""/>
        <p:cNvGrpSpPr/>
        <p:nvPr/>
      </p:nvGrpSpPr>
      <p:grpSpPr>
        <a:xfrm>
          <a:off x="0" y="0"/>
          <a:ext cx="0" cy="0"/>
          <a:chOff x="0" y="0"/>
          <a:chExt cx="0" cy="0"/>
        </a:xfrm>
      </p:grpSpPr>
      <p:sp>
        <p:nvSpPr>
          <p:cNvPr id="3" name="Fußzeilenplatzhalter 4"/>
          <p:cNvSpPr>
            <a:spLocks noGrp="1"/>
          </p:cNvSpPr>
          <p:nvPr>
            <p:ph type="ftr" sz="quarter" idx="3"/>
          </p:nvPr>
        </p:nvSpPr>
        <p:spPr>
          <a:xfrm>
            <a:off x="595038" y="6448252"/>
            <a:ext cx="5885005" cy="365125"/>
          </a:xfrm>
          <a:prstGeom prst="rect">
            <a:avLst/>
          </a:prstGeom>
        </p:spPr>
        <p:txBody>
          <a:bodyPr/>
          <a:lstStyle>
            <a:lvl1pPr>
              <a:defRPr sz="1600">
                <a:solidFill>
                  <a:schemeClr val="bg1">
                    <a:lumMod val="50000"/>
                  </a:schemeClr>
                </a:solidFill>
              </a:defRPr>
            </a:lvl1pPr>
          </a:lstStyle>
          <a:p>
            <a:endParaRPr lang="de-DE" dirty="0"/>
          </a:p>
        </p:txBody>
      </p:sp>
      <p:sp>
        <p:nvSpPr>
          <p:cNvPr id="4" name="Foliennummernplatzhalter 5"/>
          <p:cNvSpPr>
            <a:spLocks noGrp="1"/>
          </p:cNvSpPr>
          <p:nvPr>
            <p:ph type="sldNum" sz="quarter" idx="4"/>
          </p:nvPr>
        </p:nvSpPr>
        <p:spPr>
          <a:xfrm>
            <a:off x="6707584" y="6448252"/>
            <a:ext cx="2844800" cy="365125"/>
          </a:xfrm>
          <a:prstGeom prst="rect">
            <a:avLst/>
          </a:prstGeom>
        </p:spPr>
        <p:txBody>
          <a:bodyPr/>
          <a:lstStyle>
            <a:lvl1pPr algn="r">
              <a:defRPr sz="1600"/>
            </a:lvl1pPr>
          </a:lstStyle>
          <a:p>
            <a:r>
              <a:rPr lang="de-DE" dirty="0" smtClean="0"/>
              <a:t>Seite </a:t>
            </a:r>
            <a:fld id="{FEBB71AA-2822-4807-9D02-7691A4EF3CEB}" type="slidenum">
              <a:rPr lang="de-DE" smtClean="0"/>
              <a:pPr/>
              <a:t>‹Nr.›</a:t>
            </a:fld>
            <a:endParaRPr lang="de-DE" dirty="0"/>
          </a:p>
        </p:txBody>
      </p:sp>
    </p:spTree>
    <p:extLst>
      <p:ext uri="{BB962C8B-B14F-4D97-AF65-F5344CB8AC3E}">
        <p14:creationId xmlns:p14="http://schemas.microsoft.com/office/powerpoint/2010/main" val="312564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7DC83AB-C4C0-4D42-BE9F-22725E2CFE74}" type="datetimeFigureOut">
              <a:rPr lang="de-DE" smtClean="0"/>
              <a:t>24.01.2024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C85568E-FACB-4440-89D6-E951CD11DA16}" type="slidenum">
              <a:rPr lang="de-DE" smtClean="0"/>
              <a:t>‹Nr.›</a:t>
            </a:fld>
            <a:endParaRPr lang="de-DE" dirty="0"/>
          </a:p>
        </p:txBody>
      </p:sp>
    </p:spTree>
    <p:extLst>
      <p:ext uri="{BB962C8B-B14F-4D97-AF65-F5344CB8AC3E}">
        <p14:creationId xmlns:p14="http://schemas.microsoft.com/office/powerpoint/2010/main" val="304248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7DC83AB-C4C0-4D42-BE9F-22725E2CFE74}" type="datetimeFigureOut">
              <a:rPr lang="de-DE" smtClean="0"/>
              <a:t>24.01.2024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C85568E-FACB-4440-89D6-E951CD11DA16}" type="slidenum">
              <a:rPr lang="de-DE" smtClean="0"/>
              <a:t>‹Nr.›</a:t>
            </a:fld>
            <a:endParaRPr lang="de-DE" dirty="0"/>
          </a:p>
        </p:txBody>
      </p:sp>
    </p:spTree>
    <p:extLst>
      <p:ext uri="{BB962C8B-B14F-4D97-AF65-F5344CB8AC3E}">
        <p14:creationId xmlns:p14="http://schemas.microsoft.com/office/powerpoint/2010/main" val="129698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7DC83AB-C4C0-4D42-BE9F-22725E2CFE74}" type="datetimeFigureOut">
              <a:rPr lang="de-DE" smtClean="0"/>
              <a:t>24.01.2024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7C85568E-FACB-4440-89D6-E951CD11DA16}" type="slidenum">
              <a:rPr lang="de-DE" smtClean="0"/>
              <a:t>‹Nr.›</a:t>
            </a:fld>
            <a:endParaRPr lang="de-DE" dirty="0"/>
          </a:p>
        </p:txBody>
      </p:sp>
    </p:spTree>
    <p:extLst>
      <p:ext uri="{BB962C8B-B14F-4D97-AF65-F5344CB8AC3E}">
        <p14:creationId xmlns:p14="http://schemas.microsoft.com/office/powerpoint/2010/main" val="378530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7DC83AB-C4C0-4D42-BE9F-22725E2CFE74}" type="datetimeFigureOut">
              <a:rPr lang="de-DE" smtClean="0"/>
              <a:t>24.01.2024</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7C85568E-FACB-4440-89D6-E951CD11DA16}" type="slidenum">
              <a:rPr lang="de-DE" smtClean="0"/>
              <a:t>‹Nr.›</a:t>
            </a:fld>
            <a:endParaRPr lang="de-DE" dirty="0"/>
          </a:p>
        </p:txBody>
      </p:sp>
    </p:spTree>
    <p:extLst>
      <p:ext uri="{BB962C8B-B14F-4D97-AF65-F5344CB8AC3E}">
        <p14:creationId xmlns:p14="http://schemas.microsoft.com/office/powerpoint/2010/main" val="30009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7DC83AB-C4C0-4D42-BE9F-22725E2CFE74}" type="datetimeFigureOut">
              <a:rPr lang="de-DE" smtClean="0"/>
              <a:t>24.01.2024</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7C85568E-FACB-4440-89D6-E951CD11DA16}" type="slidenum">
              <a:rPr lang="de-DE" smtClean="0"/>
              <a:t>‹Nr.›</a:t>
            </a:fld>
            <a:endParaRPr lang="de-DE" dirty="0"/>
          </a:p>
        </p:txBody>
      </p:sp>
    </p:spTree>
    <p:extLst>
      <p:ext uri="{BB962C8B-B14F-4D97-AF65-F5344CB8AC3E}">
        <p14:creationId xmlns:p14="http://schemas.microsoft.com/office/powerpoint/2010/main" val="35871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7DC83AB-C4C0-4D42-BE9F-22725E2CFE74}" type="datetimeFigureOut">
              <a:rPr lang="de-DE" smtClean="0"/>
              <a:t>24.01.2024</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7C85568E-FACB-4440-89D6-E951CD11DA16}" type="slidenum">
              <a:rPr lang="de-DE" smtClean="0"/>
              <a:t>‹Nr.›</a:t>
            </a:fld>
            <a:endParaRPr lang="de-DE" dirty="0"/>
          </a:p>
        </p:txBody>
      </p:sp>
    </p:spTree>
    <p:extLst>
      <p:ext uri="{BB962C8B-B14F-4D97-AF65-F5344CB8AC3E}">
        <p14:creationId xmlns:p14="http://schemas.microsoft.com/office/powerpoint/2010/main" val="21647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7DC83AB-C4C0-4D42-BE9F-22725E2CFE74}" type="datetimeFigureOut">
              <a:rPr lang="de-DE" smtClean="0"/>
              <a:t>24.01.2024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7C85568E-FACB-4440-89D6-E951CD11DA16}" type="slidenum">
              <a:rPr lang="de-DE" smtClean="0"/>
              <a:t>‹Nr.›</a:t>
            </a:fld>
            <a:endParaRPr lang="de-DE" dirty="0"/>
          </a:p>
        </p:txBody>
      </p:sp>
    </p:spTree>
    <p:extLst>
      <p:ext uri="{BB962C8B-B14F-4D97-AF65-F5344CB8AC3E}">
        <p14:creationId xmlns:p14="http://schemas.microsoft.com/office/powerpoint/2010/main" val="355440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7DC83AB-C4C0-4D42-BE9F-22725E2CFE74}" type="datetimeFigureOut">
              <a:rPr lang="de-DE" smtClean="0"/>
              <a:t>24.01.2024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7C85568E-FACB-4440-89D6-E951CD11DA16}" type="slidenum">
              <a:rPr lang="de-DE" smtClean="0"/>
              <a:t>‹Nr.›</a:t>
            </a:fld>
            <a:endParaRPr lang="de-DE" dirty="0"/>
          </a:p>
        </p:txBody>
      </p:sp>
    </p:spTree>
    <p:extLst>
      <p:ext uri="{BB962C8B-B14F-4D97-AF65-F5344CB8AC3E}">
        <p14:creationId xmlns:p14="http://schemas.microsoft.com/office/powerpoint/2010/main" val="165472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C83AB-C4C0-4D42-BE9F-22725E2CFE74}" type="datetimeFigureOut">
              <a:rPr lang="de-DE" smtClean="0"/>
              <a:t>24.01.2024</a:t>
            </a:fld>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5568E-FACB-4440-89D6-E951CD11DA16}" type="slidenum">
              <a:rPr lang="de-DE" smtClean="0"/>
              <a:t>‹Nr.›</a:t>
            </a:fld>
            <a:endParaRPr lang="de-DE" dirty="0"/>
          </a:p>
        </p:txBody>
      </p:sp>
      <p:pic>
        <p:nvPicPr>
          <p:cNvPr id="7" name="Picture 2" descr="EARM GmbH 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919623" y="107905"/>
            <a:ext cx="1905000" cy="66675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userDrawn="1"/>
        </p:nvSpPr>
        <p:spPr>
          <a:xfrm>
            <a:off x="0" y="6248400"/>
            <a:ext cx="12192000" cy="6096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9" name="Gerader Verbinder 8"/>
          <p:cNvCxnSpPr/>
          <p:nvPr userDrawn="1"/>
        </p:nvCxnSpPr>
        <p:spPr>
          <a:xfrm>
            <a:off x="0" y="6248400"/>
            <a:ext cx="12192000" cy="0"/>
          </a:xfrm>
          <a:prstGeom prst="line">
            <a:avLst/>
          </a:prstGeom>
          <a:ln w="19050">
            <a:solidFill>
              <a:srgbClr val="DE84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87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earm.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9176657" y="174172"/>
            <a:ext cx="2743201" cy="751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p:cNvSpPr/>
          <p:nvPr/>
        </p:nvSpPr>
        <p:spPr>
          <a:xfrm>
            <a:off x="645602" y="357418"/>
            <a:ext cx="6066341" cy="5816977"/>
          </a:xfrm>
          <a:prstGeom prst="rect">
            <a:avLst/>
          </a:prstGeom>
        </p:spPr>
        <p:txBody>
          <a:bodyPr wrap="none">
            <a:spAutoFit/>
          </a:bodyPr>
          <a:lstStyle/>
          <a:p>
            <a:r>
              <a:rPr lang="de-DE" sz="4600" u="none" strike="noStrike" baseline="0" dirty="0" smtClean="0">
                <a:latin typeface="Tahoma" panose="020B0604030504040204" pitchFamily="34" charset="0"/>
                <a:ea typeface="Tahoma" panose="020B0604030504040204" pitchFamily="34" charset="0"/>
                <a:cs typeface="Tahoma" panose="020B0604030504040204" pitchFamily="34" charset="0"/>
              </a:rPr>
              <a:t>Vom Altbau </a:t>
            </a:r>
            <a:br>
              <a:rPr lang="de-DE" sz="4600" u="none" strike="noStrike" baseline="0" dirty="0" smtClean="0">
                <a:latin typeface="Tahoma" panose="020B0604030504040204" pitchFamily="34" charset="0"/>
                <a:ea typeface="Tahoma" panose="020B0604030504040204" pitchFamily="34" charset="0"/>
                <a:cs typeface="Tahoma" panose="020B0604030504040204" pitchFamily="34" charset="0"/>
              </a:rPr>
            </a:br>
            <a:r>
              <a:rPr lang="de-DE" sz="4600" u="none" strike="noStrike" baseline="0" dirty="0" smtClean="0">
                <a:latin typeface="Tahoma" panose="020B0604030504040204" pitchFamily="34" charset="0"/>
                <a:ea typeface="Tahoma" panose="020B0604030504040204" pitchFamily="34" charset="0"/>
                <a:cs typeface="Tahoma" panose="020B0604030504040204" pitchFamily="34" charset="0"/>
              </a:rPr>
              <a:t>zum Effizienzhaus</a:t>
            </a:r>
            <a:br>
              <a:rPr lang="de-DE" sz="4600" u="none" strike="noStrike" baseline="0" dirty="0" smtClean="0">
                <a:latin typeface="Tahoma" panose="020B0604030504040204" pitchFamily="34" charset="0"/>
                <a:ea typeface="Tahoma" panose="020B0604030504040204" pitchFamily="34" charset="0"/>
                <a:cs typeface="Tahoma" panose="020B0604030504040204" pitchFamily="34" charset="0"/>
              </a:rPr>
            </a:br>
            <a:endParaRPr lang="de-DE" sz="2600" u="none" strike="noStrike" baseline="0" dirty="0" smtClean="0">
              <a:latin typeface="Tahoma" panose="020B0604030504040204" pitchFamily="34" charset="0"/>
              <a:ea typeface="Tahoma" panose="020B0604030504040204" pitchFamily="34" charset="0"/>
              <a:cs typeface="Tahoma" panose="020B0604030504040204" pitchFamily="34" charset="0"/>
            </a:endParaRPr>
          </a:p>
          <a:p>
            <a:pPr marL="685800" indent="-685800">
              <a:buFont typeface="Arial" panose="020B0604020202020204" pitchFamily="34" charset="0"/>
              <a:buChar char="•"/>
            </a:pPr>
            <a:r>
              <a:rPr lang="de-DE" altLang="de-DE" sz="2600" dirty="0">
                <a:latin typeface="Tahoma" panose="020B0604030504040204" pitchFamily="34" charset="0"/>
                <a:ea typeface="Tahoma" panose="020B0604030504040204" pitchFamily="34" charset="0"/>
                <a:cs typeface="Tahoma" panose="020B0604030504040204" pitchFamily="34" charset="0"/>
              </a:rPr>
              <a:t>Das kommt auf Hauseigentümer zu</a:t>
            </a:r>
            <a:endParaRPr lang="de-DE" sz="2600" dirty="0">
              <a:latin typeface="Tahoma" panose="020B0604030504040204" pitchFamily="34" charset="0"/>
              <a:ea typeface="Tahoma" panose="020B0604030504040204" pitchFamily="34" charset="0"/>
              <a:cs typeface="Tahoma" panose="020B0604030504040204" pitchFamily="34" charset="0"/>
            </a:endParaRPr>
          </a:p>
          <a:p>
            <a:pPr marL="685800" indent="-685800">
              <a:buFont typeface="Arial" panose="020B0604020202020204" pitchFamily="34" charset="0"/>
              <a:buChar char="•"/>
            </a:pPr>
            <a:r>
              <a:rPr lang="de-DE" sz="2600" dirty="0" smtClean="0">
                <a:latin typeface="Tahoma" panose="020B0604030504040204" pitchFamily="34" charset="0"/>
                <a:ea typeface="Tahoma" panose="020B0604030504040204" pitchFamily="34" charset="0"/>
                <a:cs typeface="Tahoma" panose="020B0604030504040204" pitchFamily="34" charset="0"/>
              </a:rPr>
              <a:t>Sanierungsfahrplan</a:t>
            </a:r>
          </a:p>
          <a:p>
            <a:pPr marL="685800" indent="-685800">
              <a:buFont typeface="Arial" panose="020B0604020202020204" pitchFamily="34" charset="0"/>
              <a:buChar char="•"/>
            </a:pPr>
            <a:r>
              <a:rPr lang="de-DE" sz="2600" dirty="0" smtClean="0">
                <a:latin typeface="Tahoma" panose="020B0604030504040204" pitchFamily="34" charset="0"/>
                <a:ea typeface="Tahoma" panose="020B0604030504040204" pitchFamily="34" charset="0"/>
                <a:cs typeface="Tahoma" panose="020B0604030504040204" pitchFamily="34" charset="0"/>
              </a:rPr>
              <a:t>Förderung 2024</a:t>
            </a:r>
          </a:p>
          <a:p>
            <a:pPr marL="685800" indent="-685800">
              <a:buFont typeface="Arial" panose="020B0604020202020204" pitchFamily="34" charset="0"/>
              <a:buChar char="•"/>
            </a:pPr>
            <a:endParaRPr lang="de-DE" sz="2600" dirty="0">
              <a:latin typeface="Tahoma" panose="020B0604030504040204" pitchFamily="34" charset="0"/>
              <a:ea typeface="Tahoma" panose="020B0604030504040204" pitchFamily="34" charset="0"/>
              <a:cs typeface="Tahoma" panose="020B0604030504040204" pitchFamily="34" charset="0"/>
            </a:endParaRPr>
          </a:p>
          <a:p>
            <a:endParaRPr lang="de-DE" sz="2600" dirty="0" smtClean="0">
              <a:latin typeface="Tahoma" panose="020B0604030504040204" pitchFamily="34" charset="0"/>
              <a:ea typeface="Tahoma" panose="020B0604030504040204" pitchFamily="34" charset="0"/>
              <a:cs typeface="Tahoma" panose="020B0604030504040204" pitchFamily="34" charset="0"/>
            </a:endParaRPr>
          </a:p>
          <a:p>
            <a:endParaRPr lang="de-DE" sz="2600" dirty="0">
              <a:latin typeface="Tahoma" panose="020B0604030504040204" pitchFamily="34" charset="0"/>
              <a:ea typeface="Tahoma" panose="020B0604030504040204" pitchFamily="34" charset="0"/>
              <a:cs typeface="Tahoma" panose="020B0604030504040204" pitchFamily="34" charset="0"/>
            </a:endParaRPr>
          </a:p>
          <a:p>
            <a:endParaRPr lang="de-DE" sz="2600" dirty="0" smtClean="0">
              <a:latin typeface="Tahoma" panose="020B0604030504040204" pitchFamily="34" charset="0"/>
              <a:ea typeface="Tahoma" panose="020B0604030504040204" pitchFamily="34" charset="0"/>
              <a:cs typeface="Tahoma" panose="020B0604030504040204" pitchFamily="34" charset="0"/>
            </a:endParaRPr>
          </a:p>
          <a:p>
            <a:r>
              <a:rPr lang="de-DE" sz="2600" dirty="0" smtClean="0">
                <a:latin typeface="Tahoma" panose="020B0604030504040204" pitchFamily="34" charset="0"/>
                <a:ea typeface="Tahoma" panose="020B0604030504040204" pitchFamily="34" charset="0"/>
                <a:cs typeface="Tahoma" panose="020B0604030504040204" pitchFamily="34" charset="0"/>
              </a:rPr>
              <a:t>Martin Kutschka</a:t>
            </a:r>
          </a:p>
          <a:p>
            <a:endParaRPr lang="de-DE" sz="46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2" name="Grafik 1"/>
          <p:cNvPicPr>
            <a:picLocks noChangeAspect="1"/>
          </p:cNvPicPr>
          <p:nvPr/>
        </p:nvPicPr>
        <p:blipFill rotWithShape="1">
          <a:blip r:embed="rId2">
            <a:clrChange>
              <a:clrFrom>
                <a:srgbClr val="FFFFFF"/>
              </a:clrFrom>
              <a:clrTo>
                <a:srgbClr val="FFFFFF">
                  <a:alpha val="0"/>
                </a:srgbClr>
              </a:clrTo>
            </a:clrChange>
          </a:blip>
          <a:srcRect t="1270"/>
          <a:stretch/>
        </p:blipFill>
        <p:spPr>
          <a:xfrm>
            <a:off x="5690152" y="0"/>
            <a:ext cx="6501848" cy="6770914"/>
          </a:xfrm>
          <a:prstGeom prst="rect">
            <a:avLst/>
          </a:prstGeom>
        </p:spPr>
      </p:pic>
      <p:sp>
        <p:nvSpPr>
          <p:cNvPr id="3" name="Rechteck 2"/>
          <p:cNvSpPr/>
          <p:nvPr/>
        </p:nvSpPr>
        <p:spPr>
          <a:xfrm>
            <a:off x="6215743" y="566058"/>
            <a:ext cx="2601686"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6096000" y="1055918"/>
            <a:ext cx="1850572"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Picture 2" descr="EARM Gmb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2" y="5348577"/>
            <a:ext cx="1905000" cy="6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42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26894" y="988559"/>
            <a:ext cx="12218894" cy="5259839"/>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26" name="Picture 2" descr="EARM Gmb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9623" y="107905"/>
            <a:ext cx="1905000" cy="66675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0" y="6248400"/>
            <a:ext cx="12192000" cy="6096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1" name="Gerader Verbinder 10"/>
          <p:cNvCxnSpPr/>
          <p:nvPr/>
        </p:nvCxnSpPr>
        <p:spPr>
          <a:xfrm>
            <a:off x="0" y="6248400"/>
            <a:ext cx="12192000" cy="0"/>
          </a:xfrm>
          <a:prstGeom prst="line">
            <a:avLst/>
          </a:prstGeom>
          <a:ln w="19050">
            <a:solidFill>
              <a:srgbClr val="DE842D"/>
            </a:solidFill>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699246" y="988561"/>
            <a:ext cx="8857129" cy="2431435"/>
          </a:xfrm>
          <a:prstGeom prst="rect">
            <a:avLst/>
          </a:prstGeom>
        </p:spPr>
        <p:txBody>
          <a:bodyPr wrap="square">
            <a:spAutoFit/>
          </a:bodyPr>
          <a:lstStyle/>
          <a:p>
            <a:pPr>
              <a:spcAft>
                <a:spcPts val="0"/>
              </a:spcAft>
            </a:pPr>
            <a:r>
              <a:rPr lang="de-DE" sz="2200" b="1" dirty="0">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de-DE" sz="1600" dirty="0">
                <a:latin typeface="Tahoma" panose="020B0604030504040204" pitchFamily="34" charset="0"/>
                <a:ea typeface="Tahoma" panose="020B0604030504040204" pitchFamily="34" charset="0"/>
                <a:cs typeface="Tahoma" panose="020B0604030504040204" pitchFamily="34" charset="0"/>
              </a:rPr>
              <a:t> </a:t>
            </a:r>
          </a:p>
          <a:p>
            <a:endParaRPr lang="de-DE" sz="2200" b="1" dirty="0" smtClean="0">
              <a:latin typeface="Tahoma" panose="020B0604030504040204" pitchFamily="34" charset="0"/>
              <a:ea typeface="Tahoma" panose="020B0604030504040204" pitchFamily="34" charset="0"/>
              <a:cs typeface="Tahoma" panose="020B0604030504040204" pitchFamily="34" charset="0"/>
            </a:endParaRPr>
          </a:p>
          <a:p>
            <a:endParaRPr lang="de-DE" sz="4600" dirty="0" smtClean="0">
              <a:latin typeface="Tahoma" panose="020B0604030504040204" pitchFamily="34" charset="0"/>
              <a:ea typeface="Tahoma" panose="020B0604030504040204" pitchFamily="34" charset="0"/>
              <a:cs typeface="Tahoma" panose="020B0604030504040204" pitchFamily="34" charset="0"/>
            </a:endParaRPr>
          </a:p>
          <a:p>
            <a:r>
              <a:rPr lang="de-DE" sz="4600" dirty="0" smtClean="0">
                <a:latin typeface="Tahoma" panose="020B0604030504040204" pitchFamily="34" charset="0"/>
                <a:ea typeface="Tahoma" panose="020B0604030504040204" pitchFamily="34" charset="0"/>
                <a:cs typeface="Tahoma" panose="020B0604030504040204" pitchFamily="34" charset="0"/>
              </a:rPr>
              <a:t>Energieeinsparpotenziale</a:t>
            </a:r>
            <a:endParaRPr lang="de-DE" sz="4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639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424057" y="5366655"/>
            <a:ext cx="4767943" cy="424543"/>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p:cNvPicPr>
            <a:picLocks noChangeAspect="1"/>
          </p:cNvPicPr>
          <p:nvPr/>
        </p:nvPicPr>
        <p:blipFill>
          <a:blip r:embed="rId2"/>
          <a:stretch>
            <a:fillRect/>
          </a:stretch>
        </p:blipFill>
        <p:spPr>
          <a:xfrm>
            <a:off x="776667" y="1463846"/>
            <a:ext cx="3443568" cy="2900712"/>
          </a:xfrm>
          <a:prstGeom prst="rect">
            <a:avLst/>
          </a:prstGeom>
        </p:spPr>
      </p:pic>
      <p:sp>
        <p:nvSpPr>
          <p:cNvPr id="4" name="Rechteck 3"/>
          <p:cNvSpPr/>
          <p:nvPr/>
        </p:nvSpPr>
        <p:spPr>
          <a:xfrm>
            <a:off x="699245" y="299274"/>
            <a:ext cx="7041981" cy="1046440"/>
          </a:xfrm>
          <a:prstGeom prst="rect">
            <a:avLst/>
          </a:prstGeom>
        </p:spPr>
        <p:txBody>
          <a:bodyPr wrap="square">
            <a:spAutoFit/>
          </a:bodyPr>
          <a:lstStyle/>
          <a:p>
            <a:pPr>
              <a:spcAft>
                <a:spcPts val="0"/>
              </a:spcAft>
            </a:pPr>
            <a:r>
              <a:rPr lang="de-DE" sz="2200" b="1" dirty="0" smtClean="0">
                <a:latin typeface="Tahoma" panose="020B0604030504040204" pitchFamily="34" charset="0"/>
                <a:ea typeface="Tahoma" panose="020B0604030504040204" pitchFamily="34" charset="0"/>
                <a:cs typeface="Tahoma" panose="020B0604030504040204" pitchFamily="34" charset="0"/>
              </a:rPr>
              <a:t>Energieeffizient Sanieren</a:t>
            </a:r>
            <a:endParaRPr lang="de-DE" sz="1600" dirty="0">
              <a:latin typeface="Arial" panose="020B0604020202020204" pitchFamily="34" charset="0"/>
              <a:cs typeface="Arial" panose="020B0604020202020204" pitchFamily="34" charset="0"/>
            </a:endParaRPr>
          </a:p>
          <a:p>
            <a:r>
              <a:rPr lang="de-DE" sz="1600" b="1" dirty="0" smtClean="0">
                <a:latin typeface="Tahoma" panose="020B0604030504040204" pitchFamily="34" charset="0"/>
                <a:ea typeface="Tahoma" panose="020B0604030504040204" pitchFamily="34" charset="0"/>
                <a:cs typeface="Tahoma" panose="020B0604030504040204" pitchFamily="34" charset="0"/>
              </a:rPr>
              <a:t>Soviel verbraucht ein Altbau – konkretes Beispiel</a:t>
            </a:r>
            <a:endParaRPr lang="de-DE" sz="1600" b="1" dirty="0">
              <a:latin typeface="Tahoma" panose="020B0604030504040204" pitchFamily="34" charset="0"/>
              <a:ea typeface="Tahoma" panose="020B0604030504040204" pitchFamily="34" charset="0"/>
              <a:cs typeface="Tahoma" panose="020B0604030504040204" pitchFamily="34" charset="0"/>
            </a:endParaRPr>
          </a:p>
          <a:p>
            <a:endParaRPr lang="de-DE" sz="1600" dirty="0">
              <a:latin typeface="Tahoma" panose="020B0604030504040204" pitchFamily="34" charset="0"/>
              <a:ea typeface="Tahoma" panose="020B0604030504040204" pitchFamily="34" charset="0"/>
              <a:cs typeface="Tahoma" panose="020B0604030504040204" pitchFamily="34" charset="0"/>
            </a:endParaRPr>
          </a:p>
          <a:p>
            <a:endParaRPr lang="de-DE" sz="800" dirty="0" smtClean="0">
              <a:latin typeface="Arial" panose="020B0604020202020204" pitchFamily="34" charset="0"/>
              <a:cs typeface="Arial" panose="020B0604020202020204" pitchFamily="34" charset="0"/>
            </a:endParaRPr>
          </a:p>
        </p:txBody>
      </p:sp>
      <p:sp>
        <p:nvSpPr>
          <p:cNvPr id="5" name="Pfeil nach rechts 4"/>
          <p:cNvSpPr/>
          <p:nvPr/>
        </p:nvSpPr>
        <p:spPr>
          <a:xfrm>
            <a:off x="4333009" y="1308898"/>
            <a:ext cx="883227" cy="1065516"/>
          </a:xfrm>
          <a:prstGeom prst="rightArrow">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p:cNvSpPr/>
          <p:nvPr/>
        </p:nvSpPr>
        <p:spPr>
          <a:xfrm>
            <a:off x="5434443" y="1619186"/>
            <a:ext cx="8319247" cy="1815882"/>
          </a:xfrm>
          <a:prstGeom prst="rect">
            <a:avLst/>
          </a:prstGeom>
        </p:spPr>
        <p:txBody>
          <a:bodyPr wrap="square">
            <a:spAutoFit/>
          </a:bodyPr>
          <a:lstStyle/>
          <a:p>
            <a:r>
              <a:rPr lang="de-DE" sz="1600" b="1" i="0" u="none" strike="noStrike" baseline="0" dirty="0" smtClean="0">
                <a:latin typeface="Arial" panose="020B0604020202020204" pitchFamily="34" charset="0"/>
                <a:cs typeface="Arial" panose="020B0604020202020204" pitchFamily="34" charset="0"/>
              </a:rPr>
              <a:t>Gebäude</a:t>
            </a:r>
            <a:r>
              <a:rPr lang="de-DE" sz="1600" b="0" i="0" u="none" strike="noStrike" baseline="0" dirty="0" smtClean="0">
                <a:latin typeface="Arial" panose="020B0604020202020204" pitchFamily="34" charset="0"/>
                <a:cs typeface="Arial" panose="020B0604020202020204" pitchFamily="34" charset="0"/>
              </a:rPr>
              <a:t>: 			freistehendes </a:t>
            </a:r>
            <a:br>
              <a:rPr lang="de-DE" sz="1600" b="0" i="0" u="none" strike="noStrike" baseline="0" dirty="0" smtClean="0">
                <a:latin typeface="Arial" panose="020B0604020202020204" pitchFamily="34" charset="0"/>
                <a:cs typeface="Arial" panose="020B0604020202020204" pitchFamily="34" charset="0"/>
              </a:rPr>
            </a:br>
            <a:r>
              <a:rPr lang="de-DE" sz="1600" b="0" i="0" u="none" strike="noStrike" baseline="0" dirty="0" smtClean="0">
                <a:latin typeface="Arial" panose="020B0604020202020204" pitchFamily="34" charset="0"/>
                <a:cs typeface="Arial" panose="020B0604020202020204" pitchFamily="34" charset="0"/>
              </a:rPr>
              <a:t>				Einfamilienhaus</a:t>
            </a:r>
          </a:p>
          <a:p>
            <a:r>
              <a:rPr lang="de-DE" sz="1600" b="0" i="0" u="none" strike="noStrike" baseline="0" dirty="0" smtClean="0">
                <a:latin typeface="Arial" panose="020B0604020202020204" pitchFamily="34" charset="0"/>
                <a:cs typeface="Arial" panose="020B0604020202020204" pitchFamily="34" charset="0"/>
              </a:rPr>
              <a:t>Gebäudebaujahr: 			1957</a:t>
            </a:r>
          </a:p>
          <a:p>
            <a:r>
              <a:rPr lang="de-DE" sz="1600" b="0" i="0" u="none" strike="noStrike" baseline="0" dirty="0" smtClean="0">
                <a:latin typeface="Arial" panose="020B0604020202020204" pitchFamily="34" charset="0"/>
                <a:cs typeface="Arial" panose="020B0604020202020204" pitchFamily="34" charset="0"/>
              </a:rPr>
              <a:t>Anzahl Vollgeschosse: 		2</a:t>
            </a:r>
          </a:p>
          <a:p>
            <a:r>
              <a:rPr lang="de-DE" sz="1600" b="0" i="0" u="none" strike="noStrike" baseline="0" dirty="0" smtClean="0">
                <a:latin typeface="Arial" panose="020B0604020202020204" pitchFamily="34" charset="0"/>
                <a:cs typeface="Arial" panose="020B0604020202020204" pitchFamily="34" charset="0"/>
              </a:rPr>
              <a:t>Energiebezugsfläche: 		130 m²</a:t>
            </a:r>
          </a:p>
          <a:p>
            <a:r>
              <a:rPr lang="de-DE" sz="1600" b="1" i="0" u="none" strike="noStrike" baseline="0" dirty="0" smtClean="0">
                <a:latin typeface="Arial" panose="020B0604020202020204" pitchFamily="34" charset="0"/>
                <a:cs typeface="Arial" panose="020B0604020202020204" pitchFamily="34" charset="0"/>
              </a:rPr>
              <a:t>Energieverbrauch: 		4.300 l Heizöl</a:t>
            </a:r>
          </a:p>
          <a:p>
            <a:r>
              <a:rPr lang="de-DE" sz="1600" b="0" i="0" u="none" strike="noStrike" baseline="0" dirty="0" smtClean="0">
                <a:latin typeface="Arial" panose="020B0604020202020204" pitchFamily="34" charset="0"/>
                <a:cs typeface="Arial" panose="020B0604020202020204" pitchFamily="34" charset="0"/>
              </a:rPr>
              <a:t>Isolierverglasung und NT- Kessel Bj. 	1995</a:t>
            </a:r>
            <a:endParaRPr lang="de-DE" sz="1600" dirty="0">
              <a:latin typeface="Arial" panose="020B0604020202020204" pitchFamily="34" charset="0"/>
              <a:cs typeface="Arial" panose="020B0604020202020204" pitchFamily="34" charset="0"/>
            </a:endParaRPr>
          </a:p>
        </p:txBody>
      </p:sp>
      <p:sp>
        <p:nvSpPr>
          <p:cNvPr id="7" name="Rechteck 6"/>
          <p:cNvSpPr/>
          <p:nvPr/>
        </p:nvSpPr>
        <p:spPr>
          <a:xfrm>
            <a:off x="5434443" y="4068101"/>
            <a:ext cx="8319247" cy="2031325"/>
          </a:xfrm>
          <a:prstGeom prst="rect">
            <a:avLst/>
          </a:prstGeom>
        </p:spPr>
        <p:txBody>
          <a:bodyPr wrap="square">
            <a:spAutoFit/>
          </a:bodyPr>
          <a:lstStyle/>
          <a:p>
            <a:r>
              <a:rPr lang="de-DE" sz="1600" b="1" i="0" u="none" strike="noStrike" baseline="0" dirty="0" smtClean="0">
                <a:latin typeface="Arial" panose="020B0604020202020204" pitchFamily="34" charset="0"/>
                <a:cs typeface="Arial" panose="020B0604020202020204" pitchFamily="34" charset="0"/>
              </a:rPr>
              <a:t>Energiekennzahl</a:t>
            </a:r>
          </a:p>
          <a:p>
            <a:r>
              <a:rPr lang="de-DE" sz="1600" b="0" i="0" u="none" strike="noStrike" baseline="0" dirty="0" smtClean="0">
                <a:latin typeface="Arial" panose="020B0604020202020204" pitchFamily="34" charset="0"/>
                <a:cs typeface="Arial" panose="020B0604020202020204" pitchFamily="34" charset="0"/>
              </a:rPr>
              <a:t>Jährlicher Energieverbrauch:</a:t>
            </a:r>
          </a:p>
          <a:p>
            <a:r>
              <a:rPr lang="de-DE" sz="1600" b="1" i="0" u="none" strike="noStrike" baseline="0" dirty="0" smtClean="0">
                <a:latin typeface="Arial" panose="020B0604020202020204" pitchFamily="34" charset="0"/>
                <a:cs typeface="Arial" panose="020B0604020202020204" pitchFamily="34" charset="0"/>
              </a:rPr>
              <a:t>4.300 l Heizöl oder</a:t>
            </a:r>
            <a:r>
              <a:rPr lang="de-DE" sz="1600" b="1" i="0" u="none" strike="noStrike" dirty="0" smtClean="0">
                <a:latin typeface="Arial" panose="020B0604020202020204" pitchFamily="34" charset="0"/>
                <a:cs typeface="Arial" panose="020B0604020202020204" pitchFamily="34" charset="0"/>
              </a:rPr>
              <a:t> </a:t>
            </a:r>
            <a:r>
              <a:rPr lang="de-DE" sz="1600" b="1" i="0" u="none" strike="noStrike" baseline="0" dirty="0" smtClean="0">
                <a:latin typeface="Arial" panose="020B0604020202020204" pitchFamily="34" charset="0"/>
                <a:cs typeface="Arial" panose="020B0604020202020204" pitchFamily="34" charset="0"/>
              </a:rPr>
              <a:t>43.000 kWh Erdgas</a:t>
            </a:r>
          </a:p>
          <a:p>
            <a:endParaRPr lang="de-DE" sz="1600" b="0" i="0" u="none" strike="noStrike" baseline="0" dirty="0" smtClean="0">
              <a:latin typeface="Arial" panose="020B0604020202020204" pitchFamily="34" charset="0"/>
              <a:cs typeface="Arial" panose="020B0604020202020204" pitchFamily="34" charset="0"/>
            </a:endParaRPr>
          </a:p>
          <a:p>
            <a:r>
              <a:rPr lang="de-DE" sz="1600" b="0" i="0" u="none" strike="noStrike" baseline="0" dirty="0" smtClean="0">
                <a:latin typeface="Arial" panose="020B0604020202020204" pitchFamily="34" charset="0"/>
                <a:cs typeface="Arial" panose="020B0604020202020204" pitchFamily="34" charset="0"/>
              </a:rPr>
              <a:t>4.300 l / 130 m² = 33 l Heizöl/m²a</a:t>
            </a:r>
            <a:br>
              <a:rPr lang="de-DE" sz="1600" b="0" i="0" u="none" strike="noStrike" baseline="0" dirty="0" smtClean="0">
                <a:latin typeface="Arial" panose="020B0604020202020204" pitchFamily="34" charset="0"/>
                <a:cs typeface="Arial" panose="020B0604020202020204" pitchFamily="34" charset="0"/>
              </a:rPr>
            </a:br>
            <a:endParaRPr lang="de-DE" sz="700" b="0" i="0" u="none" strike="noStrike" baseline="0" dirty="0" smtClean="0">
              <a:latin typeface="Arial" panose="020B0604020202020204" pitchFamily="34" charset="0"/>
              <a:cs typeface="Arial" panose="020B0604020202020204" pitchFamily="34" charset="0"/>
            </a:endParaRPr>
          </a:p>
          <a:p>
            <a:r>
              <a:rPr lang="de-DE" sz="1600" b="0" i="0" u="none" strike="noStrike" baseline="0" dirty="0" smtClean="0">
                <a:latin typeface="Arial" panose="020B0604020202020204" pitchFamily="34" charset="0"/>
                <a:cs typeface="Arial" panose="020B0604020202020204" pitchFamily="34" charset="0"/>
              </a:rPr>
              <a:t>43.000 kWh / 130 m²</a:t>
            </a:r>
            <a:r>
              <a:rPr lang="de-DE" sz="1600" b="0" i="0" u="none" strike="noStrike" dirty="0" smtClean="0">
                <a:latin typeface="Arial" panose="020B0604020202020204" pitchFamily="34" charset="0"/>
                <a:cs typeface="Arial" panose="020B0604020202020204" pitchFamily="34" charset="0"/>
              </a:rPr>
              <a:t> </a:t>
            </a:r>
            <a:r>
              <a:rPr lang="de-DE" sz="1600" b="0" i="0" u="none" strike="noStrike" baseline="0" dirty="0" smtClean="0">
                <a:latin typeface="Arial" panose="020B0604020202020204" pitchFamily="34" charset="0"/>
                <a:cs typeface="Arial" panose="020B0604020202020204" pitchFamily="34" charset="0"/>
              </a:rPr>
              <a:t>= </a:t>
            </a:r>
            <a:r>
              <a:rPr lang="de-DE" sz="1600" b="1" i="0" u="none" strike="noStrike" baseline="0" dirty="0" smtClean="0">
                <a:latin typeface="Arial" panose="020B0604020202020204" pitchFamily="34" charset="0"/>
                <a:cs typeface="Arial" panose="020B0604020202020204" pitchFamily="34" charset="0"/>
              </a:rPr>
              <a:t>330 kWh/m²</a:t>
            </a:r>
            <a:br>
              <a:rPr lang="de-DE" sz="1600" b="1" i="0" u="none" strike="noStrike" baseline="0" dirty="0" smtClean="0">
                <a:latin typeface="Arial" panose="020B0604020202020204" pitchFamily="34" charset="0"/>
                <a:cs typeface="Arial" panose="020B0604020202020204" pitchFamily="34" charset="0"/>
              </a:rPr>
            </a:br>
            <a:r>
              <a:rPr lang="de-DE" sz="700" b="0" i="0" u="none" strike="noStrike" baseline="0" dirty="0" smtClean="0">
                <a:latin typeface="Arial" panose="020B0604020202020204" pitchFamily="34" charset="0"/>
                <a:cs typeface="Arial" panose="020B0604020202020204" pitchFamily="34" charset="0"/>
              </a:rPr>
              <a:t/>
            </a:r>
            <a:br>
              <a:rPr lang="de-DE" sz="700" b="0" i="0" u="none" strike="noStrike" baseline="0" dirty="0" smtClean="0">
                <a:latin typeface="Arial" panose="020B0604020202020204" pitchFamily="34" charset="0"/>
                <a:cs typeface="Arial" panose="020B0604020202020204" pitchFamily="34" charset="0"/>
              </a:rPr>
            </a:br>
            <a:r>
              <a:rPr lang="de-DE" sz="1600" b="0" i="0" u="none" strike="noStrike" baseline="0" dirty="0" smtClean="0">
                <a:latin typeface="Arial" panose="020B0604020202020204" pitchFamily="34" charset="0"/>
                <a:cs typeface="Arial" panose="020B0604020202020204" pitchFamily="34" charset="0"/>
              </a:rPr>
              <a:t>= 33 m³ Erdgas / m²a</a:t>
            </a:r>
            <a:endParaRPr lang="de-DE" sz="1600" dirty="0">
              <a:latin typeface="Arial" panose="020B0604020202020204" pitchFamily="34" charset="0"/>
              <a:cs typeface="Arial" panose="020B0604020202020204" pitchFamily="34" charset="0"/>
            </a:endParaRPr>
          </a:p>
        </p:txBody>
      </p:sp>
      <p:sp>
        <p:nvSpPr>
          <p:cNvPr id="8" name="Pfeil nach rechts 7"/>
          <p:cNvSpPr/>
          <p:nvPr/>
        </p:nvSpPr>
        <p:spPr>
          <a:xfrm>
            <a:off x="4343399" y="3708540"/>
            <a:ext cx="883227" cy="1065516"/>
          </a:xfrm>
          <a:prstGeom prst="rightArrow">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p:cNvSpPr/>
          <p:nvPr/>
        </p:nvSpPr>
        <p:spPr>
          <a:xfrm>
            <a:off x="3253304" y="4331900"/>
            <a:ext cx="966931" cy="246221"/>
          </a:xfrm>
          <a:prstGeom prst="rect">
            <a:avLst/>
          </a:prstGeom>
        </p:spPr>
        <p:txBody>
          <a:bodyPr wrap="none">
            <a:spAutoFit/>
          </a:bodyPr>
          <a:lstStyle/>
          <a:p>
            <a:r>
              <a:rPr lang="de-DE" sz="1000" i="0" u="none" strike="noStrike" baseline="0" dirty="0" smtClean="0">
                <a:latin typeface="Arial" panose="020B0604020202020204" pitchFamily="34" charset="0"/>
                <a:cs typeface="Arial" panose="020B0604020202020204" pitchFamily="34" charset="0"/>
              </a:rPr>
              <a:t>© Jochen Fell</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81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p:cNvSpPr/>
          <p:nvPr/>
        </p:nvSpPr>
        <p:spPr>
          <a:xfrm>
            <a:off x="8751150" y="2936199"/>
            <a:ext cx="697724" cy="96190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p:cNvSpPr/>
          <p:nvPr/>
        </p:nvSpPr>
        <p:spPr>
          <a:xfrm>
            <a:off x="699245" y="299274"/>
            <a:ext cx="7041981" cy="1046440"/>
          </a:xfrm>
          <a:prstGeom prst="rect">
            <a:avLst/>
          </a:prstGeom>
        </p:spPr>
        <p:txBody>
          <a:bodyPr wrap="square">
            <a:spAutoFit/>
          </a:bodyPr>
          <a:lstStyle/>
          <a:p>
            <a:pPr>
              <a:spcAft>
                <a:spcPts val="0"/>
              </a:spcAft>
            </a:pPr>
            <a:r>
              <a:rPr lang="de-DE" sz="2200" b="1" dirty="0" smtClean="0">
                <a:latin typeface="Tahoma" panose="020B0604030504040204" pitchFamily="34" charset="0"/>
                <a:ea typeface="Tahoma" panose="020B0604030504040204" pitchFamily="34" charset="0"/>
                <a:cs typeface="Tahoma" panose="020B0604030504040204" pitchFamily="34" charset="0"/>
              </a:rPr>
              <a:t>Energieeffizient Sanieren</a:t>
            </a:r>
            <a:endParaRPr lang="de-DE" sz="1600" dirty="0">
              <a:latin typeface="Arial" panose="020B0604020202020204" pitchFamily="34" charset="0"/>
              <a:cs typeface="Arial" panose="020B0604020202020204" pitchFamily="34" charset="0"/>
            </a:endParaRPr>
          </a:p>
          <a:p>
            <a:r>
              <a:rPr lang="de-DE" sz="1600" b="1" dirty="0">
                <a:latin typeface="Tahoma" panose="020B0604030504040204" pitchFamily="34" charset="0"/>
                <a:ea typeface="Tahoma" panose="020B0604030504040204" pitchFamily="34" charset="0"/>
                <a:cs typeface="Tahoma" panose="020B0604030504040204" pitchFamily="34" charset="0"/>
              </a:rPr>
              <a:t>Energetisch saniert </a:t>
            </a:r>
            <a:r>
              <a:rPr lang="de-DE" sz="1600" b="1" dirty="0" smtClean="0">
                <a:latin typeface="Tahoma" panose="020B0604030504040204" pitchFamily="34" charset="0"/>
                <a:ea typeface="Tahoma" panose="020B0604030504040204" pitchFamily="34" charset="0"/>
                <a:cs typeface="Tahoma" panose="020B0604030504040204" pitchFamily="34" charset="0"/>
              </a:rPr>
              <a:t>kostet </a:t>
            </a:r>
            <a:r>
              <a:rPr lang="de-DE" sz="1600" b="1" dirty="0">
                <a:latin typeface="Tahoma" panose="020B0604030504040204" pitchFamily="34" charset="0"/>
                <a:ea typeface="Tahoma" panose="020B0604030504040204" pitchFamily="34" charset="0"/>
                <a:cs typeface="Tahoma" panose="020B0604030504040204" pitchFamily="34" charset="0"/>
              </a:rPr>
              <a:t>Heizen nur halb soviel</a:t>
            </a:r>
          </a:p>
          <a:p>
            <a:endParaRPr lang="de-DE" sz="1600" dirty="0">
              <a:latin typeface="Tahoma" panose="020B0604030504040204" pitchFamily="34" charset="0"/>
              <a:ea typeface="Tahoma" panose="020B0604030504040204" pitchFamily="34" charset="0"/>
              <a:cs typeface="Tahoma" panose="020B0604030504040204" pitchFamily="34" charset="0"/>
            </a:endParaRPr>
          </a:p>
          <a:p>
            <a:endParaRPr lang="de-DE" sz="800" dirty="0" smtClean="0">
              <a:latin typeface="Arial" panose="020B0604020202020204" pitchFamily="34" charset="0"/>
              <a:cs typeface="Arial" panose="020B0604020202020204" pitchFamily="34" charset="0"/>
            </a:endParaRPr>
          </a:p>
        </p:txBody>
      </p:sp>
      <p:pic>
        <p:nvPicPr>
          <p:cNvPr id="5" name="Picture 4" descr="Stadtwerke Lünen: Energieausweis"/>
          <p:cNvPicPr>
            <a:picLocks noChangeAspect="1" noChangeArrowheads="1"/>
          </p:cNvPicPr>
          <p:nvPr/>
        </p:nvPicPr>
        <p:blipFill rotWithShape="1">
          <a:blip r:embed="rId2">
            <a:clrChange>
              <a:clrFrom>
                <a:srgbClr val="E2E2E2"/>
              </a:clrFrom>
              <a:clrTo>
                <a:srgbClr val="E2E2E2">
                  <a:alpha val="0"/>
                </a:srgbClr>
              </a:clrTo>
            </a:clrChange>
            <a:extLst>
              <a:ext uri="{28A0092B-C50C-407E-A947-70E740481C1C}">
                <a14:useLocalDpi xmlns:a14="http://schemas.microsoft.com/office/drawing/2010/main" val="0"/>
              </a:ext>
            </a:extLst>
          </a:blip>
          <a:srcRect b="52868"/>
          <a:stretch/>
        </p:blipFill>
        <p:spPr bwMode="auto">
          <a:xfrm>
            <a:off x="2147368" y="2501153"/>
            <a:ext cx="6720840" cy="14681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tadtwerke Lünen: Energieausweis"/>
          <p:cNvPicPr>
            <a:picLocks noChangeAspect="1" noChangeArrowheads="1"/>
          </p:cNvPicPr>
          <p:nvPr/>
        </p:nvPicPr>
        <p:blipFill rotWithShape="1">
          <a:blip r:embed="rId2">
            <a:clrChange>
              <a:clrFrom>
                <a:srgbClr val="E2E2E2"/>
              </a:clrFrom>
              <a:clrTo>
                <a:srgbClr val="E2E2E2">
                  <a:alpha val="0"/>
                </a:srgbClr>
              </a:clrTo>
            </a:clrChange>
            <a:extLst>
              <a:ext uri="{28A0092B-C50C-407E-A947-70E740481C1C}">
                <a14:useLocalDpi xmlns:a14="http://schemas.microsoft.com/office/drawing/2010/main" val="0"/>
              </a:ext>
            </a:extLst>
          </a:blip>
          <a:srcRect l="68824" t="63373" b="19815"/>
          <a:stretch/>
        </p:blipFill>
        <p:spPr bwMode="auto">
          <a:xfrm>
            <a:off x="4139741" y="1661582"/>
            <a:ext cx="2095337" cy="5237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dtwerke Lünen: Energieausweis"/>
          <p:cNvPicPr>
            <a:picLocks noChangeAspect="1" noChangeArrowheads="1"/>
          </p:cNvPicPr>
          <p:nvPr/>
        </p:nvPicPr>
        <p:blipFill rotWithShape="1">
          <a:blip r:embed="rId2">
            <a:clrChange>
              <a:clrFrom>
                <a:srgbClr val="E8DEE6"/>
              </a:clrFrom>
              <a:clrTo>
                <a:srgbClr val="E8DEE6">
                  <a:alpha val="0"/>
                </a:srgbClr>
              </a:clrTo>
            </a:clrChange>
            <a:extLst>
              <a:ext uri="{28A0092B-C50C-407E-A947-70E740481C1C}">
                <a14:useLocalDpi xmlns:a14="http://schemas.microsoft.com/office/drawing/2010/main" val="0"/>
              </a:ext>
            </a:extLst>
          </a:blip>
          <a:srcRect l="59337" t="79718" b="3470"/>
          <a:stretch/>
        </p:blipFill>
        <p:spPr bwMode="auto">
          <a:xfrm>
            <a:off x="7170508" y="1411853"/>
            <a:ext cx="2732895" cy="5237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tadtwerke Lünen: Energieausweis"/>
          <p:cNvPicPr>
            <a:picLocks noChangeAspect="1" noChangeArrowheads="1"/>
          </p:cNvPicPr>
          <p:nvPr/>
        </p:nvPicPr>
        <p:blipFill rotWithShape="1">
          <a:blip r:embed="rId2">
            <a:clrChange>
              <a:clrFrom>
                <a:srgbClr val="E2E2E2"/>
              </a:clrFrom>
              <a:clrTo>
                <a:srgbClr val="E2E2E2">
                  <a:alpha val="0"/>
                </a:srgbClr>
              </a:clrTo>
            </a:clrChange>
            <a:extLst>
              <a:ext uri="{28A0092B-C50C-407E-A947-70E740481C1C}">
                <a14:useLocalDpi xmlns:a14="http://schemas.microsoft.com/office/drawing/2010/main" val="0"/>
              </a:ext>
            </a:extLst>
          </a:blip>
          <a:srcRect t="48057" r="87888" b="35932"/>
          <a:stretch/>
        </p:blipFill>
        <p:spPr bwMode="auto">
          <a:xfrm>
            <a:off x="2147368" y="4479949"/>
            <a:ext cx="814041" cy="4987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tadtwerke Lünen: Energieausweis"/>
          <p:cNvPicPr>
            <a:picLocks noChangeAspect="1" noChangeArrowheads="1"/>
          </p:cNvPicPr>
          <p:nvPr/>
        </p:nvPicPr>
        <p:blipFill rotWithShape="1">
          <a:blip r:embed="rId2">
            <a:clrChange>
              <a:clrFrom>
                <a:srgbClr val="E2E2E2"/>
              </a:clrFrom>
              <a:clrTo>
                <a:srgbClr val="E2E2E2">
                  <a:alpha val="0"/>
                </a:srgbClr>
              </a:clrTo>
            </a:clrChange>
            <a:extLst>
              <a:ext uri="{28A0092B-C50C-407E-A947-70E740481C1C}">
                <a14:useLocalDpi xmlns:a14="http://schemas.microsoft.com/office/drawing/2010/main" val="0"/>
              </a:ext>
            </a:extLst>
          </a:blip>
          <a:srcRect t="63401" r="88249" b="20588"/>
          <a:stretch/>
        </p:blipFill>
        <p:spPr bwMode="auto">
          <a:xfrm>
            <a:off x="3532865" y="4555922"/>
            <a:ext cx="789753" cy="4987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tadtwerke Lünen: Energieausweis"/>
          <p:cNvPicPr>
            <a:picLocks noChangeAspect="1" noChangeArrowheads="1"/>
          </p:cNvPicPr>
          <p:nvPr/>
        </p:nvPicPr>
        <p:blipFill rotWithShape="1">
          <a:blip r:embed="rId2">
            <a:clrChange>
              <a:clrFrom>
                <a:srgbClr val="E2E2E2"/>
              </a:clrFrom>
              <a:clrTo>
                <a:srgbClr val="E2E2E2">
                  <a:alpha val="0"/>
                </a:srgbClr>
              </a:clrTo>
            </a:clrChange>
            <a:extLst>
              <a:ext uri="{28A0092B-C50C-407E-A947-70E740481C1C}">
                <a14:useLocalDpi xmlns:a14="http://schemas.microsoft.com/office/drawing/2010/main" val="0"/>
              </a:ext>
            </a:extLst>
          </a:blip>
          <a:srcRect l="4483" t="80079" r="44907" b="3910"/>
          <a:stretch/>
        </p:blipFill>
        <p:spPr bwMode="auto">
          <a:xfrm>
            <a:off x="4906801" y="4285196"/>
            <a:ext cx="3401379" cy="498763"/>
          </a:xfrm>
          <a:prstGeom prst="rect">
            <a:avLst/>
          </a:prstGeom>
          <a:noFill/>
          <a:extLst>
            <a:ext uri="{909E8E84-426E-40DD-AFC4-6F175D3DCCD1}">
              <a14:hiddenFill xmlns:a14="http://schemas.microsoft.com/office/drawing/2010/main">
                <a:solidFill>
                  <a:srgbClr val="FFFFFF"/>
                </a:solidFill>
              </a14:hiddenFill>
            </a:ext>
          </a:extLst>
        </p:spPr>
      </p:pic>
      <p:sp>
        <p:nvSpPr>
          <p:cNvPr id="12" name="Geschweifte Klammer links 11"/>
          <p:cNvSpPr/>
          <p:nvPr/>
        </p:nvSpPr>
        <p:spPr>
          <a:xfrm rot="5400000">
            <a:off x="6121706" y="1751409"/>
            <a:ext cx="197635" cy="1425471"/>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13" name="Geschweifte Klammer links 12"/>
          <p:cNvSpPr/>
          <p:nvPr/>
        </p:nvSpPr>
        <p:spPr>
          <a:xfrm rot="5400000">
            <a:off x="7521600" y="1208985"/>
            <a:ext cx="243359" cy="2069325"/>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pic>
        <p:nvPicPr>
          <p:cNvPr id="14" name="Picture 4" descr="Stadtwerke Lünen: Energieausweis"/>
          <p:cNvPicPr>
            <a:picLocks noChangeAspect="1" noChangeArrowheads="1"/>
          </p:cNvPicPr>
          <p:nvPr/>
        </p:nvPicPr>
        <p:blipFill rotWithShape="1">
          <a:blip r:embed="rId2">
            <a:clrChange>
              <a:clrFrom>
                <a:srgbClr val="E2E2E2"/>
              </a:clrFrom>
              <a:clrTo>
                <a:srgbClr val="E2E2E2">
                  <a:alpha val="0"/>
                </a:srgbClr>
              </a:clrTo>
            </a:clrChange>
            <a:extLst>
              <a:ext uri="{28A0092B-C50C-407E-A947-70E740481C1C}">
                <a14:useLocalDpi xmlns:a14="http://schemas.microsoft.com/office/drawing/2010/main" val="0"/>
              </a:ext>
            </a:extLst>
          </a:blip>
          <a:srcRect l="59337" t="63373" r="31898" b="19815"/>
          <a:stretch/>
        </p:blipFill>
        <p:spPr bwMode="auto">
          <a:xfrm>
            <a:off x="5884425" y="1626611"/>
            <a:ext cx="589068" cy="523702"/>
          </a:xfrm>
          <a:prstGeom prst="rect">
            <a:avLst/>
          </a:prstGeom>
          <a:noFill/>
          <a:extLst>
            <a:ext uri="{909E8E84-426E-40DD-AFC4-6F175D3DCCD1}">
              <a14:hiddenFill xmlns:a14="http://schemas.microsoft.com/office/drawing/2010/main">
                <a:solidFill>
                  <a:srgbClr val="FFFFFF"/>
                </a:solidFill>
              </a14:hiddenFill>
            </a:ext>
          </a:extLst>
        </p:spPr>
      </p:pic>
      <p:sp>
        <p:nvSpPr>
          <p:cNvPr id="15" name="Geschweifte Klammer links 14"/>
          <p:cNvSpPr/>
          <p:nvPr/>
        </p:nvSpPr>
        <p:spPr>
          <a:xfrm rot="5400000" flipH="1">
            <a:off x="5111011" y="3347737"/>
            <a:ext cx="121356" cy="1425471"/>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pic>
        <p:nvPicPr>
          <p:cNvPr id="16" name="Picture 4" descr="Stadtwerke Lünen: Energieausweis"/>
          <p:cNvPicPr>
            <a:picLocks noChangeAspect="1" noChangeArrowheads="1"/>
          </p:cNvPicPr>
          <p:nvPr/>
        </p:nvPicPr>
        <p:blipFill rotWithShape="1">
          <a:blip r:embed="rId2">
            <a:clrChange>
              <a:clrFrom>
                <a:srgbClr val="E2E2E2"/>
              </a:clrFrom>
              <a:clrTo>
                <a:srgbClr val="E2E2E2">
                  <a:alpha val="0"/>
                </a:srgbClr>
              </a:clrTo>
            </a:clrChange>
            <a:extLst>
              <a:ext uri="{28A0092B-C50C-407E-A947-70E740481C1C}">
                <a14:useLocalDpi xmlns:a14="http://schemas.microsoft.com/office/drawing/2010/main" val="0"/>
              </a:ext>
            </a:extLst>
          </a:blip>
          <a:srcRect l="83438" t="45909" b="43750"/>
          <a:stretch/>
        </p:blipFill>
        <p:spPr bwMode="auto">
          <a:xfrm>
            <a:off x="7751617" y="3912921"/>
            <a:ext cx="1113126" cy="322118"/>
          </a:xfrm>
          <a:prstGeom prst="rect">
            <a:avLst/>
          </a:prstGeom>
          <a:noFill/>
          <a:extLst>
            <a:ext uri="{909E8E84-426E-40DD-AFC4-6F175D3DCCD1}">
              <a14:hiddenFill xmlns:a14="http://schemas.microsoft.com/office/drawing/2010/main">
                <a:solidFill>
                  <a:srgbClr val="FFFFFF"/>
                </a:solidFill>
              </a14:hiddenFill>
            </a:ext>
          </a:extLst>
        </p:spPr>
      </p:pic>
      <p:sp>
        <p:nvSpPr>
          <p:cNvPr id="17" name="Geschweifte Klammer links 16"/>
          <p:cNvSpPr/>
          <p:nvPr/>
        </p:nvSpPr>
        <p:spPr>
          <a:xfrm rot="5400000" flipH="1">
            <a:off x="3959639" y="3223087"/>
            <a:ext cx="208260" cy="2047076"/>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pic>
        <p:nvPicPr>
          <p:cNvPr id="18" name="Picture 4" descr="Stadtwerke Lünen: Energieausweis"/>
          <p:cNvPicPr>
            <a:picLocks noChangeAspect="1" noChangeArrowheads="1"/>
          </p:cNvPicPr>
          <p:nvPr/>
        </p:nvPicPr>
        <p:blipFill rotWithShape="1">
          <a:blip r:embed="rId2">
            <a:clrChange>
              <a:clrFrom>
                <a:srgbClr val="E2E2E2"/>
              </a:clrFrom>
              <a:clrTo>
                <a:srgbClr val="E2E2E2">
                  <a:alpha val="0"/>
                </a:srgbClr>
              </a:clrTo>
            </a:clrChange>
            <a:extLst>
              <a:ext uri="{28A0092B-C50C-407E-A947-70E740481C1C}">
                <a14:useLocalDpi xmlns:a14="http://schemas.microsoft.com/office/drawing/2010/main" val="0"/>
              </a:ext>
            </a:extLst>
          </a:blip>
          <a:srcRect l="11957" t="63401" r="57430" b="20588"/>
          <a:stretch/>
        </p:blipFill>
        <p:spPr bwMode="auto">
          <a:xfrm>
            <a:off x="4322618" y="4678585"/>
            <a:ext cx="2057443" cy="498763"/>
          </a:xfrm>
          <a:prstGeom prst="rect">
            <a:avLst/>
          </a:prstGeom>
          <a:noFill/>
          <a:extLst>
            <a:ext uri="{909E8E84-426E-40DD-AFC4-6F175D3DCCD1}">
              <a14:hiddenFill xmlns:a14="http://schemas.microsoft.com/office/drawing/2010/main">
                <a:solidFill>
                  <a:srgbClr val="FFFFFF"/>
                </a:solidFill>
              </a14:hiddenFill>
            </a:ext>
          </a:extLst>
        </p:spPr>
      </p:pic>
      <p:sp>
        <p:nvSpPr>
          <p:cNvPr id="19" name="Geschweifte Klammer links 18"/>
          <p:cNvSpPr/>
          <p:nvPr/>
        </p:nvSpPr>
        <p:spPr>
          <a:xfrm rot="5400000" flipH="1">
            <a:off x="2597159" y="3743638"/>
            <a:ext cx="173409" cy="712735"/>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pic>
        <p:nvPicPr>
          <p:cNvPr id="20" name="Picture 4" descr="Stadtwerke Lünen: Energieausweis"/>
          <p:cNvPicPr>
            <a:picLocks noChangeAspect="1" noChangeArrowheads="1"/>
          </p:cNvPicPr>
          <p:nvPr/>
        </p:nvPicPr>
        <p:blipFill rotWithShape="1">
          <a:blip r:embed="rId2">
            <a:clrChange>
              <a:clrFrom>
                <a:srgbClr val="E2E2E2"/>
              </a:clrFrom>
              <a:clrTo>
                <a:srgbClr val="E2E2E2">
                  <a:alpha val="0"/>
                </a:srgbClr>
              </a:clrTo>
            </a:clrChange>
            <a:extLst>
              <a:ext uri="{28A0092B-C50C-407E-A947-70E740481C1C}">
                <a14:useLocalDpi xmlns:a14="http://schemas.microsoft.com/office/drawing/2010/main" val="0"/>
              </a:ext>
            </a:extLst>
          </a:blip>
          <a:srcRect l="11751" t="48057" r="65676" b="35932"/>
          <a:stretch/>
        </p:blipFill>
        <p:spPr bwMode="auto">
          <a:xfrm>
            <a:off x="1144866" y="4479949"/>
            <a:ext cx="1517048" cy="498763"/>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20"/>
          <p:cNvPicPr>
            <a:picLocks noChangeAspect="1"/>
          </p:cNvPicPr>
          <p:nvPr/>
        </p:nvPicPr>
        <p:blipFill>
          <a:blip r:embed="rId3"/>
          <a:stretch>
            <a:fillRect/>
          </a:stretch>
        </p:blipFill>
        <p:spPr>
          <a:xfrm>
            <a:off x="9061649" y="2001694"/>
            <a:ext cx="678900" cy="571876"/>
          </a:xfrm>
          <a:prstGeom prst="rect">
            <a:avLst/>
          </a:prstGeom>
        </p:spPr>
      </p:pic>
      <p:sp>
        <p:nvSpPr>
          <p:cNvPr id="22" name="Rechteck 21"/>
          <p:cNvSpPr/>
          <p:nvPr/>
        </p:nvSpPr>
        <p:spPr>
          <a:xfrm>
            <a:off x="9355054" y="2529332"/>
            <a:ext cx="1013419" cy="276999"/>
          </a:xfrm>
          <a:prstGeom prst="rect">
            <a:avLst/>
          </a:prstGeom>
        </p:spPr>
        <p:txBody>
          <a:bodyPr wrap="none">
            <a:spAutoFit/>
          </a:bodyPr>
          <a:lstStyle/>
          <a:p>
            <a:r>
              <a:rPr lang="de-DE" sz="1200" dirty="0">
                <a:latin typeface="Arial" panose="020B0604020202020204" pitchFamily="34" charset="0"/>
                <a:cs typeface="Arial" panose="020B0604020202020204" pitchFamily="34" charset="0"/>
              </a:rPr>
              <a:t>330 kWh/m²</a:t>
            </a:r>
            <a:endParaRPr lang="de-DE" sz="1200" dirty="0"/>
          </a:p>
        </p:txBody>
      </p:sp>
      <p:sp>
        <p:nvSpPr>
          <p:cNvPr id="24" name="Rechteck 23"/>
          <p:cNvSpPr/>
          <p:nvPr/>
        </p:nvSpPr>
        <p:spPr>
          <a:xfrm>
            <a:off x="9512977" y="2940627"/>
            <a:ext cx="697724" cy="96190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p:cNvSpPr/>
          <p:nvPr/>
        </p:nvSpPr>
        <p:spPr>
          <a:xfrm>
            <a:off x="8709115" y="3335482"/>
            <a:ext cx="1754531"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p:cNvSpPr/>
          <p:nvPr/>
        </p:nvSpPr>
        <p:spPr>
          <a:xfrm>
            <a:off x="8811990" y="3315305"/>
            <a:ext cx="572593" cy="276999"/>
          </a:xfrm>
          <a:prstGeom prst="rect">
            <a:avLst/>
          </a:prstGeom>
        </p:spPr>
        <p:txBody>
          <a:bodyPr wrap="none">
            <a:spAutoFit/>
          </a:bodyPr>
          <a:lstStyle/>
          <a:p>
            <a:r>
              <a:rPr lang="de-DE" sz="1200" dirty="0" smtClean="0">
                <a:latin typeface="Arial" panose="020B0604020202020204" pitchFamily="34" charset="0"/>
                <a:cs typeface="Arial" panose="020B0604020202020204" pitchFamily="34" charset="0"/>
              </a:rPr>
              <a:t>&gt; 300</a:t>
            </a:r>
            <a:endParaRPr lang="de-DE" sz="1200" dirty="0"/>
          </a:p>
        </p:txBody>
      </p:sp>
      <p:sp>
        <p:nvSpPr>
          <p:cNvPr id="27" name="Rechteck 26"/>
          <p:cNvSpPr/>
          <p:nvPr/>
        </p:nvSpPr>
        <p:spPr>
          <a:xfrm>
            <a:off x="9521050" y="3308086"/>
            <a:ext cx="572593" cy="276999"/>
          </a:xfrm>
          <a:prstGeom prst="rect">
            <a:avLst/>
          </a:prstGeom>
        </p:spPr>
        <p:txBody>
          <a:bodyPr wrap="none">
            <a:spAutoFit/>
          </a:bodyPr>
          <a:lstStyle/>
          <a:p>
            <a:r>
              <a:rPr lang="de-DE" sz="1200" dirty="0" smtClean="0">
                <a:latin typeface="Arial" panose="020B0604020202020204" pitchFamily="34" charset="0"/>
                <a:cs typeface="Arial" panose="020B0604020202020204" pitchFamily="34" charset="0"/>
              </a:rPr>
              <a:t>&gt; 350</a:t>
            </a:r>
            <a:endParaRPr lang="de-DE" sz="1200" dirty="0"/>
          </a:p>
        </p:txBody>
      </p:sp>
      <p:cxnSp>
        <p:nvCxnSpPr>
          <p:cNvPr id="29" name="Gerade Verbindung mit Pfeil 28"/>
          <p:cNvCxnSpPr/>
          <p:nvPr/>
        </p:nvCxnSpPr>
        <p:spPr>
          <a:xfrm>
            <a:off x="9239088" y="2576030"/>
            <a:ext cx="0" cy="65921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73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 y="1586283"/>
            <a:ext cx="5701128" cy="1248357"/>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9740"/>
              </a:solidFill>
            </a:endParaRPr>
          </a:p>
        </p:txBody>
      </p:sp>
      <p:sp>
        <p:nvSpPr>
          <p:cNvPr id="4" name="Rechteck 3"/>
          <p:cNvSpPr/>
          <p:nvPr/>
        </p:nvSpPr>
        <p:spPr>
          <a:xfrm>
            <a:off x="9560022" y="6409678"/>
            <a:ext cx="2177199" cy="338554"/>
          </a:xfrm>
          <a:prstGeom prst="rect">
            <a:avLst/>
          </a:prstGeom>
        </p:spPr>
        <p:txBody>
          <a:bodyPr wrap="none">
            <a:spAutoFit/>
          </a:bodyPr>
          <a:lstStyle/>
          <a:p>
            <a:r>
              <a:rPr lang="de-DE" sz="800" dirty="0" smtClean="0">
                <a:latin typeface="Arial" panose="020B0604020202020204" pitchFamily="34" charset="0"/>
                <a:cs typeface="Arial" panose="020B0604020202020204" pitchFamily="34" charset="0"/>
              </a:rPr>
              <a:t>Quelle_ Energiesparrechner foerderdata.de</a:t>
            </a:r>
            <a:br>
              <a:rPr lang="de-DE" sz="800" dirty="0" smtClean="0">
                <a:latin typeface="Arial" panose="020B0604020202020204" pitchFamily="34" charset="0"/>
                <a:cs typeface="Arial" panose="020B0604020202020204" pitchFamily="34" charset="0"/>
              </a:rPr>
            </a:br>
            <a:r>
              <a:rPr lang="de-DE" sz="800" dirty="0" smtClean="0">
                <a:latin typeface="Arial" panose="020B0604020202020204" pitchFamily="34" charset="0"/>
                <a:cs typeface="Arial" panose="020B0604020202020204" pitchFamily="34" charset="0"/>
              </a:rPr>
              <a:t>febis - Solarcampus</a:t>
            </a:r>
            <a:endParaRPr lang="de-DE" sz="800" dirty="0">
              <a:latin typeface="Arial" panose="020B0604020202020204" pitchFamily="34" charset="0"/>
              <a:cs typeface="Arial" panose="020B0604020202020204" pitchFamily="34" charset="0"/>
            </a:endParaRPr>
          </a:p>
        </p:txBody>
      </p:sp>
      <p:sp>
        <p:nvSpPr>
          <p:cNvPr id="6" name="Rechteck 5"/>
          <p:cNvSpPr/>
          <p:nvPr/>
        </p:nvSpPr>
        <p:spPr>
          <a:xfrm>
            <a:off x="532991" y="299274"/>
            <a:ext cx="9052134" cy="4739759"/>
          </a:xfrm>
          <a:prstGeom prst="rect">
            <a:avLst/>
          </a:prstGeom>
        </p:spPr>
        <p:txBody>
          <a:bodyPr wrap="square">
            <a:spAutoFit/>
          </a:bodyPr>
          <a:lstStyle/>
          <a:p>
            <a:pPr>
              <a:spcAft>
                <a:spcPts val="0"/>
              </a:spcAft>
            </a:pPr>
            <a:r>
              <a:rPr lang="de-DE" sz="2200" b="1" dirty="0">
                <a:latin typeface="Tahoma" panose="020B0604030504040204" pitchFamily="34" charset="0"/>
                <a:ea typeface="Tahoma" panose="020B0604030504040204" pitchFamily="34" charset="0"/>
                <a:cs typeface="Tahoma" panose="020B0604030504040204" pitchFamily="34" charset="0"/>
              </a:rPr>
              <a:t>Auf welchen Wegen verlässt die Energie das Gebäude</a:t>
            </a:r>
          </a:p>
          <a:p>
            <a:pPr>
              <a:spcAft>
                <a:spcPts val="0"/>
              </a:spcAft>
            </a:pPr>
            <a:endParaRPr lang="de-DE" sz="2200" b="1" dirty="0">
              <a:latin typeface="Arial" panose="020B0604020202020204" pitchFamily="34" charset="0"/>
              <a:ea typeface="Tahoma" panose="020B0604030504040204" pitchFamily="34" charset="0"/>
              <a:cs typeface="Arial" panose="020B0604020202020204" pitchFamily="34" charset="0"/>
            </a:endParaRPr>
          </a:p>
          <a:p>
            <a:pPr>
              <a:spcAft>
                <a:spcPts val="0"/>
              </a:spcAft>
            </a:pPr>
            <a:endParaRPr lang="de-DE" sz="1400" b="1" dirty="0" smtClean="0">
              <a:latin typeface="Arial" panose="020B0604020202020204" pitchFamily="34" charset="0"/>
              <a:ea typeface="Tahoma" panose="020B0604030504040204" pitchFamily="34" charset="0"/>
              <a:cs typeface="Arial" panose="020B0604020202020204" pitchFamily="34" charset="0"/>
            </a:endParaRPr>
          </a:p>
          <a:p>
            <a:r>
              <a:rPr lang="de-DE" sz="1600" b="1" dirty="0">
                <a:latin typeface="Arial" panose="020B0604020202020204" pitchFamily="34" charset="0"/>
                <a:ea typeface="Tahoma" panose="020B0604030504040204" pitchFamily="34" charset="0"/>
                <a:cs typeface="Arial" panose="020B0604020202020204" pitchFamily="34" charset="0"/>
              </a:rPr>
              <a:t>Energieverluste eines </a:t>
            </a:r>
            <a:r>
              <a:rPr lang="de-DE" sz="1600" b="1" dirty="0" smtClean="0">
                <a:latin typeface="Arial" panose="020B0604020202020204" pitchFamily="34" charset="0"/>
                <a:ea typeface="Tahoma" panose="020B0604030504040204" pitchFamily="34" charset="0"/>
                <a:cs typeface="Arial" panose="020B0604020202020204" pitchFamily="34" charset="0"/>
              </a:rPr>
              <a:t>konkreten Gebäudes:</a:t>
            </a:r>
            <a:br>
              <a:rPr lang="de-DE" sz="1600" b="1" dirty="0" smtClean="0">
                <a:latin typeface="Arial" panose="020B0604020202020204" pitchFamily="34" charset="0"/>
                <a:ea typeface="Tahoma" panose="020B0604030504040204" pitchFamily="34" charset="0"/>
                <a:cs typeface="Arial" panose="020B0604020202020204" pitchFamily="34" charset="0"/>
              </a:rPr>
            </a:br>
            <a:endParaRPr lang="de-DE" sz="1600" b="1" dirty="0">
              <a:latin typeface="Arial" panose="020B0604020202020204" pitchFamily="34" charset="0"/>
              <a:ea typeface="Tahoma" panose="020B0604030504040204" pitchFamily="34" charset="0"/>
              <a:cs typeface="Arial" panose="020B0604020202020204" pitchFamily="34" charset="0"/>
            </a:endParaRPr>
          </a:p>
          <a:p>
            <a:pPr marL="285750" indent="-285750">
              <a:buFont typeface="Arial" panose="020B0604020202020204" pitchFamily="34" charset="0"/>
              <a:buChar char="•"/>
            </a:pPr>
            <a:r>
              <a:rPr lang="de-DE" sz="1600" dirty="0" smtClean="0">
                <a:solidFill>
                  <a:schemeClr val="bg1"/>
                </a:solidFill>
                <a:latin typeface="Arial Black" panose="020B0A04020102020204" pitchFamily="34" charset="0"/>
                <a:ea typeface="Tahoma" panose="020B0604030504040204" pitchFamily="34" charset="0"/>
                <a:cs typeface="Arial" panose="020B0604020202020204" pitchFamily="34" charset="0"/>
              </a:rPr>
              <a:t>Außenwände 		ca</a:t>
            </a:r>
            <a:r>
              <a:rPr lang="de-DE" sz="1600" dirty="0">
                <a:solidFill>
                  <a:schemeClr val="bg1"/>
                </a:solidFill>
                <a:latin typeface="Arial Black" panose="020B0A04020102020204" pitchFamily="34" charset="0"/>
                <a:ea typeface="Tahoma" panose="020B0604030504040204" pitchFamily="34" charset="0"/>
                <a:cs typeface="Arial" panose="020B0604020202020204" pitchFamily="34" charset="0"/>
              </a:rPr>
              <a:t>. </a:t>
            </a:r>
            <a:r>
              <a:rPr lang="de-DE" sz="1600" dirty="0" smtClean="0">
                <a:solidFill>
                  <a:schemeClr val="bg1"/>
                </a:solidFill>
                <a:latin typeface="Arial Black" panose="020B0A04020102020204" pitchFamily="34" charset="0"/>
                <a:ea typeface="Tahoma" panose="020B0604030504040204" pitchFamily="34" charset="0"/>
                <a:cs typeface="Arial" panose="020B0604020202020204" pitchFamily="34" charset="0"/>
              </a:rPr>
              <a:t>30-35 %</a:t>
            </a:r>
            <a:endParaRPr lang="de-DE" sz="1600" dirty="0">
              <a:solidFill>
                <a:schemeClr val="bg1"/>
              </a:solidFill>
              <a:latin typeface="Arial Black" panose="020B0A04020102020204" pitchFamily="34" charset="0"/>
              <a:ea typeface="Tahoma" panose="020B0604030504040204" pitchFamily="34" charset="0"/>
              <a:cs typeface="Arial" panose="020B0604020202020204" pitchFamily="34" charset="0"/>
            </a:endParaRPr>
          </a:p>
          <a:p>
            <a:pPr marL="285750" indent="-285750">
              <a:buFont typeface="Arial" panose="020B0604020202020204" pitchFamily="34" charset="0"/>
              <a:buChar char="•"/>
            </a:pPr>
            <a:r>
              <a:rPr lang="de-DE" sz="1600" dirty="0" smtClean="0">
                <a:solidFill>
                  <a:schemeClr val="bg1"/>
                </a:solidFill>
                <a:latin typeface="Arial Black" panose="020B0A04020102020204" pitchFamily="34" charset="0"/>
                <a:ea typeface="Tahoma" panose="020B0604030504040204" pitchFamily="34" charset="0"/>
                <a:cs typeface="Arial" panose="020B0604020202020204" pitchFamily="34" charset="0"/>
              </a:rPr>
              <a:t>Fenster 		ca</a:t>
            </a:r>
            <a:r>
              <a:rPr lang="de-DE" sz="1600" dirty="0">
                <a:solidFill>
                  <a:schemeClr val="bg1"/>
                </a:solidFill>
                <a:latin typeface="Arial Black" panose="020B0A04020102020204" pitchFamily="34" charset="0"/>
                <a:ea typeface="Tahoma" panose="020B0604030504040204" pitchFamily="34" charset="0"/>
                <a:cs typeface="Arial" panose="020B0604020202020204" pitchFamily="34" charset="0"/>
              </a:rPr>
              <a:t>. </a:t>
            </a:r>
            <a:r>
              <a:rPr lang="de-DE" sz="1600" dirty="0" smtClean="0">
                <a:solidFill>
                  <a:schemeClr val="bg1"/>
                </a:solidFill>
                <a:latin typeface="Arial Black" panose="020B0A04020102020204" pitchFamily="34" charset="0"/>
                <a:ea typeface="Tahoma" panose="020B0604030504040204" pitchFamily="34" charset="0"/>
                <a:cs typeface="Arial" panose="020B0604020202020204" pitchFamily="34" charset="0"/>
              </a:rPr>
              <a:t>11-15%</a:t>
            </a:r>
            <a:endParaRPr lang="de-DE" sz="1600" dirty="0">
              <a:solidFill>
                <a:schemeClr val="bg1"/>
              </a:solidFill>
              <a:latin typeface="Arial Black" panose="020B0A04020102020204" pitchFamily="34" charset="0"/>
              <a:ea typeface="Tahoma" panose="020B0604030504040204" pitchFamily="34" charset="0"/>
              <a:cs typeface="Arial" panose="020B0604020202020204" pitchFamily="34" charset="0"/>
            </a:endParaRPr>
          </a:p>
          <a:p>
            <a:pPr marL="285750" indent="-285750">
              <a:buFont typeface="Arial" panose="020B0604020202020204" pitchFamily="34" charset="0"/>
              <a:buChar char="•"/>
            </a:pPr>
            <a:r>
              <a:rPr lang="de-DE" sz="1600" dirty="0" smtClean="0">
                <a:solidFill>
                  <a:schemeClr val="bg1"/>
                </a:solidFill>
                <a:latin typeface="Arial Black" panose="020B0A04020102020204" pitchFamily="34" charset="0"/>
                <a:ea typeface="Tahoma" panose="020B0604030504040204" pitchFamily="34" charset="0"/>
                <a:cs typeface="Arial" panose="020B0604020202020204" pitchFamily="34" charset="0"/>
              </a:rPr>
              <a:t>Kellerdecke 		ca</a:t>
            </a:r>
            <a:r>
              <a:rPr lang="de-DE" sz="1600" dirty="0">
                <a:solidFill>
                  <a:schemeClr val="bg1"/>
                </a:solidFill>
                <a:latin typeface="Arial Black" panose="020B0A04020102020204" pitchFamily="34" charset="0"/>
                <a:ea typeface="Tahoma" panose="020B0604030504040204" pitchFamily="34" charset="0"/>
                <a:cs typeface="Arial" panose="020B0604020202020204" pitchFamily="34" charset="0"/>
              </a:rPr>
              <a:t>. </a:t>
            </a:r>
            <a:r>
              <a:rPr lang="de-DE" sz="1600" dirty="0" smtClean="0">
                <a:solidFill>
                  <a:schemeClr val="bg1"/>
                </a:solidFill>
                <a:latin typeface="Arial Black" panose="020B0A04020102020204" pitchFamily="34" charset="0"/>
                <a:ea typeface="Tahoma" panose="020B0604030504040204" pitchFamily="34" charset="0"/>
                <a:cs typeface="Arial" panose="020B0604020202020204" pitchFamily="34" charset="0"/>
              </a:rPr>
              <a:t>6-8%</a:t>
            </a:r>
            <a:endParaRPr lang="de-DE" sz="1600" dirty="0">
              <a:solidFill>
                <a:schemeClr val="bg1"/>
              </a:solidFill>
              <a:latin typeface="Arial Black" panose="020B0A04020102020204" pitchFamily="34" charset="0"/>
              <a:ea typeface="Tahoma" panose="020B0604030504040204" pitchFamily="34" charset="0"/>
              <a:cs typeface="Arial" panose="020B0604020202020204" pitchFamily="34" charset="0"/>
            </a:endParaRPr>
          </a:p>
          <a:p>
            <a:pPr marL="285750" indent="-285750">
              <a:buFont typeface="Arial" panose="020B0604020202020204" pitchFamily="34" charset="0"/>
              <a:buChar char="•"/>
            </a:pPr>
            <a:r>
              <a:rPr lang="de-DE" sz="1600" dirty="0" smtClean="0">
                <a:solidFill>
                  <a:schemeClr val="bg1"/>
                </a:solidFill>
                <a:latin typeface="Arial Black" panose="020B0A04020102020204" pitchFamily="34" charset="0"/>
                <a:ea typeface="Tahoma" panose="020B0604030504040204" pitchFamily="34" charset="0"/>
                <a:cs typeface="Arial" panose="020B0604020202020204" pitchFamily="34" charset="0"/>
              </a:rPr>
              <a:t>Dach			ca</a:t>
            </a:r>
            <a:r>
              <a:rPr lang="de-DE" sz="1600" dirty="0">
                <a:solidFill>
                  <a:schemeClr val="bg1"/>
                </a:solidFill>
                <a:latin typeface="Arial Black" panose="020B0A04020102020204" pitchFamily="34" charset="0"/>
                <a:ea typeface="Tahoma" panose="020B0604030504040204" pitchFamily="34" charset="0"/>
                <a:cs typeface="Arial" panose="020B0604020202020204" pitchFamily="34" charset="0"/>
              </a:rPr>
              <a:t>. </a:t>
            </a:r>
            <a:r>
              <a:rPr lang="de-DE" sz="1600" dirty="0" smtClean="0">
                <a:solidFill>
                  <a:schemeClr val="bg1"/>
                </a:solidFill>
                <a:latin typeface="Arial Black" panose="020B0A04020102020204" pitchFamily="34" charset="0"/>
                <a:ea typeface="Tahoma" panose="020B0604030504040204" pitchFamily="34" charset="0"/>
                <a:cs typeface="Arial" panose="020B0604020202020204" pitchFamily="34" charset="0"/>
              </a:rPr>
              <a:t>10 -15%</a:t>
            </a:r>
            <a:br>
              <a:rPr lang="de-DE" sz="1600" dirty="0" smtClean="0">
                <a:solidFill>
                  <a:schemeClr val="bg1"/>
                </a:solidFill>
                <a:latin typeface="Arial Black" panose="020B0A04020102020204" pitchFamily="34" charset="0"/>
                <a:ea typeface="Tahoma" panose="020B0604030504040204" pitchFamily="34" charset="0"/>
                <a:cs typeface="Arial" panose="020B0604020202020204" pitchFamily="34" charset="0"/>
              </a:rPr>
            </a:br>
            <a:endParaRPr lang="de-DE" sz="1600" dirty="0">
              <a:solidFill>
                <a:schemeClr val="bg1"/>
              </a:solidFill>
              <a:latin typeface="Arial Black" panose="020B0A04020102020204" pitchFamily="34" charset="0"/>
              <a:ea typeface="Tahoma" panose="020B0604030504040204" pitchFamily="34" charset="0"/>
              <a:cs typeface="Arial" panose="020B0604020202020204" pitchFamily="34" charset="0"/>
            </a:endParaRPr>
          </a:p>
          <a:p>
            <a:pPr marL="285750" indent="-285750">
              <a:buFont typeface="Arial" panose="020B0604020202020204" pitchFamily="34" charset="0"/>
              <a:buChar char="•"/>
            </a:pPr>
            <a:r>
              <a:rPr lang="de-DE" sz="1600" dirty="0" smtClean="0">
                <a:latin typeface="Arial" panose="020B0604020202020204" pitchFamily="34" charset="0"/>
                <a:ea typeface="Tahoma" panose="020B0604030504040204" pitchFamily="34" charset="0"/>
                <a:cs typeface="Arial" panose="020B0604020202020204" pitchFamily="34" charset="0"/>
              </a:rPr>
              <a:t>Lüftungsverluste 	ca</a:t>
            </a:r>
            <a:r>
              <a:rPr lang="de-DE" sz="1600" dirty="0">
                <a:latin typeface="Arial" panose="020B0604020202020204" pitchFamily="34" charset="0"/>
                <a:ea typeface="Tahoma" panose="020B0604030504040204" pitchFamily="34" charset="0"/>
                <a:cs typeface="Arial" panose="020B0604020202020204" pitchFamily="34" charset="0"/>
              </a:rPr>
              <a:t>. </a:t>
            </a:r>
            <a:r>
              <a:rPr lang="de-DE" sz="1600" dirty="0" smtClean="0">
                <a:latin typeface="Arial" panose="020B0604020202020204" pitchFamily="34" charset="0"/>
                <a:ea typeface="Tahoma" panose="020B0604030504040204" pitchFamily="34" charset="0"/>
                <a:cs typeface="Arial" panose="020B0604020202020204" pitchFamily="34" charset="0"/>
              </a:rPr>
              <a:t>15 </a:t>
            </a:r>
            <a:r>
              <a:rPr lang="de-DE" sz="1600" dirty="0">
                <a:latin typeface="Arial" panose="020B0604020202020204" pitchFamily="34" charset="0"/>
                <a:ea typeface="Tahoma" panose="020B0604030504040204" pitchFamily="34" charset="0"/>
                <a:cs typeface="Arial" panose="020B0604020202020204" pitchFamily="34" charset="0"/>
              </a:rPr>
              <a:t>%</a:t>
            </a:r>
          </a:p>
          <a:p>
            <a:pPr marL="285750" indent="-285750">
              <a:buFont typeface="Arial" panose="020B0604020202020204" pitchFamily="34" charset="0"/>
              <a:buChar char="•"/>
            </a:pPr>
            <a:r>
              <a:rPr lang="de-DE" sz="1600" dirty="0">
                <a:latin typeface="Arial" panose="020B0604020202020204" pitchFamily="34" charset="0"/>
                <a:ea typeface="Tahoma" panose="020B0604030504040204" pitchFamily="34" charset="0"/>
                <a:cs typeface="Arial" panose="020B0604020202020204" pitchFamily="34" charset="0"/>
              </a:rPr>
              <a:t>U</a:t>
            </a:r>
            <a:r>
              <a:rPr lang="de-DE" sz="1600" dirty="0" smtClean="0">
                <a:latin typeface="Arial" panose="020B0604020202020204" pitchFamily="34" charset="0"/>
                <a:ea typeface="Tahoma" panose="020B0604030504040204" pitchFamily="34" charset="0"/>
                <a:cs typeface="Arial" panose="020B0604020202020204" pitchFamily="34" charset="0"/>
              </a:rPr>
              <a:t>ngenutzte Heizenergie 	ca</a:t>
            </a:r>
            <a:r>
              <a:rPr lang="de-DE" sz="1600" dirty="0">
                <a:latin typeface="Arial" panose="020B0604020202020204" pitchFamily="34" charset="0"/>
                <a:ea typeface="Tahoma" panose="020B0604030504040204" pitchFamily="34" charset="0"/>
                <a:cs typeface="Arial" panose="020B0604020202020204" pitchFamily="34" charset="0"/>
              </a:rPr>
              <a:t>. </a:t>
            </a:r>
            <a:r>
              <a:rPr lang="de-DE" sz="1600" dirty="0" smtClean="0">
                <a:latin typeface="Arial" panose="020B0604020202020204" pitchFamily="34" charset="0"/>
                <a:ea typeface="Tahoma" panose="020B0604030504040204" pitchFamily="34" charset="0"/>
                <a:cs typeface="Arial" panose="020B0604020202020204" pitchFamily="34" charset="0"/>
              </a:rPr>
              <a:t>15 %</a:t>
            </a:r>
            <a:br>
              <a:rPr lang="de-DE" sz="1600" dirty="0" smtClean="0">
                <a:latin typeface="Arial" panose="020B0604020202020204" pitchFamily="34" charset="0"/>
                <a:ea typeface="Tahoma" panose="020B0604030504040204" pitchFamily="34" charset="0"/>
                <a:cs typeface="Arial" panose="020B0604020202020204" pitchFamily="34" charset="0"/>
              </a:rPr>
            </a:br>
            <a:r>
              <a:rPr lang="de-DE" sz="1600" dirty="0" smtClean="0">
                <a:latin typeface="Arial" panose="020B0604020202020204" pitchFamily="34" charset="0"/>
                <a:ea typeface="Tahoma" panose="020B0604030504040204" pitchFamily="34" charset="0"/>
                <a:cs typeface="Arial" panose="020B0604020202020204" pitchFamily="34" charset="0"/>
              </a:rPr>
              <a:t>(</a:t>
            </a:r>
            <a:r>
              <a:rPr lang="de-DE" sz="1600" dirty="0">
                <a:latin typeface="Arial" panose="020B0604020202020204" pitchFamily="34" charset="0"/>
                <a:ea typeface="Tahoma" panose="020B0604030504040204" pitchFamily="34" charset="0"/>
                <a:cs typeface="Arial" panose="020B0604020202020204" pitchFamily="34" charset="0"/>
              </a:rPr>
              <a:t>Umwandlungs-, Abstrahlungs-</a:t>
            </a:r>
            <a:r>
              <a:rPr lang="de-DE" sz="1600" dirty="0" smtClean="0">
                <a:latin typeface="Arial" panose="020B0604020202020204" pitchFamily="34" charset="0"/>
                <a:ea typeface="Tahoma" panose="020B0604030504040204" pitchFamily="34" charset="0"/>
                <a:cs typeface="Arial" panose="020B0604020202020204" pitchFamily="34" charset="0"/>
              </a:rPr>
              <a:t>,Abgasverluste)</a:t>
            </a:r>
            <a:endParaRPr lang="de-DE" sz="1400" b="1" i="1" dirty="0" smtClean="0">
              <a:latin typeface="Arial" panose="020B0604020202020204" pitchFamily="34" charset="0"/>
              <a:ea typeface="Tahoma" panose="020B0604030504040204" pitchFamily="34" charset="0"/>
              <a:cs typeface="Arial" panose="020B0604020202020204" pitchFamily="34" charset="0"/>
            </a:endParaRPr>
          </a:p>
          <a:p>
            <a:endParaRPr lang="de-DE" sz="1400" b="1" i="1" dirty="0" smtClean="0">
              <a:latin typeface="Arial" panose="020B0604020202020204" pitchFamily="34" charset="0"/>
              <a:ea typeface="Tahoma" panose="020B0604030504040204" pitchFamily="34" charset="0"/>
              <a:cs typeface="Arial" panose="020B0604020202020204" pitchFamily="34" charset="0"/>
            </a:endParaRPr>
          </a:p>
          <a:p>
            <a:endParaRPr lang="de-DE" sz="1400" b="1" i="1" dirty="0">
              <a:latin typeface="Arial" panose="020B0604020202020204" pitchFamily="34" charset="0"/>
              <a:ea typeface="Tahoma" panose="020B0604030504040204" pitchFamily="34" charset="0"/>
              <a:cs typeface="Arial" panose="020B0604020202020204" pitchFamily="34" charset="0"/>
            </a:endParaRPr>
          </a:p>
          <a:p>
            <a:endParaRPr lang="de-DE" sz="1400" b="1" i="1" dirty="0" smtClean="0">
              <a:latin typeface="Arial" panose="020B0604020202020204" pitchFamily="34" charset="0"/>
              <a:ea typeface="Tahoma" panose="020B0604030504040204" pitchFamily="34" charset="0"/>
              <a:cs typeface="Arial" panose="020B0604020202020204" pitchFamily="34" charset="0"/>
            </a:endParaRPr>
          </a:p>
          <a:p>
            <a:endParaRPr lang="de-DE" sz="1400" b="1" i="1" dirty="0">
              <a:latin typeface="Arial" panose="020B0604020202020204" pitchFamily="34" charset="0"/>
              <a:ea typeface="Tahoma" panose="020B0604030504040204" pitchFamily="34" charset="0"/>
              <a:cs typeface="Arial" panose="020B0604020202020204" pitchFamily="34" charset="0"/>
            </a:endParaRPr>
          </a:p>
          <a:p>
            <a:endParaRPr lang="de-DE" sz="1400" b="1" i="1" dirty="0" smtClean="0">
              <a:latin typeface="Arial" panose="020B0604020202020204" pitchFamily="34" charset="0"/>
              <a:ea typeface="Tahoma" panose="020B0604030504040204" pitchFamily="34" charset="0"/>
              <a:cs typeface="Arial" panose="020B0604020202020204" pitchFamily="34" charset="0"/>
            </a:endParaRPr>
          </a:p>
          <a:p>
            <a:endParaRPr lang="de-DE" sz="1400" b="1" i="1" dirty="0">
              <a:latin typeface="Arial" panose="020B0604020202020204" pitchFamily="34" charset="0"/>
              <a:ea typeface="Tahoma" panose="020B0604030504040204" pitchFamily="34" charset="0"/>
              <a:cs typeface="Arial" panose="020B0604020202020204" pitchFamily="34" charset="0"/>
            </a:endParaRPr>
          </a:p>
        </p:txBody>
      </p:sp>
      <p:pic>
        <p:nvPicPr>
          <p:cNvPr id="3" name="Grafik 2"/>
          <p:cNvPicPr>
            <a:picLocks noChangeAspect="1"/>
          </p:cNvPicPr>
          <p:nvPr/>
        </p:nvPicPr>
        <p:blipFill>
          <a:blip r:embed="rId2">
            <a:clrChange>
              <a:clrFrom>
                <a:srgbClr val="FFFFFF"/>
              </a:clrFrom>
              <a:clrTo>
                <a:srgbClr val="FFFFFF">
                  <a:alpha val="0"/>
                </a:srgbClr>
              </a:clrTo>
            </a:clrChange>
          </a:blip>
          <a:stretch>
            <a:fillRect/>
          </a:stretch>
        </p:blipFill>
        <p:spPr>
          <a:xfrm>
            <a:off x="5235949" y="1349553"/>
            <a:ext cx="4541829" cy="4247224"/>
          </a:xfrm>
          <a:prstGeom prst="rect">
            <a:avLst/>
          </a:prstGeom>
        </p:spPr>
      </p:pic>
      <p:sp>
        <p:nvSpPr>
          <p:cNvPr id="5" name="Pfeil nach unten 4"/>
          <p:cNvSpPr/>
          <p:nvPr/>
        </p:nvSpPr>
        <p:spPr>
          <a:xfrm>
            <a:off x="6919682" y="4536402"/>
            <a:ext cx="430306" cy="868731"/>
          </a:xfrm>
          <a:prstGeom prst="downArrow">
            <a:avLst/>
          </a:prstGeom>
          <a:solidFill>
            <a:srgbClr val="F29100"/>
          </a:solidFill>
          <a:ln>
            <a:solidFill>
              <a:srgbClr val="F2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p:cNvSpPr txBox="1"/>
          <p:nvPr/>
        </p:nvSpPr>
        <p:spPr>
          <a:xfrm>
            <a:off x="6384254" y="5442888"/>
            <a:ext cx="2037370" cy="307777"/>
          </a:xfrm>
          <a:prstGeom prst="rect">
            <a:avLst/>
          </a:prstGeom>
          <a:noFill/>
        </p:spPr>
        <p:txBody>
          <a:bodyPr wrap="square" rtlCol="0">
            <a:spAutoFit/>
          </a:bodyPr>
          <a:lstStyle/>
          <a:p>
            <a:pPr algn="ctr"/>
            <a:r>
              <a:rPr lang="de-DE" sz="1400" b="1" dirty="0" smtClean="0">
                <a:latin typeface="Arial" panose="020B0604020202020204" pitchFamily="34" charset="0"/>
                <a:ea typeface="Tahoma" panose="020B0604030504040204" pitchFamily="34" charset="0"/>
                <a:cs typeface="Arial" panose="020B0604020202020204" pitchFamily="34" charset="0"/>
              </a:rPr>
              <a:t>Kellerdecke 6%-8%</a:t>
            </a:r>
            <a:endParaRPr lang="de-DE" sz="1400" b="1" dirty="0">
              <a:latin typeface="Arial" panose="020B0604020202020204" pitchFamily="34" charset="0"/>
              <a:ea typeface="Tahoma" panose="020B0604030504040204" pitchFamily="34" charset="0"/>
              <a:cs typeface="Arial" panose="020B0604020202020204" pitchFamily="34" charset="0"/>
            </a:endParaRPr>
          </a:p>
        </p:txBody>
      </p:sp>
      <p:sp>
        <p:nvSpPr>
          <p:cNvPr id="9" name="Pfeil nach unten 8"/>
          <p:cNvSpPr/>
          <p:nvPr/>
        </p:nvSpPr>
        <p:spPr>
          <a:xfrm rot="16200000">
            <a:off x="8851115" y="3866104"/>
            <a:ext cx="430306" cy="630852"/>
          </a:xfrm>
          <a:prstGeom prst="downArrow">
            <a:avLst/>
          </a:prstGeom>
          <a:solidFill>
            <a:srgbClr val="443D7F"/>
          </a:solidFill>
          <a:ln>
            <a:solidFill>
              <a:srgbClr val="44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p:cNvSpPr txBox="1"/>
          <p:nvPr/>
        </p:nvSpPr>
        <p:spPr>
          <a:xfrm>
            <a:off x="9560021" y="3595969"/>
            <a:ext cx="1828605" cy="307777"/>
          </a:xfrm>
          <a:prstGeom prst="rect">
            <a:avLst/>
          </a:prstGeom>
          <a:noFill/>
        </p:spPr>
        <p:txBody>
          <a:bodyPr wrap="square" rtlCol="0">
            <a:spAutoFit/>
          </a:bodyPr>
          <a:lstStyle/>
          <a:p>
            <a:pPr algn="ctr"/>
            <a:r>
              <a:rPr lang="de-DE" sz="1400" b="1" dirty="0" smtClean="0">
                <a:latin typeface="Arial" panose="020B0604020202020204" pitchFamily="34" charset="0"/>
                <a:ea typeface="Tahoma" panose="020B0604030504040204" pitchFamily="34" charset="0"/>
                <a:cs typeface="Arial" panose="020B0604020202020204" pitchFamily="34" charset="0"/>
              </a:rPr>
              <a:t>Fenster 11%-15%</a:t>
            </a:r>
            <a:endParaRPr lang="de-DE" sz="1400" b="1" dirty="0">
              <a:latin typeface="Arial" panose="020B0604020202020204" pitchFamily="34" charset="0"/>
              <a:ea typeface="Tahoma" panose="020B0604030504040204" pitchFamily="34" charset="0"/>
              <a:cs typeface="Arial" panose="020B0604020202020204" pitchFamily="34" charset="0"/>
            </a:endParaRPr>
          </a:p>
        </p:txBody>
      </p:sp>
      <p:sp>
        <p:nvSpPr>
          <p:cNvPr id="11" name="Pfeil nach unten 10"/>
          <p:cNvSpPr/>
          <p:nvPr/>
        </p:nvSpPr>
        <p:spPr>
          <a:xfrm rot="5400000" flipV="1">
            <a:off x="9632393" y="3139794"/>
            <a:ext cx="430306" cy="617454"/>
          </a:xfrm>
          <a:prstGeom prst="downArrow">
            <a:avLst/>
          </a:prstGeom>
          <a:solidFill>
            <a:srgbClr val="F29100"/>
          </a:solidFill>
          <a:ln>
            <a:solidFill>
              <a:srgbClr val="F2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p:cNvSpPr txBox="1"/>
          <p:nvPr/>
        </p:nvSpPr>
        <p:spPr>
          <a:xfrm>
            <a:off x="10118115" y="3289890"/>
            <a:ext cx="1386860" cy="307777"/>
          </a:xfrm>
          <a:prstGeom prst="rect">
            <a:avLst/>
          </a:prstGeom>
          <a:noFill/>
        </p:spPr>
        <p:txBody>
          <a:bodyPr wrap="square" rtlCol="0">
            <a:spAutoFit/>
          </a:bodyPr>
          <a:lstStyle/>
          <a:p>
            <a:pPr algn="ctr"/>
            <a:r>
              <a:rPr lang="de-DE" sz="1400" b="1" dirty="0" smtClean="0">
                <a:latin typeface="Arial" panose="020B0604020202020204" pitchFamily="34" charset="0"/>
                <a:ea typeface="Tahoma" panose="020B0604030504040204" pitchFamily="34" charset="0"/>
                <a:cs typeface="Arial" panose="020B0604020202020204" pitchFamily="34" charset="0"/>
              </a:rPr>
              <a:t>Wand 30-35%</a:t>
            </a:r>
            <a:endParaRPr lang="de-DE" sz="1400" b="1" dirty="0">
              <a:latin typeface="Arial" panose="020B0604020202020204" pitchFamily="34" charset="0"/>
              <a:ea typeface="Tahoma" panose="020B0604030504040204" pitchFamily="34" charset="0"/>
              <a:cs typeface="Arial" panose="020B0604020202020204" pitchFamily="34" charset="0"/>
            </a:endParaRPr>
          </a:p>
        </p:txBody>
      </p:sp>
      <p:sp>
        <p:nvSpPr>
          <p:cNvPr id="13" name="Pfeil nach unten 12"/>
          <p:cNvSpPr/>
          <p:nvPr/>
        </p:nvSpPr>
        <p:spPr>
          <a:xfrm rot="13584384">
            <a:off x="9532972" y="2151391"/>
            <a:ext cx="430306" cy="868731"/>
          </a:xfrm>
          <a:prstGeom prst="downArrow">
            <a:avLst/>
          </a:prstGeom>
          <a:solidFill>
            <a:srgbClr val="F29100"/>
          </a:solidFill>
          <a:ln>
            <a:solidFill>
              <a:srgbClr val="F2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p:cNvSpPr txBox="1"/>
          <p:nvPr/>
        </p:nvSpPr>
        <p:spPr>
          <a:xfrm>
            <a:off x="9737912" y="1999935"/>
            <a:ext cx="1564071" cy="307777"/>
          </a:xfrm>
          <a:prstGeom prst="rect">
            <a:avLst/>
          </a:prstGeom>
          <a:noFill/>
        </p:spPr>
        <p:txBody>
          <a:bodyPr wrap="square" rtlCol="0">
            <a:spAutoFit/>
          </a:bodyPr>
          <a:lstStyle/>
          <a:p>
            <a:pPr algn="ctr"/>
            <a:r>
              <a:rPr lang="de-DE" sz="1400" b="1" dirty="0" smtClean="0">
                <a:latin typeface="Arial" panose="020B0604020202020204" pitchFamily="34" charset="0"/>
                <a:ea typeface="Tahoma" panose="020B0604030504040204" pitchFamily="34" charset="0"/>
                <a:cs typeface="Arial" panose="020B0604020202020204" pitchFamily="34" charset="0"/>
              </a:rPr>
              <a:t>Dach 10%-15%</a:t>
            </a:r>
            <a:endParaRPr lang="de-DE" sz="1400" b="1" dirty="0">
              <a:latin typeface="Arial" panose="020B0604020202020204" pitchFamily="34" charset="0"/>
              <a:ea typeface="Tahoma" panose="020B0604030504040204" pitchFamily="34" charset="0"/>
              <a:cs typeface="Arial" panose="020B0604020202020204" pitchFamily="34" charset="0"/>
            </a:endParaRPr>
          </a:p>
        </p:txBody>
      </p:sp>
      <p:sp>
        <p:nvSpPr>
          <p:cNvPr id="15" name="Pfeil nach unten 14"/>
          <p:cNvSpPr/>
          <p:nvPr/>
        </p:nvSpPr>
        <p:spPr>
          <a:xfrm rot="16200000">
            <a:off x="8935606" y="3316858"/>
            <a:ext cx="430306" cy="868731"/>
          </a:xfrm>
          <a:prstGeom prst="downArrow">
            <a:avLst/>
          </a:prstGeom>
          <a:solidFill>
            <a:srgbClr val="F29100"/>
          </a:solidFill>
          <a:ln>
            <a:solidFill>
              <a:srgbClr val="F2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9538819" y="4027641"/>
            <a:ext cx="2491256" cy="307777"/>
          </a:xfrm>
          <a:prstGeom prst="rect">
            <a:avLst/>
          </a:prstGeom>
          <a:noFill/>
        </p:spPr>
        <p:txBody>
          <a:bodyPr wrap="square" rtlCol="0">
            <a:spAutoFit/>
          </a:bodyPr>
          <a:lstStyle/>
          <a:p>
            <a:r>
              <a:rPr lang="de-DE" sz="1400" b="1" dirty="0" smtClean="0">
                <a:latin typeface="Arial" panose="020B0604020202020204" pitchFamily="34" charset="0"/>
                <a:ea typeface="Tahoma" panose="020B0604030504040204" pitchFamily="34" charset="0"/>
                <a:cs typeface="Arial" panose="020B0604020202020204" pitchFamily="34" charset="0"/>
              </a:rPr>
              <a:t>Lüftung 15%</a:t>
            </a:r>
          </a:p>
        </p:txBody>
      </p:sp>
      <p:sp>
        <p:nvSpPr>
          <p:cNvPr id="17" name="Pfeil nach unten 16"/>
          <p:cNvSpPr/>
          <p:nvPr/>
        </p:nvSpPr>
        <p:spPr>
          <a:xfrm rot="16200000">
            <a:off x="8217753" y="1090282"/>
            <a:ext cx="430306" cy="845169"/>
          </a:xfrm>
          <a:prstGeom prst="downArrow">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p:cNvSpPr txBox="1"/>
          <p:nvPr/>
        </p:nvSpPr>
        <p:spPr>
          <a:xfrm>
            <a:off x="8769409" y="1360260"/>
            <a:ext cx="2735566" cy="307777"/>
          </a:xfrm>
          <a:prstGeom prst="rect">
            <a:avLst/>
          </a:prstGeom>
          <a:noFill/>
        </p:spPr>
        <p:txBody>
          <a:bodyPr wrap="square" rtlCol="0">
            <a:spAutoFit/>
          </a:bodyPr>
          <a:lstStyle/>
          <a:p>
            <a:pPr algn="ctr"/>
            <a:r>
              <a:rPr lang="de-DE" sz="1400" b="1" dirty="0" smtClean="0">
                <a:latin typeface="Arial" panose="020B0604020202020204" pitchFamily="34" charset="0"/>
                <a:ea typeface="Tahoma" panose="020B0604030504040204" pitchFamily="34" charset="0"/>
                <a:cs typeface="Arial" panose="020B0604020202020204" pitchFamily="34" charset="0"/>
              </a:rPr>
              <a:t>Ungenutzte Heizenergie 15%</a:t>
            </a:r>
            <a:endParaRPr lang="de-DE" sz="1400" b="1" dirty="0">
              <a:latin typeface="Arial" panose="020B0604020202020204" pitchFamily="34" charset="0"/>
              <a:ea typeface="Tahoma" panose="020B0604030504040204" pitchFamily="34" charset="0"/>
              <a:cs typeface="Arial" panose="020B0604020202020204" pitchFamily="34" charset="0"/>
            </a:endParaRPr>
          </a:p>
        </p:txBody>
      </p:sp>
      <p:sp>
        <p:nvSpPr>
          <p:cNvPr id="8" name="Rechteck 7"/>
          <p:cNvSpPr/>
          <p:nvPr/>
        </p:nvSpPr>
        <p:spPr>
          <a:xfrm>
            <a:off x="7734299" y="1586283"/>
            <a:ext cx="207845" cy="283475"/>
          </a:xfrm>
          <a:prstGeom prst="rect">
            <a:avLst/>
          </a:prstGeom>
          <a:solidFill>
            <a:srgbClr val="BD5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p:cNvSpPr/>
          <p:nvPr/>
        </p:nvSpPr>
        <p:spPr>
          <a:xfrm>
            <a:off x="3123554" y="4467555"/>
            <a:ext cx="1897931" cy="830997"/>
          </a:xfrm>
          <a:prstGeom prst="rect">
            <a:avLst/>
          </a:prstGeom>
        </p:spPr>
        <p:txBody>
          <a:bodyPr wrap="square">
            <a:spAutoFit/>
          </a:bodyPr>
          <a:lstStyle/>
          <a:p>
            <a:pPr algn="r"/>
            <a:r>
              <a:rPr lang="de-DE" sz="1600" b="1" dirty="0" smtClean="0">
                <a:solidFill>
                  <a:srgbClr val="F29100"/>
                </a:solidFill>
                <a:latin typeface="Arial" panose="020B0604020202020204" pitchFamily="34" charset="0"/>
                <a:ea typeface="Tahoma" panose="020B0604030504040204" pitchFamily="34" charset="0"/>
                <a:cs typeface="Arial" panose="020B0604020202020204" pitchFamily="34" charset="0"/>
              </a:rPr>
              <a:t>Transmission</a:t>
            </a:r>
          </a:p>
          <a:p>
            <a:pPr algn="r"/>
            <a:r>
              <a:rPr lang="de-DE" sz="1600" b="1" dirty="0" smtClean="0">
                <a:solidFill>
                  <a:srgbClr val="443D7F"/>
                </a:solidFill>
                <a:latin typeface="Arial" panose="020B0604020202020204" pitchFamily="34" charset="0"/>
                <a:ea typeface="Tahoma" panose="020B0604030504040204" pitchFamily="34" charset="0"/>
                <a:cs typeface="Arial" panose="020B0604020202020204" pitchFamily="34" charset="0"/>
              </a:rPr>
              <a:t>Lüftung</a:t>
            </a:r>
          </a:p>
          <a:p>
            <a:pPr algn="r"/>
            <a:r>
              <a:rPr lang="de-DE" sz="1600" b="1" dirty="0" smtClean="0">
                <a:solidFill>
                  <a:srgbClr val="87586B"/>
                </a:solidFill>
                <a:latin typeface="Arial" panose="020B0604020202020204" pitchFamily="34" charset="0"/>
                <a:ea typeface="Tahoma" panose="020B0604030504040204" pitchFamily="34" charset="0"/>
                <a:cs typeface="Arial" panose="020B0604020202020204" pitchFamily="34" charset="0"/>
              </a:rPr>
              <a:t>Anlagentechnik</a:t>
            </a:r>
            <a:endParaRPr lang="de-DE" sz="1600" b="1" dirty="0">
              <a:solidFill>
                <a:srgbClr val="87586B"/>
              </a:solidFill>
              <a:latin typeface="Arial" panose="020B0604020202020204" pitchFamily="34" charset="0"/>
              <a:ea typeface="Tahoma" panose="020B0604030504040204" pitchFamily="34" charset="0"/>
              <a:cs typeface="Arial" panose="020B0604020202020204" pitchFamily="34" charset="0"/>
            </a:endParaRPr>
          </a:p>
        </p:txBody>
      </p:sp>
      <p:sp>
        <p:nvSpPr>
          <p:cNvPr id="19" name="Geschweifte Klammer rechts 18"/>
          <p:cNvSpPr/>
          <p:nvPr/>
        </p:nvSpPr>
        <p:spPr>
          <a:xfrm>
            <a:off x="4657438" y="1664012"/>
            <a:ext cx="261855" cy="1006036"/>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21" name="Textfeld 20"/>
          <p:cNvSpPr txBox="1"/>
          <p:nvPr/>
        </p:nvSpPr>
        <p:spPr>
          <a:xfrm>
            <a:off x="4900087" y="1838676"/>
            <a:ext cx="655824" cy="523220"/>
          </a:xfrm>
          <a:prstGeom prst="rect">
            <a:avLst/>
          </a:prstGeom>
          <a:noFill/>
          <a:ln>
            <a:noFill/>
          </a:ln>
        </p:spPr>
        <p:txBody>
          <a:bodyPr wrap="square" rtlCol="0">
            <a:spAutoFit/>
          </a:bodyPr>
          <a:lstStyle/>
          <a:p>
            <a:pPr algn="ctr"/>
            <a:r>
              <a:rPr lang="de-DE" sz="1400" b="1" dirty="0">
                <a:solidFill>
                  <a:schemeClr val="bg1"/>
                </a:solidFill>
                <a:latin typeface="Arial" panose="020B0604020202020204" pitchFamily="34" charset="0"/>
                <a:ea typeface="Tahoma" panose="020B0604030504040204" pitchFamily="34" charset="0"/>
                <a:cs typeface="Arial" panose="020B0604020202020204" pitchFamily="34" charset="0"/>
              </a:rPr>
              <a:t>ü</a:t>
            </a:r>
            <a:r>
              <a:rPr lang="de-DE" sz="1400" b="1" dirty="0" smtClean="0">
                <a:solidFill>
                  <a:schemeClr val="bg1"/>
                </a:solidFill>
                <a:latin typeface="Arial" panose="020B0604020202020204" pitchFamily="34" charset="0"/>
                <a:ea typeface="Tahoma" panose="020B0604030504040204" pitchFamily="34" charset="0"/>
                <a:cs typeface="Arial" panose="020B0604020202020204" pitchFamily="34" charset="0"/>
              </a:rPr>
              <a:t>ber </a:t>
            </a:r>
            <a:br>
              <a:rPr lang="de-DE" sz="1400" b="1" dirty="0" smtClean="0">
                <a:solidFill>
                  <a:schemeClr val="bg1"/>
                </a:solidFill>
                <a:latin typeface="Arial" panose="020B0604020202020204" pitchFamily="34" charset="0"/>
                <a:ea typeface="Tahoma" panose="020B0604030504040204" pitchFamily="34" charset="0"/>
                <a:cs typeface="Arial" panose="020B0604020202020204" pitchFamily="34" charset="0"/>
              </a:rPr>
            </a:br>
            <a:r>
              <a:rPr lang="de-DE" sz="1400" b="1" dirty="0" smtClean="0">
                <a:solidFill>
                  <a:schemeClr val="bg1"/>
                </a:solidFill>
                <a:latin typeface="Arial" panose="020B0604020202020204" pitchFamily="34" charset="0"/>
                <a:ea typeface="Tahoma" panose="020B0604030504040204" pitchFamily="34" charset="0"/>
                <a:cs typeface="Arial" panose="020B0604020202020204" pitchFamily="34" charset="0"/>
              </a:rPr>
              <a:t>60%</a:t>
            </a:r>
            <a:endParaRPr lang="de-DE" sz="14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2657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304799" y="2160837"/>
            <a:ext cx="6009089" cy="3556012"/>
          </a:xfrm>
          <a:prstGeom prst="rect">
            <a:avLst/>
          </a:prstGeom>
        </p:spPr>
      </p:pic>
      <p:sp>
        <p:nvSpPr>
          <p:cNvPr id="5" name="Rechteck 4"/>
          <p:cNvSpPr/>
          <p:nvPr/>
        </p:nvSpPr>
        <p:spPr>
          <a:xfrm>
            <a:off x="466164" y="723037"/>
            <a:ext cx="11044518" cy="1477328"/>
          </a:xfrm>
          <a:prstGeom prst="rect">
            <a:avLst/>
          </a:prstGeom>
        </p:spPr>
        <p:txBody>
          <a:bodyPr wrap="square">
            <a:spAutoFit/>
          </a:bodyPr>
          <a:lstStyle/>
          <a:p>
            <a:r>
              <a:rPr lang="de-DE" sz="2000" dirty="0" smtClean="0">
                <a:latin typeface="Arial Black" panose="020B0A04020102020204" pitchFamily="34" charset="0"/>
                <a:cs typeface="Arial" panose="020B0604020202020204" pitchFamily="34" charset="0"/>
              </a:rPr>
              <a:t>IST-Zustand </a:t>
            </a:r>
            <a:br>
              <a:rPr lang="de-DE" sz="2000" dirty="0" smtClean="0">
                <a:latin typeface="Arial Black" panose="020B0A04020102020204" pitchFamily="34" charset="0"/>
                <a:cs typeface="Arial" panose="020B0604020202020204" pitchFamily="34" charset="0"/>
              </a:rPr>
            </a:br>
            <a:r>
              <a:rPr lang="de-DE" sz="1400" dirty="0">
                <a:latin typeface="Arial Black" panose="020B0A04020102020204" pitchFamily="34" charset="0"/>
                <a:cs typeface="Arial" panose="020B0604020202020204" pitchFamily="34" charset="0"/>
              </a:rPr>
              <a:t>und / oder eine Thermografie   				oder ein </a:t>
            </a:r>
            <a:r>
              <a:rPr lang="de-DE" sz="1400" dirty="0" smtClean="0">
                <a:latin typeface="Arial Black" panose="020B0A04020102020204" pitchFamily="34" charset="0"/>
                <a:cs typeface="Arial" panose="020B0604020202020204" pitchFamily="34" charset="0"/>
              </a:rPr>
              <a:t>Thermografie-Gutachten</a:t>
            </a:r>
            <a:endParaRPr lang="de-DE" sz="1400" dirty="0">
              <a:latin typeface="Arial Black" panose="020B0A04020102020204" pitchFamily="34" charset="0"/>
              <a:cs typeface="Arial" panose="020B0604020202020204" pitchFamily="34" charset="0"/>
            </a:endParaRPr>
          </a:p>
          <a:p>
            <a:endParaRPr lang="de-DE" sz="1400" dirty="0" smtClean="0">
              <a:latin typeface="Arial Black" panose="020B0A04020102020204" pitchFamily="34" charset="0"/>
              <a:cs typeface="Arial" panose="020B0604020202020204" pitchFamily="34" charset="0"/>
            </a:endParaRPr>
          </a:p>
          <a:p>
            <a:endParaRPr lang="de-DE" sz="1400" dirty="0" smtClean="0">
              <a:latin typeface="Arial Black" panose="020B0A04020102020204" pitchFamily="34" charset="0"/>
              <a:cs typeface="Arial" panose="020B0604020202020204" pitchFamily="34" charset="0"/>
            </a:endParaRPr>
          </a:p>
          <a:p>
            <a:r>
              <a:rPr lang="de-DE" sz="1400" dirty="0" smtClean="0">
                <a:latin typeface="Arial Black" panose="020B0A04020102020204" pitchFamily="34" charset="0"/>
                <a:cs typeface="Arial" panose="020B0604020202020204" pitchFamily="34" charset="0"/>
              </a:rPr>
              <a:t>Wo genau geht die Energie verloren? 				</a:t>
            </a:r>
            <a:r>
              <a:rPr lang="de-DE" sz="1400" dirty="0">
                <a:latin typeface="Arial Black" panose="020B0A04020102020204" pitchFamily="34" charset="0"/>
              </a:rPr>
              <a:t>von </a:t>
            </a:r>
            <a:r>
              <a:rPr lang="de-DE" sz="1400" dirty="0" smtClean="0">
                <a:latin typeface="Arial Black" panose="020B0A04020102020204" pitchFamily="34" charset="0"/>
              </a:rPr>
              <a:t>innen gezielte </a:t>
            </a:r>
            <a:r>
              <a:rPr lang="de-DE" sz="1400" dirty="0">
                <a:latin typeface="Arial Black" panose="020B0A04020102020204" pitchFamily="34" charset="0"/>
              </a:rPr>
              <a:t>Schwachstellensuche</a:t>
            </a:r>
          </a:p>
          <a:p>
            <a:r>
              <a:rPr lang="de-DE" sz="1400" dirty="0" smtClean="0">
                <a:latin typeface="Arial Black" panose="020B0A04020102020204" pitchFamily="34" charset="0"/>
              </a:rPr>
              <a:t>  							zerstörungsfreie </a:t>
            </a:r>
            <a:r>
              <a:rPr lang="de-DE" sz="1400" dirty="0">
                <a:latin typeface="Arial Black" panose="020B0A04020102020204" pitchFamily="34" charset="0"/>
              </a:rPr>
              <a:t>Analyse</a:t>
            </a:r>
            <a:endParaRPr lang="de-DE" sz="1400" dirty="0" smtClean="0">
              <a:latin typeface="Arial Black" panose="020B0A04020102020204" pitchFamily="34" charset="0"/>
              <a:cs typeface="Arial" panose="020B0604020202020204" pitchFamily="34" charset="0"/>
            </a:endParaRPr>
          </a:p>
        </p:txBody>
      </p:sp>
      <p:sp>
        <p:nvSpPr>
          <p:cNvPr id="6" name="Rechteck 5"/>
          <p:cNvSpPr/>
          <p:nvPr/>
        </p:nvSpPr>
        <p:spPr>
          <a:xfrm>
            <a:off x="2994212" y="2366683"/>
            <a:ext cx="3110754" cy="3765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p:cNvPicPr>
            <a:picLocks noChangeAspect="1"/>
          </p:cNvPicPr>
          <p:nvPr/>
        </p:nvPicPr>
        <p:blipFill>
          <a:blip r:embed="rId3"/>
          <a:stretch>
            <a:fillRect/>
          </a:stretch>
        </p:blipFill>
        <p:spPr>
          <a:xfrm>
            <a:off x="6205537" y="2200530"/>
            <a:ext cx="5986463" cy="3476625"/>
          </a:xfrm>
          <a:prstGeom prst="rect">
            <a:avLst/>
          </a:prstGeom>
        </p:spPr>
      </p:pic>
    </p:spTree>
    <p:extLst>
      <p:ext uri="{BB962C8B-B14F-4D97-AF65-F5344CB8AC3E}">
        <p14:creationId xmlns:p14="http://schemas.microsoft.com/office/powerpoint/2010/main" val="129313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clrChange>
              <a:clrFrom>
                <a:srgbClr val="FFFFFF"/>
              </a:clrFrom>
              <a:clrTo>
                <a:srgbClr val="FFFFFF">
                  <a:alpha val="0"/>
                </a:srgbClr>
              </a:clrTo>
            </a:clrChange>
          </a:blip>
          <a:srcRect b="957"/>
          <a:stretch/>
        </p:blipFill>
        <p:spPr>
          <a:xfrm>
            <a:off x="2333625" y="-85725"/>
            <a:ext cx="8791712" cy="6236376"/>
          </a:xfrm>
          <a:prstGeom prst="rect">
            <a:avLst/>
          </a:prstGeom>
        </p:spPr>
      </p:pic>
      <p:sp>
        <p:nvSpPr>
          <p:cNvPr id="6" name="Rechteck 5"/>
          <p:cNvSpPr/>
          <p:nvPr/>
        </p:nvSpPr>
        <p:spPr>
          <a:xfrm>
            <a:off x="1743075" y="0"/>
            <a:ext cx="57150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532991" y="299274"/>
            <a:ext cx="7041981" cy="553998"/>
          </a:xfrm>
          <a:prstGeom prst="rect">
            <a:avLst/>
          </a:prstGeom>
        </p:spPr>
        <p:txBody>
          <a:bodyPr wrap="square">
            <a:spAutoFit/>
          </a:bodyPr>
          <a:lstStyle/>
          <a:p>
            <a:pPr>
              <a:spcAft>
                <a:spcPts val="0"/>
              </a:spcAft>
            </a:pPr>
            <a:r>
              <a:rPr lang="de-DE" sz="2200" b="1" dirty="0" smtClean="0">
                <a:latin typeface="Tahoma" panose="020B0604030504040204" pitchFamily="34" charset="0"/>
                <a:ea typeface="Tahoma" panose="020B0604030504040204" pitchFamily="34" charset="0"/>
                <a:cs typeface="Tahoma" panose="020B0604030504040204" pitchFamily="34" charset="0"/>
              </a:rPr>
              <a:t>Typische Wärmebrücken</a:t>
            </a:r>
            <a:endParaRPr lang="de-DE" sz="1600" dirty="0">
              <a:latin typeface="Arial" panose="020B0604020202020204" pitchFamily="34" charset="0"/>
              <a:cs typeface="Arial" panose="020B0604020202020204" pitchFamily="34" charset="0"/>
            </a:endParaRPr>
          </a:p>
          <a:p>
            <a:endParaRPr lang="de-DE" sz="800" dirty="0">
              <a:latin typeface="Arial" panose="020B0604020202020204" pitchFamily="34" charset="0"/>
              <a:cs typeface="Arial" panose="020B0604020202020204" pitchFamily="34" charset="0"/>
            </a:endParaRPr>
          </a:p>
        </p:txBody>
      </p:sp>
      <p:sp>
        <p:nvSpPr>
          <p:cNvPr id="7" name="Rechteck 6"/>
          <p:cNvSpPr/>
          <p:nvPr/>
        </p:nvSpPr>
        <p:spPr>
          <a:xfrm>
            <a:off x="443429" y="6275000"/>
            <a:ext cx="1569660" cy="246221"/>
          </a:xfrm>
          <a:prstGeom prst="rect">
            <a:avLst/>
          </a:prstGeom>
        </p:spPr>
        <p:txBody>
          <a:bodyPr wrap="none">
            <a:spAutoFit/>
          </a:bodyPr>
          <a:lstStyle/>
          <a:p>
            <a:r>
              <a:rPr lang="de-DE" sz="1000" i="0" u="none" strike="noStrike" baseline="0" dirty="0" smtClean="0">
                <a:latin typeface="Arial" panose="020B0604020202020204" pitchFamily="34" charset="0"/>
                <a:cs typeface="Arial" panose="020B0604020202020204" pitchFamily="34" charset="0"/>
              </a:rPr>
              <a:t>© Die-Energieberater.de</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10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602673" y="973607"/>
            <a:ext cx="3891828" cy="3234054"/>
          </a:xfrm>
          <a:prstGeom prst="rect">
            <a:avLst/>
          </a:prstGeom>
        </p:spPr>
      </p:pic>
      <p:sp>
        <p:nvSpPr>
          <p:cNvPr id="5" name="Rechteck 4"/>
          <p:cNvSpPr/>
          <p:nvPr/>
        </p:nvSpPr>
        <p:spPr>
          <a:xfrm>
            <a:off x="455773" y="723037"/>
            <a:ext cx="11044518" cy="5447645"/>
          </a:xfrm>
          <a:prstGeom prst="rect">
            <a:avLst/>
          </a:prstGeom>
        </p:spPr>
        <p:txBody>
          <a:bodyPr wrap="square">
            <a:spAutoFit/>
          </a:bodyPr>
          <a:lstStyle/>
          <a:p>
            <a:r>
              <a:rPr lang="de-DE" sz="2000" dirty="0">
                <a:latin typeface="Arial Black" panose="020B0A04020102020204" pitchFamily="34" charset="0"/>
              </a:rPr>
              <a:t>Was tun gegen die </a:t>
            </a:r>
            <a:r>
              <a:rPr lang="de-DE" sz="2000" dirty="0" smtClean="0">
                <a:latin typeface="Arial Black" panose="020B0A04020102020204" pitchFamily="34" charset="0"/>
              </a:rPr>
              <a:t>hohen Energieverluste</a:t>
            </a:r>
            <a:r>
              <a:rPr lang="de-DE" sz="2000" dirty="0">
                <a:latin typeface="Arial Black" panose="020B0A04020102020204" pitchFamily="34" charset="0"/>
              </a:rPr>
              <a:t>?</a:t>
            </a:r>
          </a:p>
          <a:p>
            <a:endParaRPr lang="de-DE" sz="2000" dirty="0" smtClean="0"/>
          </a:p>
          <a:p>
            <a:endParaRPr lang="de-DE" sz="1400"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a:p>
            <a:r>
              <a:rPr lang="de-DE" sz="1400" dirty="0" smtClean="0">
                <a:latin typeface="Arial Black" panose="020B0A04020102020204" pitchFamily="34" charset="0"/>
                <a:cs typeface="Arial" panose="020B0604020202020204" pitchFamily="34" charset="0"/>
              </a:rPr>
              <a:t>Oberste </a:t>
            </a:r>
            <a:r>
              <a:rPr lang="de-DE" sz="1400" dirty="0">
                <a:latin typeface="Arial Black" panose="020B0A04020102020204" pitchFamily="34" charset="0"/>
                <a:cs typeface="Arial" panose="020B0604020202020204" pitchFamily="34" charset="0"/>
              </a:rPr>
              <a:t>Geschoßdecke: </a:t>
            </a:r>
            <a:r>
              <a:rPr lang="de-DE" sz="1400" dirty="0" smtClean="0">
                <a:latin typeface="Arial Black" panose="020B0A04020102020204" pitchFamily="34" charset="0"/>
                <a:cs typeface="Arial" panose="020B0604020202020204" pitchFamily="34" charset="0"/>
              </a:rPr>
              <a:t>	      10 </a:t>
            </a:r>
            <a:r>
              <a:rPr lang="de-DE" sz="1400" dirty="0">
                <a:latin typeface="Arial Black" panose="020B0A04020102020204" pitchFamily="34" charset="0"/>
                <a:cs typeface="Arial" panose="020B0604020202020204" pitchFamily="34" charset="0"/>
              </a:rPr>
              <a:t>- 22 cm</a:t>
            </a:r>
          </a:p>
          <a:p>
            <a:r>
              <a:rPr lang="de-DE" sz="1400" dirty="0">
                <a:latin typeface="Arial Black" panose="020B0A04020102020204" pitchFamily="34" charset="0"/>
                <a:cs typeface="Arial" panose="020B0604020202020204" pitchFamily="34" charset="0"/>
              </a:rPr>
              <a:t>Austausch </a:t>
            </a:r>
            <a:r>
              <a:rPr lang="de-DE" sz="1400" dirty="0" smtClean="0">
                <a:latin typeface="Arial Black" panose="020B0A04020102020204" pitchFamily="34" charset="0"/>
                <a:cs typeface="Arial" panose="020B0604020202020204" pitchFamily="34" charset="0"/>
              </a:rPr>
              <a:t>Fenster / U</a:t>
            </a:r>
            <a:r>
              <a:rPr lang="de-DE" sz="1400" baseline="-25000" dirty="0" smtClean="0">
                <a:latin typeface="Arial Black" panose="020B0A04020102020204" pitchFamily="34" charset="0"/>
                <a:cs typeface="Arial" panose="020B0604020202020204" pitchFamily="34" charset="0"/>
              </a:rPr>
              <a:t>w</a:t>
            </a:r>
            <a:r>
              <a:rPr lang="de-DE" sz="1400" dirty="0" smtClean="0">
                <a:latin typeface="Arial Black" panose="020B0A04020102020204" pitchFamily="34" charset="0"/>
                <a:cs typeface="Arial" panose="020B0604020202020204" pitchFamily="34" charset="0"/>
              </a:rPr>
              <a:t>-Wert:     0,9 </a:t>
            </a:r>
            <a:r>
              <a:rPr lang="de-DE" sz="1400" dirty="0">
                <a:latin typeface="Arial Black" panose="020B0A04020102020204" pitchFamily="34" charset="0"/>
                <a:cs typeface="Arial" panose="020B0604020202020204" pitchFamily="34" charset="0"/>
              </a:rPr>
              <a:t>- 1,1 (1,3) W/m2K</a:t>
            </a:r>
          </a:p>
          <a:p>
            <a:r>
              <a:rPr lang="de-DE" sz="1400" dirty="0">
                <a:latin typeface="Arial Black" panose="020B0A04020102020204" pitchFamily="34" charset="0"/>
                <a:cs typeface="Arial" panose="020B0604020202020204" pitchFamily="34" charset="0"/>
              </a:rPr>
              <a:t>Außenwanddämmung: </a:t>
            </a:r>
            <a:r>
              <a:rPr lang="de-DE" sz="1400" dirty="0" smtClean="0">
                <a:latin typeface="Arial Black" panose="020B0A04020102020204" pitchFamily="34" charset="0"/>
                <a:cs typeface="Arial" panose="020B0604020202020204" pitchFamily="34" charset="0"/>
              </a:rPr>
              <a:t>	      10 </a:t>
            </a:r>
            <a:r>
              <a:rPr lang="de-DE" sz="1400" dirty="0">
                <a:latin typeface="Arial Black" panose="020B0A04020102020204" pitchFamily="34" charset="0"/>
                <a:cs typeface="Arial" panose="020B0604020202020204" pitchFamily="34" charset="0"/>
              </a:rPr>
              <a:t>- 20 cm</a:t>
            </a:r>
          </a:p>
          <a:p>
            <a:r>
              <a:rPr lang="de-DE" sz="1400" dirty="0">
                <a:latin typeface="Arial Black" panose="020B0A04020102020204" pitchFamily="34" charset="0"/>
                <a:cs typeface="Arial" panose="020B0604020202020204" pitchFamily="34" charset="0"/>
              </a:rPr>
              <a:t>oder Innendämmung: </a:t>
            </a:r>
            <a:r>
              <a:rPr lang="de-DE" sz="1400" dirty="0" smtClean="0">
                <a:latin typeface="Arial Black" panose="020B0A04020102020204" pitchFamily="34" charset="0"/>
                <a:cs typeface="Arial" panose="020B0604020202020204" pitchFamily="34" charset="0"/>
              </a:rPr>
              <a:t>	      3 </a:t>
            </a:r>
            <a:r>
              <a:rPr lang="de-DE" sz="1400" dirty="0">
                <a:latin typeface="Arial Black" panose="020B0A04020102020204" pitchFamily="34" charset="0"/>
                <a:cs typeface="Arial" panose="020B0604020202020204" pitchFamily="34" charset="0"/>
              </a:rPr>
              <a:t>- 8 cm</a:t>
            </a:r>
          </a:p>
          <a:p>
            <a:r>
              <a:rPr lang="de-DE" sz="1400" dirty="0">
                <a:latin typeface="Arial Black" panose="020B0A04020102020204" pitchFamily="34" charset="0"/>
                <a:cs typeface="Arial" panose="020B0604020202020204" pitchFamily="34" charset="0"/>
              </a:rPr>
              <a:t>Bodenplatte oder </a:t>
            </a:r>
            <a:r>
              <a:rPr lang="de-DE" sz="1400" dirty="0" smtClean="0">
                <a:latin typeface="Arial Black" panose="020B0A04020102020204" pitchFamily="34" charset="0"/>
                <a:cs typeface="Arial" panose="020B0604020202020204" pitchFamily="34" charset="0"/>
              </a:rPr>
              <a:t>Kellerdecke:  8 </a:t>
            </a:r>
            <a:r>
              <a:rPr lang="de-DE" sz="1400" dirty="0">
                <a:latin typeface="Arial Black" panose="020B0A04020102020204" pitchFamily="34" charset="0"/>
                <a:cs typeface="Arial" panose="020B0604020202020204" pitchFamily="34" charset="0"/>
              </a:rPr>
              <a:t>- 16 cm </a:t>
            </a:r>
            <a:r>
              <a:rPr lang="de-DE" sz="1400" dirty="0" smtClean="0">
                <a:latin typeface="Arial Black" panose="020B0A04020102020204" pitchFamily="34" charset="0"/>
                <a:cs typeface="Arial" panose="020B0604020202020204" pitchFamily="34" charset="0"/>
              </a:rPr>
              <a:t>dämmen</a:t>
            </a:r>
          </a:p>
          <a:p>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Die </a:t>
            </a:r>
            <a:r>
              <a:rPr lang="de-DE" sz="1400" dirty="0">
                <a:latin typeface="Arial" panose="020B0604020202020204" pitchFamily="34" charset="0"/>
                <a:cs typeface="Arial" panose="020B0604020202020204" pitchFamily="34" charset="0"/>
              </a:rPr>
              <a:t>Wärmedämmung </a:t>
            </a:r>
            <a:r>
              <a:rPr lang="de-DE" sz="1400" dirty="0" smtClean="0">
                <a:latin typeface="Arial" panose="020B0604020202020204" pitchFamily="34" charset="0"/>
                <a:cs typeface="Arial" panose="020B0604020202020204" pitchFamily="34" charset="0"/>
              </a:rPr>
              <a:t>sollte möglichst </a:t>
            </a:r>
            <a:r>
              <a:rPr lang="de-DE" sz="1400" dirty="0">
                <a:latin typeface="Arial" panose="020B0604020202020204" pitchFamily="34" charset="0"/>
                <a:cs typeface="Arial" panose="020B0604020202020204" pitchFamily="34" charset="0"/>
              </a:rPr>
              <a:t>lückenlos den </a:t>
            </a:r>
            <a:r>
              <a:rPr lang="de-DE" sz="1400" dirty="0" smtClean="0">
                <a:latin typeface="Arial" panose="020B0604020202020204" pitchFamily="34" charset="0"/>
                <a:cs typeface="Arial" panose="020B0604020202020204" pitchFamily="34" charset="0"/>
              </a:rPr>
              <a:t>beheizten Bereich </a:t>
            </a:r>
            <a:r>
              <a:rPr lang="de-DE" sz="1400" dirty="0">
                <a:latin typeface="Arial" panose="020B0604020202020204" pitchFamily="34" charset="0"/>
                <a:cs typeface="Arial" panose="020B0604020202020204" pitchFamily="34" charset="0"/>
              </a:rPr>
              <a:t>eines Gebäudes umschließen.</a:t>
            </a:r>
          </a:p>
          <a:p>
            <a:r>
              <a:rPr lang="de-DE" sz="1400" dirty="0">
                <a:latin typeface="Arial" panose="020B0604020202020204" pitchFamily="34" charset="0"/>
                <a:cs typeface="Arial" panose="020B0604020202020204" pitchFamily="34" charset="0"/>
              </a:rPr>
              <a:t>Achtung: Anforderungen </a:t>
            </a:r>
            <a:r>
              <a:rPr lang="de-DE" sz="1400" dirty="0" smtClean="0">
                <a:latin typeface="Arial" panose="020B0604020202020204" pitchFamily="34" charset="0"/>
                <a:cs typeface="Arial" panose="020B0604020202020204" pitchFamily="34" charset="0"/>
              </a:rPr>
              <a:t>GEG und </a:t>
            </a:r>
            <a:r>
              <a:rPr lang="de-DE" sz="1400" dirty="0">
                <a:latin typeface="Arial" panose="020B0604020202020204" pitchFamily="34" charset="0"/>
                <a:cs typeface="Arial" panose="020B0604020202020204" pitchFamily="34" charset="0"/>
              </a:rPr>
              <a:t>Fördermittel </a:t>
            </a:r>
            <a:r>
              <a:rPr lang="de-DE" sz="1400" dirty="0" smtClean="0">
                <a:latin typeface="Arial" panose="020B0604020202020204" pitchFamily="34" charset="0"/>
                <a:cs typeface="Arial" panose="020B0604020202020204" pitchFamily="34" charset="0"/>
              </a:rPr>
              <a:t>BEG bzw</a:t>
            </a:r>
            <a:r>
              <a:rPr lang="de-DE" sz="1400" dirty="0">
                <a:latin typeface="Arial" panose="020B0604020202020204" pitchFamily="34" charset="0"/>
                <a:cs typeface="Arial" panose="020B0604020202020204" pitchFamily="34" charset="0"/>
              </a:rPr>
              <a:t>. Fachwerkinstandsetzung nach WTA</a:t>
            </a:r>
            <a:endParaRPr lang="de-DE" sz="1400" dirty="0" smtClean="0">
              <a:latin typeface="Arial" panose="020B0604020202020204" pitchFamily="34" charset="0"/>
              <a:cs typeface="Arial" panose="020B0604020202020204" pitchFamily="34" charset="0"/>
            </a:endParaRPr>
          </a:p>
        </p:txBody>
      </p:sp>
      <p:sp>
        <p:nvSpPr>
          <p:cNvPr id="3" name="Rechteck 2"/>
          <p:cNvSpPr/>
          <p:nvPr/>
        </p:nvSpPr>
        <p:spPr>
          <a:xfrm>
            <a:off x="0" y="1151329"/>
            <a:ext cx="2521963" cy="332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p:nvSpPr>
        <p:spPr>
          <a:xfrm>
            <a:off x="231869" y="3299925"/>
            <a:ext cx="741607" cy="293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2" name="Gruppieren 11"/>
          <p:cNvGrpSpPr/>
          <p:nvPr/>
        </p:nvGrpSpPr>
        <p:grpSpPr>
          <a:xfrm>
            <a:off x="6339737" y="1099374"/>
            <a:ext cx="3891972" cy="3076360"/>
            <a:chOff x="6609901" y="723037"/>
            <a:chExt cx="3891972" cy="3076360"/>
          </a:xfrm>
        </p:grpSpPr>
        <p:pic>
          <p:nvPicPr>
            <p:cNvPr id="10" name="Grafik 9"/>
            <p:cNvPicPr>
              <a:picLocks noChangeAspect="1"/>
            </p:cNvPicPr>
            <p:nvPr/>
          </p:nvPicPr>
          <p:blipFill>
            <a:blip r:embed="rId3"/>
            <a:stretch>
              <a:fillRect/>
            </a:stretch>
          </p:blipFill>
          <p:spPr>
            <a:xfrm>
              <a:off x="6861719" y="723037"/>
              <a:ext cx="3640154" cy="3076360"/>
            </a:xfrm>
            <a:prstGeom prst="rect">
              <a:avLst/>
            </a:prstGeom>
          </p:spPr>
        </p:pic>
        <p:sp>
          <p:nvSpPr>
            <p:cNvPr id="11" name="Rechteck 10"/>
            <p:cNvSpPr/>
            <p:nvPr/>
          </p:nvSpPr>
          <p:spPr>
            <a:xfrm>
              <a:off x="6609901" y="723038"/>
              <a:ext cx="1900485" cy="250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Rechteck 6"/>
          <p:cNvSpPr/>
          <p:nvPr/>
        </p:nvSpPr>
        <p:spPr>
          <a:xfrm>
            <a:off x="6111137" y="4354800"/>
            <a:ext cx="7107382" cy="1169551"/>
          </a:xfrm>
          <a:prstGeom prst="rect">
            <a:avLst/>
          </a:prstGeom>
        </p:spPr>
        <p:txBody>
          <a:bodyPr wrap="square">
            <a:spAutoFit/>
          </a:bodyPr>
          <a:lstStyle/>
          <a:p>
            <a:r>
              <a:rPr lang="de-DE" sz="1400" dirty="0">
                <a:latin typeface="Arial Black" panose="020B0A04020102020204" pitchFamily="34" charset="0"/>
                <a:cs typeface="Arial" panose="020B0604020202020204" pitchFamily="34" charset="0"/>
              </a:rPr>
              <a:t>Dachdämmung: </a:t>
            </a:r>
            <a:r>
              <a:rPr lang="de-DE" sz="1400" dirty="0" smtClean="0">
                <a:latin typeface="Arial Black" panose="020B0A04020102020204" pitchFamily="34" charset="0"/>
                <a:cs typeface="Arial" panose="020B0604020202020204" pitchFamily="34" charset="0"/>
              </a:rPr>
              <a:t>		    10 </a:t>
            </a:r>
            <a:r>
              <a:rPr lang="de-DE" sz="1400" dirty="0">
                <a:latin typeface="Arial Black" panose="020B0A04020102020204" pitchFamily="34" charset="0"/>
                <a:cs typeface="Arial" panose="020B0604020202020204" pitchFamily="34" charset="0"/>
              </a:rPr>
              <a:t>- 24 cm </a:t>
            </a:r>
            <a:r>
              <a:rPr lang="de-DE" sz="1400" dirty="0" smtClean="0">
                <a:latin typeface="Arial Black" panose="020B0A04020102020204" pitchFamily="34" charset="0"/>
                <a:cs typeface="Arial" panose="020B0604020202020204" pitchFamily="34" charset="0"/>
              </a:rPr>
              <a:t/>
            </a:r>
            <a:br>
              <a:rPr lang="de-DE" sz="1400" dirty="0" smtClean="0">
                <a:latin typeface="Arial Black" panose="020B0A04020102020204" pitchFamily="34" charset="0"/>
                <a:cs typeface="Arial" panose="020B0604020202020204" pitchFamily="34" charset="0"/>
              </a:rPr>
            </a:br>
            <a:r>
              <a:rPr lang="de-DE" sz="1400" dirty="0" smtClean="0">
                <a:latin typeface="Arial Black" panose="020B0A04020102020204" pitchFamily="34" charset="0"/>
                <a:cs typeface="Arial" panose="020B0604020202020204" pitchFamily="34" charset="0"/>
              </a:rPr>
              <a:t>Austausch Fenster/ U</a:t>
            </a:r>
            <a:r>
              <a:rPr lang="de-DE" sz="1400" baseline="-25000" dirty="0" smtClean="0">
                <a:latin typeface="Arial Black" panose="020B0A04020102020204" pitchFamily="34" charset="0"/>
                <a:cs typeface="Arial" panose="020B0604020202020204" pitchFamily="34" charset="0"/>
              </a:rPr>
              <a:t>w</a:t>
            </a:r>
            <a:r>
              <a:rPr lang="de-DE" sz="1400" dirty="0" smtClean="0">
                <a:latin typeface="Arial Black" panose="020B0A04020102020204" pitchFamily="34" charset="0"/>
                <a:cs typeface="Arial" panose="020B0604020202020204" pitchFamily="34" charset="0"/>
              </a:rPr>
              <a:t>-Wert:    0,9 </a:t>
            </a:r>
            <a:r>
              <a:rPr lang="de-DE" sz="1400" dirty="0">
                <a:latin typeface="Arial Black" panose="020B0A04020102020204" pitchFamily="34" charset="0"/>
                <a:cs typeface="Arial" panose="020B0604020202020204" pitchFamily="34" charset="0"/>
              </a:rPr>
              <a:t>- 1,1 (1,3) W/m2K</a:t>
            </a:r>
          </a:p>
          <a:p>
            <a:r>
              <a:rPr lang="de-DE" sz="1400" dirty="0">
                <a:latin typeface="Arial Black" panose="020B0A04020102020204" pitchFamily="34" charset="0"/>
                <a:cs typeface="Arial" panose="020B0604020202020204" pitchFamily="34" charset="0"/>
              </a:rPr>
              <a:t>Außenwanddämmung: </a:t>
            </a:r>
            <a:r>
              <a:rPr lang="de-DE" sz="1400" dirty="0" smtClean="0">
                <a:latin typeface="Arial Black" panose="020B0A04020102020204" pitchFamily="34" charset="0"/>
                <a:cs typeface="Arial" panose="020B0604020202020204" pitchFamily="34" charset="0"/>
              </a:rPr>
              <a:t>             10 </a:t>
            </a:r>
            <a:r>
              <a:rPr lang="de-DE" sz="1400" dirty="0">
                <a:latin typeface="Arial Black" panose="020B0A04020102020204" pitchFamily="34" charset="0"/>
                <a:cs typeface="Arial" panose="020B0604020202020204" pitchFamily="34" charset="0"/>
              </a:rPr>
              <a:t>- 20 cm</a:t>
            </a:r>
          </a:p>
          <a:p>
            <a:r>
              <a:rPr lang="de-DE" sz="1400" dirty="0">
                <a:latin typeface="Arial Black" panose="020B0A04020102020204" pitchFamily="34" charset="0"/>
                <a:cs typeface="Arial" panose="020B0604020202020204" pitchFamily="34" charset="0"/>
              </a:rPr>
              <a:t>oder Innendämmung: </a:t>
            </a:r>
            <a:r>
              <a:rPr lang="de-DE" sz="1400" dirty="0" smtClean="0">
                <a:latin typeface="Arial Black" panose="020B0A04020102020204" pitchFamily="34" charset="0"/>
                <a:cs typeface="Arial" panose="020B0604020202020204" pitchFamily="34" charset="0"/>
              </a:rPr>
              <a:t>                3 </a:t>
            </a:r>
            <a:r>
              <a:rPr lang="de-DE" sz="1400" dirty="0">
                <a:latin typeface="Arial Black" panose="020B0A04020102020204" pitchFamily="34" charset="0"/>
                <a:cs typeface="Arial" panose="020B0604020202020204" pitchFamily="34" charset="0"/>
              </a:rPr>
              <a:t>- 8 cm</a:t>
            </a:r>
          </a:p>
          <a:p>
            <a:r>
              <a:rPr lang="de-DE" sz="1400" dirty="0">
                <a:latin typeface="Arial Black" panose="020B0A04020102020204" pitchFamily="34" charset="0"/>
                <a:cs typeface="Arial" panose="020B0604020202020204" pitchFamily="34" charset="0"/>
              </a:rPr>
              <a:t>Bodenplatte oder </a:t>
            </a:r>
            <a:r>
              <a:rPr lang="de-DE" sz="1400" dirty="0" smtClean="0">
                <a:latin typeface="Arial Black" panose="020B0A04020102020204" pitchFamily="34" charset="0"/>
                <a:cs typeface="Arial" panose="020B0604020202020204" pitchFamily="34" charset="0"/>
              </a:rPr>
              <a:t>Kellerdecke: 8 </a:t>
            </a:r>
            <a:r>
              <a:rPr lang="de-DE" sz="1400" dirty="0">
                <a:latin typeface="Arial Black" panose="020B0A04020102020204" pitchFamily="34" charset="0"/>
                <a:cs typeface="Arial" panose="020B0604020202020204" pitchFamily="34" charset="0"/>
              </a:rPr>
              <a:t>- 16 cm </a:t>
            </a:r>
            <a:r>
              <a:rPr lang="de-DE" sz="1400" dirty="0" smtClean="0">
                <a:latin typeface="Arial Black" panose="020B0A04020102020204" pitchFamily="34" charset="0"/>
                <a:cs typeface="Arial" panose="020B0604020202020204" pitchFamily="34" charset="0"/>
              </a:rPr>
              <a:t>dämmen</a:t>
            </a:r>
            <a:endParaRPr lang="de-DE" sz="1400" dirty="0">
              <a:latin typeface="Arial Black" panose="020B0A04020102020204" pitchFamily="34" charset="0"/>
              <a:cs typeface="Arial" panose="020B0604020202020204" pitchFamily="34" charset="0"/>
            </a:endParaRPr>
          </a:p>
        </p:txBody>
      </p:sp>
      <p:sp>
        <p:nvSpPr>
          <p:cNvPr id="13" name="Rechteck 12"/>
          <p:cNvSpPr/>
          <p:nvPr/>
        </p:nvSpPr>
        <p:spPr>
          <a:xfrm>
            <a:off x="6111137" y="4094593"/>
            <a:ext cx="2692981" cy="307777"/>
          </a:xfrm>
          <a:prstGeom prst="rect">
            <a:avLst/>
          </a:prstGeom>
        </p:spPr>
        <p:txBody>
          <a:bodyPr wrap="none">
            <a:spAutoFit/>
          </a:bodyPr>
          <a:lstStyle/>
          <a:p>
            <a:r>
              <a:rPr lang="de-DE" sz="1400" dirty="0">
                <a:latin typeface="Arial Black" panose="020B0A04020102020204" pitchFamily="34" charset="0"/>
                <a:cs typeface="Arial" panose="020B0604020202020204" pitchFamily="34" charset="0"/>
              </a:rPr>
              <a:t>(wenn Dachraum beheizt)</a:t>
            </a:r>
          </a:p>
        </p:txBody>
      </p:sp>
    </p:spTree>
    <p:extLst>
      <p:ext uri="{BB962C8B-B14F-4D97-AF65-F5344CB8AC3E}">
        <p14:creationId xmlns:p14="http://schemas.microsoft.com/office/powerpoint/2010/main" val="57602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ad 12"/>
          <p:cNvSpPr/>
          <p:nvPr/>
        </p:nvSpPr>
        <p:spPr>
          <a:xfrm>
            <a:off x="7687195" y="2066951"/>
            <a:ext cx="1055509" cy="1055509"/>
          </a:xfrm>
          <a:prstGeom prst="donu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 name="Rechteck 3"/>
          <p:cNvSpPr/>
          <p:nvPr/>
        </p:nvSpPr>
        <p:spPr>
          <a:xfrm>
            <a:off x="8345106" y="6399911"/>
            <a:ext cx="2885726" cy="338554"/>
          </a:xfrm>
          <a:prstGeom prst="rect">
            <a:avLst/>
          </a:prstGeom>
        </p:spPr>
        <p:txBody>
          <a:bodyPr wrap="none">
            <a:spAutoFit/>
          </a:bodyPr>
          <a:lstStyle/>
          <a:p>
            <a:r>
              <a:rPr lang="de-DE" sz="800" dirty="0" smtClean="0">
                <a:latin typeface="Arial" panose="020B0604020202020204" pitchFamily="34" charset="0"/>
                <a:cs typeface="Arial" panose="020B0604020202020204" pitchFamily="34" charset="0"/>
              </a:rPr>
              <a:t>Reparatur </a:t>
            </a:r>
            <a:r>
              <a:rPr lang="de-DE" sz="800" dirty="0">
                <a:latin typeface="Arial" panose="020B0604020202020204" pitchFamily="34" charset="0"/>
                <a:cs typeface="Arial" panose="020B0604020202020204" pitchFamily="34" charset="0"/>
              </a:rPr>
              <a:t>Icons erstellt von Freepik – </a:t>
            </a:r>
            <a:r>
              <a:rPr lang="de-DE" sz="800" dirty="0" smtClean="0">
                <a:latin typeface="Arial" panose="020B0604020202020204" pitchFamily="34" charset="0"/>
                <a:cs typeface="Arial" panose="020B0604020202020204" pitchFamily="34" charset="0"/>
              </a:rPr>
              <a:t>Flaticon</a:t>
            </a:r>
            <a:br>
              <a:rPr lang="de-DE" sz="800" dirty="0" smtClean="0">
                <a:latin typeface="Arial" panose="020B0604020202020204" pitchFamily="34" charset="0"/>
                <a:cs typeface="Arial" panose="020B0604020202020204" pitchFamily="34" charset="0"/>
              </a:rPr>
            </a:br>
            <a:r>
              <a:rPr lang="de-DE" sz="800" dirty="0" smtClean="0">
                <a:latin typeface="Arial" panose="020B0604020202020204" pitchFamily="34" charset="0"/>
                <a:cs typeface="Arial" panose="020B0604020202020204" pitchFamily="34" charset="0"/>
              </a:rPr>
              <a:t>Reparatur </a:t>
            </a:r>
            <a:r>
              <a:rPr lang="de-DE" sz="800" dirty="0">
                <a:latin typeface="Arial" panose="020B0604020202020204" pitchFamily="34" charset="0"/>
                <a:cs typeface="Arial" panose="020B0604020202020204" pitchFamily="34" charset="0"/>
              </a:rPr>
              <a:t>zu hause Icons erstellt von Uniconlabs - </a:t>
            </a:r>
            <a:r>
              <a:rPr lang="de-DE" sz="800" dirty="0" smtClean="0">
                <a:latin typeface="Arial" panose="020B0604020202020204" pitchFamily="34" charset="0"/>
                <a:cs typeface="Arial" panose="020B0604020202020204" pitchFamily="34" charset="0"/>
              </a:rPr>
              <a:t>Flaticon</a:t>
            </a:r>
            <a:endParaRPr lang="de-DE" sz="800" dirty="0">
              <a:latin typeface="Arial" panose="020B0604020202020204" pitchFamily="34" charset="0"/>
              <a:cs typeface="Arial" panose="020B0604020202020204" pitchFamily="34" charset="0"/>
            </a:endParaRPr>
          </a:p>
        </p:txBody>
      </p:sp>
      <p:sp>
        <p:nvSpPr>
          <p:cNvPr id="6" name="Rechteck 5"/>
          <p:cNvSpPr/>
          <p:nvPr/>
        </p:nvSpPr>
        <p:spPr>
          <a:xfrm>
            <a:off x="532991" y="299274"/>
            <a:ext cx="7715659" cy="553998"/>
          </a:xfrm>
          <a:prstGeom prst="rect">
            <a:avLst/>
          </a:prstGeom>
        </p:spPr>
        <p:txBody>
          <a:bodyPr wrap="square">
            <a:spAutoFit/>
          </a:bodyPr>
          <a:lstStyle/>
          <a:p>
            <a:pPr>
              <a:spcAft>
                <a:spcPts val="0"/>
              </a:spcAft>
            </a:pPr>
            <a:r>
              <a:rPr lang="de-DE" sz="2200" b="1" dirty="0">
                <a:latin typeface="Tahoma" panose="020B0604030504040204" pitchFamily="34" charset="0"/>
                <a:ea typeface="Tahoma" panose="020B0604030504040204" pitchFamily="34" charset="0"/>
                <a:cs typeface="Tahoma" panose="020B0604030504040204" pitchFamily="34" charset="0"/>
              </a:rPr>
              <a:t>Zentrale Anforderung an energiesparende Häuser</a:t>
            </a:r>
          </a:p>
          <a:p>
            <a:endParaRPr lang="de-DE" sz="800" dirty="0">
              <a:latin typeface="Arial" panose="020B0604020202020204" pitchFamily="34" charset="0"/>
              <a:cs typeface="Arial" panose="020B0604020202020204" pitchFamily="34" charset="0"/>
            </a:endParaRPr>
          </a:p>
        </p:txBody>
      </p:sp>
      <p:sp>
        <p:nvSpPr>
          <p:cNvPr id="3" name="Rechteck 2"/>
          <p:cNvSpPr/>
          <p:nvPr/>
        </p:nvSpPr>
        <p:spPr>
          <a:xfrm>
            <a:off x="1425871" y="5113444"/>
            <a:ext cx="4320385" cy="1077218"/>
          </a:xfrm>
          <a:prstGeom prst="rect">
            <a:avLst/>
          </a:prstGeom>
        </p:spPr>
        <p:txBody>
          <a:bodyPr wrap="square">
            <a:spAutoFit/>
          </a:bodyPr>
          <a:lstStyle/>
          <a:p>
            <a:pPr algn="r"/>
            <a:r>
              <a:rPr lang="de-DE" sz="1600" b="1" dirty="0" smtClean="0">
                <a:latin typeface="Arial" panose="020B0604020202020204" pitchFamily="34" charset="0"/>
                <a:ea typeface="Tahoma" panose="020B0604030504040204" pitchFamily="34" charset="0"/>
                <a:cs typeface="Arial" panose="020B0604020202020204" pitchFamily="34" charset="0"/>
              </a:rPr>
              <a:t>Wärmeschutz</a:t>
            </a:r>
            <a:r>
              <a:rPr lang="de-DE" sz="1600" dirty="0" smtClean="0">
                <a:latin typeface="Arial" panose="020B0604020202020204" pitchFamily="34" charset="0"/>
                <a:ea typeface="Tahoma" panose="020B0604030504040204" pitchFamily="34" charset="0"/>
                <a:cs typeface="Arial" panose="020B0604020202020204" pitchFamily="34" charset="0"/>
              </a:rPr>
              <a:t/>
            </a:r>
            <a:br>
              <a:rPr lang="de-DE" sz="1600" dirty="0" smtClean="0">
                <a:latin typeface="Arial" panose="020B0604020202020204" pitchFamily="34" charset="0"/>
                <a:ea typeface="Tahoma" panose="020B0604030504040204" pitchFamily="34" charset="0"/>
                <a:cs typeface="Arial" panose="020B0604020202020204" pitchFamily="34" charset="0"/>
              </a:rPr>
            </a:br>
            <a:r>
              <a:rPr lang="de-DE" sz="1600" dirty="0">
                <a:latin typeface="Arial" panose="020B0604020202020204" pitchFamily="34" charset="0"/>
                <a:ea typeface="Tahoma" panose="020B0604030504040204" pitchFamily="34" charset="0"/>
                <a:cs typeface="Arial" panose="020B0604020202020204" pitchFamily="34" charset="0"/>
              </a:rPr>
              <a:t>Energieverluste </a:t>
            </a:r>
            <a:r>
              <a:rPr lang="de-DE" sz="1600" dirty="0" smtClean="0">
                <a:latin typeface="Arial" panose="020B0604020202020204" pitchFamily="34" charset="0"/>
                <a:ea typeface="Tahoma" panose="020B0604030504040204" pitchFamily="34" charset="0"/>
                <a:cs typeface="Arial" panose="020B0604020202020204" pitchFamily="34" charset="0"/>
              </a:rPr>
              <a:t>verringern</a:t>
            </a:r>
            <a:endParaRPr lang="de-DE" sz="1600" dirty="0">
              <a:latin typeface="Arial" panose="020B0604020202020204" pitchFamily="34" charset="0"/>
              <a:ea typeface="Tahoma" panose="020B0604030504040204" pitchFamily="34" charset="0"/>
              <a:cs typeface="Arial" panose="020B0604020202020204" pitchFamily="34" charset="0"/>
            </a:endParaRPr>
          </a:p>
          <a:p>
            <a:pPr algn="r"/>
            <a:r>
              <a:rPr lang="de-DE" sz="1600" dirty="0">
                <a:latin typeface="Arial" panose="020B0604020202020204" pitchFamily="34" charset="0"/>
                <a:ea typeface="Tahoma" panose="020B0604030504040204" pitchFamily="34" charset="0"/>
                <a:cs typeface="Arial" panose="020B0604020202020204" pitchFamily="34" charset="0"/>
              </a:rPr>
              <a:t>u</a:t>
            </a:r>
            <a:r>
              <a:rPr lang="de-DE" sz="1600" dirty="0" smtClean="0">
                <a:latin typeface="Arial" panose="020B0604020202020204" pitchFamily="34" charset="0"/>
                <a:ea typeface="Tahoma" panose="020B0604030504040204" pitchFamily="34" charset="0"/>
                <a:cs typeface="Arial" panose="020B0604020202020204" pitchFamily="34" charset="0"/>
              </a:rPr>
              <a:t>nd Energiebedarf senken </a:t>
            </a:r>
            <a:br>
              <a:rPr lang="de-DE" sz="1600" dirty="0" smtClean="0">
                <a:latin typeface="Arial" panose="020B0604020202020204" pitchFamily="34" charset="0"/>
                <a:ea typeface="Tahoma" panose="020B0604030504040204" pitchFamily="34" charset="0"/>
                <a:cs typeface="Arial" panose="020B0604020202020204" pitchFamily="34" charset="0"/>
              </a:rPr>
            </a:br>
            <a:endParaRPr lang="de-DE" sz="1600" dirty="0">
              <a:latin typeface="Arial" panose="020B0604020202020204" pitchFamily="34" charset="0"/>
              <a:ea typeface="Tahoma" panose="020B0604030504040204" pitchFamily="34" charset="0"/>
              <a:cs typeface="Arial" panose="020B0604020202020204"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9572" y="4043056"/>
            <a:ext cx="1029335" cy="1029335"/>
          </a:xfrm>
          <a:prstGeom prst="rect">
            <a:avLst/>
          </a:prstGeom>
        </p:spPr>
      </p:pic>
      <p:sp>
        <p:nvSpPr>
          <p:cNvPr id="8" name="Rechteck 7"/>
          <p:cNvSpPr/>
          <p:nvPr/>
        </p:nvSpPr>
        <p:spPr>
          <a:xfrm>
            <a:off x="539625" y="1157692"/>
            <a:ext cx="5631540" cy="2308324"/>
          </a:xfrm>
          <a:prstGeom prst="rect">
            <a:avLst/>
          </a:prstGeom>
        </p:spPr>
        <p:txBody>
          <a:bodyPr wrap="square">
            <a:spAutoFit/>
          </a:bodyPr>
          <a:lstStyle/>
          <a:p>
            <a:pPr marL="285750" indent="-285750">
              <a:buFont typeface="Arial" panose="020B0604020202020204" pitchFamily="34" charset="0"/>
              <a:buChar char="•"/>
            </a:pPr>
            <a:r>
              <a:rPr lang="de-DE" sz="1600" dirty="0" smtClean="0">
                <a:latin typeface="Arial" panose="020B0604020202020204" pitchFamily="34" charset="0"/>
                <a:ea typeface="Tahoma" panose="020B0604030504040204" pitchFamily="34" charset="0"/>
                <a:cs typeface="Arial" panose="020B0604020202020204" pitchFamily="34" charset="0"/>
              </a:rPr>
              <a:t>GEG und BEG geben die Werte für den zulässigen Primärenergiebedarf und Transmissionswärmeverlust vor</a:t>
            </a:r>
          </a:p>
          <a:p>
            <a:pPr marL="285750" indent="-285750">
              <a:buFont typeface="Arial" panose="020B0604020202020204" pitchFamily="34" charset="0"/>
              <a:buChar char="•"/>
            </a:pPr>
            <a:endParaRPr lang="de-DE" sz="1600" dirty="0" smtClean="0">
              <a:latin typeface="Arial" panose="020B0604020202020204" pitchFamily="34" charset="0"/>
              <a:ea typeface="Tahoma" panose="020B060403050404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ea typeface="Tahoma" panose="020B0604030504040204" pitchFamily="34" charset="0"/>
                <a:cs typeface="Arial" panose="020B0604020202020204" pitchFamily="34" charset="0"/>
              </a:rPr>
              <a:t>Planer und Bauherr können entscheiden wie sie die Grenzwerte einhalten wollen.</a:t>
            </a:r>
          </a:p>
          <a:p>
            <a:pPr marL="285750" indent="-285750">
              <a:buFont typeface="Arial" panose="020B0604020202020204" pitchFamily="34" charset="0"/>
              <a:buChar char="•"/>
            </a:pPr>
            <a:endParaRPr lang="de-DE" sz="1600" dirty="0">
              <a:latin typeface="Arial" panose="020B0604020202020204" pitchFamily="34" charset="0"/>
              <a:ea typeface="Tahoma" panose="020B0604030504040204" pitchFamily="34" charset="0"/>
              <a:cs typeface="Arial" panose="020B0604020202020204" pitchFamily="34" charset="0"/>
            </a:endParaRPr>
          </a:p>
          <a:p>
            <a:pPr marL="285750" indent="-285750">
              <a:buFont typeface="Arial" panose="020B0604020202020204" pitchFamily="34" charset="0"/>
              <a:buChar char="•"/>
            </a:pPr>
            <a:r>
              <a:rPr lang="de-DE" sz="1600" dirty="0" smtClean="0">
                <a:latin typeface="Arial Black" panose="020B0A04020102020204" pitchFamily="34" charset="0"/>
                <a:ea typeface="Tahoma" panose="020B0604030504040204" pitchFamily="34" charset="0"/>
                <a:cs typeface="Arial" panose="020B0604020202020204" pitchFamily="34" charset="0"/>
              </a:rPr>
              <a:t>Verbesserter </a:t>
            </a:r>
            <a:r>
              <a:rPr lang="de-DE" sz="1600" dirty="0">
                <a:latin typeface="Arial Black" panose="020B0A04020102020204" pitchFamily="34" charset="0"/>
                <a:ea typeface="Tahoma" panose="020B0604030504040204" pitchFamily="34" charset="0"/>
                <a:cs typeface="Arial" panose="020B0604020202020204" pitchFamily="34" charset="0"/>
              </a:rPr>
              <a:t>Wärmeschutz und </a:t>
            </a:r>
            <a:r>
              <a:rPr lang="de-DE" sz="1600" dirty="0" smtClean="0">
                <a:latin typeface="Arial Black" panose="020B0A04020102020204" pitchFamily="34" charset="0"/>
                <a:ea typeface="Tahoma" panose="020B0604030504040204" pitchFamily="34" charset="0"/>
                <a:cs typeface="Arial" panose="020B0604020202020204" pitchFamily="34" charset="0"/>
              </a:rPr>
              <a:t/>
            </a:r>
            <a:br>
              <a:rPr lang="de-DE" sz="1600" dirty="0" smtClean="0">
                <a:latin typeface="Arial Black" panose="020B0A04020102020204" pitchFamily="34" charset="0"/>
                <a:ea typeface="Tahoma" panose="020B0604030504040204" pitchFamily="34" charset="0"/>
                <a:cs typeface="Arial" panose="020B0604020202020204" pitchFamily="34" charset="0"/>
              </a:rPr>
            </a:br>
            <a:r>
              <a:rPr lang="de-DE" sz="1600" dirty="0" smtClean="0">
                <a:latin typeface="Arial Black" panose="020B0A04020102020204" pitchFamily="34" charset="0"/>
                <a:ea typeface="Tahoma" panose="020B0604030504040204" pitchFamily="34" charset="0"/>
                <a:cs typeface="Arial" panose="020B0604020202020204" pitchFamily="34" charset="0"/>
              </a:rPr>
              <a:t>effiziente </a:t>
            </a:r>
            <a:r>
              <a:rPr lang="de-DE" sz="1600" dirty="0">
                <a:latin typeface="Arial Black" panose="020B0A04020102020204" pitchFamily="34" charset="0"/>
                <a:ea typeface="Tahoma" panose="020B0604030504040204" pitchFamily="34" charset="0"/>
                <a:cs typeface="Arial" panose="020B0604020202020204" pitchFamily="34" charset="0"/>
              </a:rPr>
              <a:t>Anlagentechnik sind </a:t>
            </a:r>
            <a:r>
              <a:rPr lang="de-DE" sz="1600" dirty="0" smtClean="0">
                <a:latin typeface="Arial Black" panose="020B0A04020102020204" pitchFamily="34" charset="0"/>
                <a:ea typeface="Tahoma" panose="020B0604030504040204" pitchFamily="34" charset="0"/>
                <a:cs typeface="Arial" panose="020B0604020202020204" pitchFamily="34" charset="0"/>
              </a:rPr>
              <a:t/>
            </a:r>
            <a:br>
              <a:rPr lang="de-DE" sz="1600" dirty="0" smtClean="0">
                <a:latin typeface="Arial Black" panose="020B0A04020102020204" pitchFamily="34" charset="0"/>
                <a:ea typeface="Tahoma" panose="020B0604030504040204" pitchFamily="34" charset="0"/>
                <a:cs typeface="Arial" panose="020B0604020202020204" pitchFamily="34" charset="0"/>
              </a:rPr>
            </a:br>
            <a:r>
              <a:rPr lang="de-DE" sz="1600" dirty="0" smtClean="0">
                <a:latin typeface="Arial Black" panose="020B0A04020102020204" pitchFamily="34" charset="0"/>
                <a:ea typeface="Tahoma" panose="020B0604030504040204" pitchFamily="34" charset="0"/>
                <a:cs typeface="Arial" panose="020B0604020202020204" pitchFamily="34" charset="0"/>
              </a:rPr>
              <a:t>gleichberechtigte Energiesparmaßnahmen</a:t>
            </a:r>
            <a:r>
              <a:rPr lang="de-DE" sz="1600" dirty="0">
                <a:latin typeface="Arial Black" panose="020B0A04020102020204" pitchFamily="34" charset="0"/>
                <a:ea typeface="Tahoma" panose="020B0604030504040204" pitchFamily="34" charset="0"/>
                <a:cs typeface="Arial" panose="020B0604020202020204" pitchFamily="34" charset="0"/>
              </a:rPr>
              <a:t>. </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485" y="870217"/>
            <a:ext cx="2371420" cy="2371420"/>
          </a:xfrm>
          <a:prstGeom prst="rect">
            <a:avLst/>
          </a:prstGeom>
        </p:spPr>
      </p:pic>
      <p:sp>
        <p:nvSpPr>
          <p:cNvPr id="10" name="Rechteck 9"/>
          <p:cNvSpPr/>
          <p:nvPr/>
        </p:nvSpPr>
        <p:spPr>
          <a:xfrm>
            <a:off x="6326051" y="3296215"/>
            <a:ext cx="2828925" cy="338554"/>
          </a:xfrm>
          <a:prstGeom prst="rect">
            <a:avLst/>
          </a:prstGeom>
          <a:noFill/>
        </p:spPr>
        <p:txBody>
          <a:bodyPr wrap="square">
            <a:spAutoFit/>
          </a:bodyPr>
          <a:lstStyle/>
          <a:p>
            <a:pPr algn="ctr"/>
            <a:r>
              <a:rPr lang="de-DE" sz="1600" b="1" dirty="0" smtClean="0">
                <a:latin typeface="Arial" panose="020B0604020202020204" pitchFamily="34" charset="0"/>
                <a:ea typeface="Tahoma" panose="020B0604030504040204" pitchFamily="34" charset="0"/>
                <a:cs typeface="Arial" panose="020B0604020202020204" pitchFamily="34" charset="0"/>
              </a:rPr>
              <a:t>Energiebedarf</a:t>
            </a:r>
            <a:endParaRPr lang="de-DE" sz="1600" dirty="0">
              <a:latin typeface="Arial" panose="020B0604020202020204" pitchFamily="34" charset="0"/>
              <a:ea typeface="Tahoma" panose="020B0604030504040204" pitchFamily="34" charset="0"/>
              <a:cs typeface="Arial" panose="020B0604020202020204" pitchFamily="34" charset="0"/>
            </a:endParaRPr>
          </a:p>
        </p:txBody>
      </p:sp>
      <p:sp>
        <p:nvSpPr>
          <p:cNvPr id="11" name="Rechteck 10"/>
          <p:cNvSpPr/>
          <p:nvPr/>
        </p:nvSpPr>
        <p:spPr>
          <a:xfrm>
            <a:off x="5895416" y="5113444"/>
            <a:ext cx="3209252" cy="830997"/>
          </a:xfrm>
          <a:prstGeom prst="rect">
            <a:avLst/>
          </a:prstGeom>
        </p:spPr>
        <p:txBody>
          <a:bodyPr wrap="square">
            <a:spAutoFit/>
          </a:bodyPr>
          <a:lstStyle/>
          <a:p>
            <a:pPr algn="ctr"/>
            <a:r>
              <a:rPr lang="de-DE" sz="1600" b="1" dirty="0" smtClean="0">
                <a:latin typeface="Arial" panose="020B0604020202020204" pitchFamily="34" charset="0"/>
                <a:ea typeface="Tahoma" panose="020B0604030504040204" pitchFamily="34" charset="0"/>
                <a:cs typeface="Arial" panose="020B0604020202020204" pitchFamily="34" charset="0"/>
              </a:rPr>
              <a:t>Heiztechnik</a:t>
            </a:r>
            <a:br>
              <a:rPr lang="de-DE" sz="1600" b="1" dirty="0" smtClean="0">
                <a:latin typeface="Arial" panose="020B0604020202020204" pitchFamily="34" charset="0"/>
                <a:ea typeface="Tahoma" panose="020B0604030504040204" pitchFamily="34" charset="0"/>
                <a:cs typeface="Arial" panose="020B0604020202020204" pitchFamily="34" charset="0"/>
              </a:rPr>
            </a:br>
            <a:r>
              <a:rPr lang="de-DE" sz="1600" dirty="0" smtClean="0">
                <a:latin typeface="Arial" panose="020B0604020202020204" pitchFamily="34" charset="0"/>
                <a:ea typeface="Tahoma" panose="020B0604030504040204" pitchFamily="34" charset="0"/>
                <a:cs typeface="Arial" panose="020B0604020202020204" pitchFamily="34" charset="0"/>
              </a:rPr>
              <a:t>Energieeffizient heizen</a:t>
            </a:r>
            <a:br>
              <a:rPr lang="de-DE" sz="1600" dirty="0" smtClean="0">
                <a:latin typeface="Arial" panose="020B0604020202020204" pitchFamily="34" charset="0"/>
                <a:ea typeface="Tahoma" panose="020B0604030504040204" pitchFamily="34" charset="0"/>
                <a:cs typeface="Arial" panose="020B0604020202020204" pitchFamily="34" charset="0"/>
              </a:rPr>
            </a:br>
            <a:r>
              <a:rPr lang="de-DE" sz="1600" dirty="0" smtClean="0">
                <a:latin typeface="Arial" panose="020B0604020202020204" pitchFamily="34" charset="0"/>
                <a:ea typeface="Tahoma" panose="020B0604030504040204" pitchFamily="34" charset="0"/>
                <a:cs typeface="Arial" panose="020B0604020202020204" pitchFamily="34" charset="0"/>
              </a:rPr>
              <a:t>Erneuerbare Energien einbinden</a:t>
            </a:r>
            <a:endParaRPr lang="de-DE" sz="1600" dirty="0">
              <a:latin typeface="Arial" panose="020B0604020202020204" pitchFamily="34" charset="0"/>
              <a:ea typeface="Tahoma" panose="020B0604030504040204" pitchFamily="34" charset="0"/>
              <a:cs typeface="Arial" panose="020B0604020202020204" pitchFamily="34" charset="0"/>
            </a:endParaRPr>
          </a:p>
        </p:txBody>
      </p:sp>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046947" y="4026213"/>
            <a:ext cx="1046178" cy="1046178"/>
          </a:xfrm>
          <a:prstGeom prst="rect">
            <a:avLst/>
          </a:prstGeom>
        </p:spPr>
      </p:pic>
      <p:sp>
        <p:nvSpPr>
          <p:cNvPr id="9" name="Pfeil nach rechts 8"/>
          <p:cNvSpPr/>
          <p:nvPr/>
        </p:nvSpPr>
        <p:spPr>
          <a:xfrm rot="18899634">
            <a:off x="6020251" y="3799874"/>
            <a:ext cx="1142857" cy="628650"/>
          </a:xfrm>
          <a:prstGeom prst="rightArrow">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Pfeil nach rechts 13"/>
          <p:cNvSpPr/>
          <p:nvPr/>
        </p:nvSpPr>
        <p:spPr>
          <a:xfrm rot="5400000" flipH="1">
            <a:off x="7298977" y="3759182"/>
            <a:ext cx="844099" cy="628650"/>
          </a:xfrm>
          <a:prstGeom prst="rightArrow">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p:cNvSpPr/>
          <p:nvPr/>
        </p:nvSpPr>
        <p:spPr>
          <a:xfrm>
            <a:off x="9253828" y="5125927"/>
            <a:ext cx="3026563" cy="830997"/>
          </a:xfrm>
          <a:prstGeom prst="rect">
            <a:avLst/>
          </a:prstGeom>
        </p:spPr>
        <p:txBody>
          <a:bodyPr wrap="square">
            <a:spAutoFit/>
          </a:bodyPr>
          <a:lstStyle/>
          <a:p>
            <a:r>
              <a:rPr lang="de-DE" sz="1600" b="1" dirty="0">
                <a:latin typeface="Arial" panose="020B0604020202020204" pitchFamily="34" charset="0"/>
                <a:ea typeface="Tahoma" panose="020B0604030504040204" pitchFamily="34" charset="0"/>
                <a:cs typeface="Arial" panose="020B0604020202020204" pitchFamily="34" charset="0"/>
              </a:rPr>
              <a:t>Nutzerverhalten</a:t>
            </a:r>
          </a:p>
          <a:p>
            <a:r>
              <a:rPr lang="de-DE" sz="1600" dirty="0">
                <a:latin typeface="Arial" panose="020B0604020202020204" pitchFamily="34" charset="0"/>
                <a:ea typeface="Tahoma" panose="020B0604030504040204" pitchFamily="34" charset="0"/>
                <a:cs typeface="Arial" panose="020B0604020202020204" pitchFamily="34" charset="0"/>
              </a:rPr>
              <a:t>Aktives </a:t>
            </a:r>
            <a:r>
              <a:rPr lang="de-DE" sz="1600" dirty="0" smtClean="0">
                <a:latin typeface="Arial" panose="020B0604020202020204" pitchFamily="34" charset="0"/>
                <a:ea typeface="Tahoma" panose="020B0604030504040204" pitchFamily="34" charset="0"/>
                <a:cs typeface="Arial" panose="020B0604020202020204" pitchFamily="34" charset="0"/>
              </a:rPr>
              <a:t>Energiesparen </a:t>
            </a:r>
            <a:br>
              <a:rPr lang="de-DE" sz="1600" dirty="0" smtClean="0">
                <a:latin typeface="Arial" panose="020B0604020202020204" pitchFamily="34" charset="0"/>
                <a:ea typeface="Tahoma" panose="020B0604030504040204" pitchFamily="34" charset="0"/>
                <a:cs typeface="Arial" panose="020B0604020202020204" pitchFamily="34" charset="0"/>
              </a:rPr>
            </a:br>
            <a:r>
              <a:rPr lang="de-DE" sz="1600" dirty="0" smtClean="0">
                <a:latin typeface="Arial" panose="020B0604020202020204" pitchFamily="34" charset="0"/>
                <a:ea typeface="Tahoma" panose="020B0604030504040204" pitchFamily="34" charset="0"/>
                <a:cs typeface="Arial" panose="020B0604020202020204" pitchFamily="34" charset="0"/>
              </a:rPr>
              <a:t>bleibt </a:t>
            </a:r>
            <a:r>
              <a:rPr lang="de-DE" sz="1600" dirty="0">
                <a:latin typeface="Arial" panose="020B0604020202020204" pitchFamily="34" charset="0"/>
                <a:ea typeface="Tahoma" panose="020B0604030504040204" pitchFamily="34" charset="0"/>
                <a:cs typeface="Arial" panose="020B0604020202020204" pitchFamily="34" charset="0"/>
              </a:rPr>
              <a:t>Aufgabe </a:t>
            </a:r>
            <a:r>
              <a:rPr lang="de-DE" sz="1600" dirty="0" smtClean="0">
                <a:latin typeface="Arial" panose="020B0604020202020204" pitchFamily="34" charset="0"/>
                <a:ea typeface="Tahoma" panose="020B0604030504040204" pitchFamily="34" charset="0"/>
                <a:cs typeface="Arial" panose="020B0604020202020204" pitchFamily="34" charset="0"/>
              </a:rPr>
              <a:t>des Einzelnen</a:t>
            </a:r>
            <a:endParaRPr lang="de-DE" sz="1600" dirty="0">
              <a:latin typeface="Arial" panose="020B0604020202020204" pitchFamily="34" charset="0"/>
              <a:ea typeface="Tahoma" panose="020B0604030504040204" pitchFamily="34" charset="0"/>
              <a:cs typeface="Arial" panose="020B0604020202020204" pitchFamily="34" charset="0"/>
            </a:endParaRPr>
          </a:p>
        </p:txBody>
      </p:sp>
      <p:sp>
        <p:nvSpPr>
          <p:cNvPr id="17" name="Pfeil nach rechts 16"/>
          <p:cNvSpPr/>
          <p:nvPr/>
        </p:nvSpPr>
        <p:spPr>
          <a:xfrm rot="2700366" flipH="1">
            <a:off x="8533238" y="3774179"/>
            <a:ext cx="1142857" cy="628650"/>
          </a:xfrm>
          <a:prstGeom prst="rightArrow">
            <a:avLst/>
          </a:prstGeom>
          <a:solidFill>
            <a:srgbClr val="443D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658595" y="4073508"/>
            <a:ext cx="1046178" cy="1046178"/>
          </a:xfrm>
          <a:prstGeom prst="rect">
            <a:avLst/>
          </a:prstGeom>
        </p:spPr>
      </p:pic>
      <p:sp>
        <p:nvSpPr>
          <p:cNvPr id="19" name="Ellipse 18"/>
          <p:cNvSpPr/>
          <p:nvPr/>
        </p:nvSpPr>
        <p:spPr>
          <a:xfrm>
            <a:off x="4068813" y="4201206"/>
            <a:ext cx="696191" cy="696191"/>
          </a:xfrm>
          <a:prstGeom prst="ellipse">
            <a:avLst/>
          </a:prstGeom>
          <a:solidFill>
            <a:srgbClr val="443D7F"/>
          </a:solidFill>
          <a:ln>
            <a:solidFill>
              <a:srgbClr val="44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smtClean="0">
                <a:latin typeface="Arial Black" panose="020B0A04020102020204" pitchFamily="34" charset="0"/>
              </a:rPr>
              <a:t>!</a:t>
            </a:r>
            <a:endParaRPr lang="de-DE" sz="3600" dirty="0">
              <a:latin typeface="Arial Black" panose="020B0A04020102020204" pitchFamily="34" charset="0"/>
            </a:endParaRPr>
          </a:p>
        </p:txBody>
      </p:sp>
    </p:spTree>
    <p:extLst>
      <p:ext uri="{BB962C8B-B14F-4D97-AF65-F5344CB8AC3E}">
        <p14:creationId xmlns:p14="http://schemas.microsoft.com/office/powerpoint/2010/main" val="252347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26894" y="988559"/>
            <a:ext cx="12218894" cy="5259839"/>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26" name="Picture 2" descr="EARM Gmb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9623" y="107905"/>
            <a:ext cx="1905000" cy="66675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0" y="6248400"/>
            <a:ext cx="12192000" cy="6096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1" name="Gerader Verbinder 10"/>
          <p:cNvCxnSpPr/>
          <p:nvPr/>
        </p:nvCxnSpPr>
        <p:spPr>
          <a:xfrm>
            <a:off x="0" y="6248400"/>
            <a:ext cx="12192000" cy="0"/>
          </a:xfrm>
          <a:prstGeom prst="line">
            <a:avLst/>
          </a:prstGeom>
          <a:ln w="19050">
            <a:solidFill>
              <a:srgbClr val="DE842D"/>
            </a:solidFill>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699246" y="988561"/>
            <a:ext cx="8857129" cy="4185761"/>
          </a:xfrm>
          <a:prstGeom prst="rect">
            <a:avLst/>
          </a:prstGeom>
        </p:spPr>
        <p:txBody>
          <a:bodyPr wrap="square">
            <a:spAutoFit/>
          </a:bodyPr>
          <a:lstStyle/>
          <a:p>
            <a:pPr>
              <a:spcAft>
                <a:spcPts val="0"/>
              </a:spcAft>
            </a:pPr>
            <a:r>
              <a:rPr lang="de-DE" sz="2200" b="1" dirty="0">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de-DE" sz="1600" dirty="0">
                <a:latin typeface="Tahoma" panose="020B0604030504040204" pitchFamily="34" charset="0"/>
                <a:ea typeface="Tahoma" panose="020B0604030504040204" pitchFamily="34" charset="0"/>
                <a:cs typeface="Tahoma" panose="020B0604030504040204" pitchFamily="34" charset="0"/>
              </a:rPr>
              <a:t> </a:t>
            </a:r>
          </a:p>
          <a:p>
            <a:endParaRPr lang="de-DE" sz="2200" b="1" dirty="0" smtClean="0">
              <a:latin typeface="Tahoma" panose="020B0604030504040204" pitchFamily="34" charset="0"/>
              <a:ea typeface="Tahoma" panose="020B0604030504040204" pitchFamily="34" charset="0"/>
              <a:cs typeface="Tahoma" panose="020B0604030504040204" pitchFamily="34" charset="0"/>
            </a:endParaRPr>
          </a:p>
          <a:p>
            <a:r>
              <a:rPr lang="de-DE" sz="4600" dirty="0">
                <a:latin typeface="Tahoma" panose="020B0604030504040204" pitchFamily="34" charset="0"/>
                <a:ea typeface="Tahoma" panose="020B0604030504040204" pitchFamily="34" charset="0"/>
                <a:cs typeface="Tahoma" panose="020B0604030504040204" pitchFamily="34" charset="0"/>
              </a:rPr>
              <a:t>Unterstützung nutzen</a:t>
            </a:r>
            <a:br>
              <a:rPr lang="de-DE" sz="4600" dirty="0">
                <a:latin typeface="Tahoma" panose="020B0604030504040204" pitchFamily="34" charset="0"/>
                <a:ea typeface="Tahoma" panose="020B0604030504040204" pitchFamily="34" charset="0"/>
                <a:cs typeface="Tahoma" panose="020B0604030504040204" pitchFamily="34" charset="0"/>
              </a:rPr>
            </a:br>
            <a:endParaRPr lang="de-DE" sz="46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è"/>
            </a:pPr>
            <a:r>
              <a:rPr lang="de-DE" sz="4600" dirty="0" smtClean="0">
                <a:latin typeface="Tahoma" panose="020B0604030504040204" pitchFamily="34" charset="0"/>
                <a:ea typeface="Tahoma" panose="020B0604030504040204" pitchFamily="34" charset="0"/>
                <a:cs typeface="Tahoma" panose="020B0604030504040204" pitchFamily="34" charset="0"/>
              </a:rPr>
              <a:t> fachlich </a:t>
            </a:r>
            <a:r>
              <a:rPr lang="de-DE" sz="4600" dirty="0">
                <a:latin typeface="Tahoma" panose="020B0604030504040204" pitchFamily="34" charset="0"/>
                <a:ea typeface="Tahoma" panose="020B0604030504040204" pitchFamily="34" charset="0"/>
                <a:cs typeface="Tahoma" panose="020B0604030504040204" pitchFamily="34" charset="0"/>
              </a:rPr>
              <a:t>vom Energieberater</a:t>
            </a:r>
          </a:p>
          <a:p>
            <a:pPr marL="342900" indent="-342900">
              <a:buFont typeface="Wingdings" panose="05000000000000000000" pitchFamily="2" charset="2"/>
              <a:buChar char="è"/>
            </a:pPr>
            <a:r>
              <a:rPr lang="de-DE" sz="4600" dirty="0" smtClean="0">
                <a:latin typeface="Tahoma" panose="020B0604030504040204" pitchFamily="34" charset="0"/>
                <a:ea typeface="Tahoma" panose="020B0604030504040204" pitchFamily="34" charset="0"/>
                <a:cs typeface="Tahoma" panose="020B0604030504040204" pitchFamily="34" charset="0"/>
              </a:rPr>
              <a:t> finanziell </a:t>
            </a:r>
            <a:r>
              <a:rPr lang="de-DE" sz="4600" dirty="0">
                <a:latin typeface="Tahoma" panose="020B0604030504040204" pitchFamily="34" charset="0"/>
                <a:ea typeface="Tahoma" panose="020B0604030504040204" pitchFamily="34" charset="0"/>
                <a:cs typeface="Tahoma" panose="020B0604030504040204" pitchFamily="34" charset="0"/>
              </a:rPr>
              <a:t>durch Förderung</a:t>
            </a:r>
          </a:p>
          <a:p>
            <a:endParaRPr lang="de-DE" sz="2200" b="1"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3115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0" y="5104663"/>
            <a:ext cx="12192000" cy="12989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277550" y="2406312"/>
            <a:ext cx="2160000" cy="2698352"/>
          </a:xfrm>
          <a:prstGeom prst="rect">
            <a:avLst/>
          </a:prstGeom>
          <a:solidFill>
            <a:srgbClr val="F29100"/>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1400" b="0" i="0" u="none" strike="noStrike" baseline="0" dirty="0" smtClean="0">
              <a:solidFill>
                <a:schemeClr val="bg1"/>
              </a:solidFill>
              <a:latin typeface="Arial Black" panose="020B0A04020102020204" pitchFamily="34" charset="0"/>
              <a:cs typeface="Arial" panose="020B0604020202020204" pitchFamily="34" charset="0"/>
            </a:endParaRPr>
          </a:p>
          <a:p>
            <a:pPr algn="ctr"/>
            <a:r>
              <a:rPr lang="de-DE" sz="1400" b="0" i="0" u="none" strike="noStrike" baseline="0" dirty="0" smtClean="0">
                <a:solidFill>
                  <a:schemeClr val="bg1"/>
                </a:solidFill>
                <a:latin typeface="Arial Black" panose="020B0A04020102020204" pitchFamily="34" charset="0"/>
                <a:cs typeface="Arial" panose="020B0604020202020204" pitchFamily="34" charset="0"/>
              </a:rPr>
              <a:t>Einzelmaßnahmen</a:t>
            </a:r>
            <a:br>
              <a:rPr lang="de-DE" sz="1400" b="0" i="0" u="none" strike="noStrike" baseline="0" dirty="0" smtClean="0">
                <a:solidFill>
                  <a:schemeClr val="bg1"/>
                </a:solidFill>
                <a:latin typeface="Arial Black" panose="020B0A04020102020204" pitchFamily="34" charset="0"/>
                <a:cs typeface="Arial" panose="020B0604020202020204" pitchFamily="34" charset="0"/>
              </a:rPr>
            </a:br>
            <a:r>
              <a:rPr lang="de-DE" sz="1400" b="0" i="0" u="none" strike="noStrike" baseline="0" dirty="0" smtClean="0">
                <a:solidFill>
                  <a:schemeClr val="bg1"/>
                </a:solidFill>
                <a:latin typeface="Arial Black" panose="020B0A04020102020204" pitchFamily="34" charset="0"/>
                <a:cs typeface="Arial" panose="020B0604020202020204" pitchFamily="34" charset="0"/>
              </a:rPr>
              <a:t>BEG EM</a:t>
            </a:r>
          </a:p>
          <a:p>
            <a:pPr algn="ctr"/>
            <a:endParaRPr lang="de-DE" sz="400" dirty="0">
              <a:solidFill>
                <a:schemeClr val="bg1"/>
              </a:solidFill>
              <a:latin typeface="Arial Black" panose="020B0A04020102020204" pitchFamily="34" charset="0"/>
              <a:cs typeface="Arial" panose="020B0604020202020204" pitchFamily="34" charset="0"/>
            </a:endParaRPr>
          </a:p>
          <a:p>
            <a:pPr algn="ctr"/>
            <a:r>
              <a:rPr lang="de-DE" sz="1100" b="1" dirty="0">
                <a:solidFill>
                  <a:schemeClr val="bg1"/>
                </a:solidFill>
                <a:latin typeface="Arial" panose="020B0604020202020204" pitchFamily="34" charset="0"/>
                <a:cs typeface="Arial" panose="020B0604020202020204" pitchFamily="34" charset="0"/>
              </a:rPr>
              <a:t>Modernisierung </a:t>
            </a:r>
            <a:r>
              <a:rPr lang="de-DE" sz="1100" b="1" dirty="0" smtClean="0">
                <a:solidFill>
                  <a:schemeClr val="bg1"/>
                </a:solidFill>
                <a:latin typeface="Arial" panose="020B0604020202020204" pitchFamily="34" charset="0"/>
                <a:cs typeface="Arial" panose="020B0604020202020204" pitchFamily="34" charset="0"/>
              </a:rPr>
              <a:t>Gebäude-hülle, Anlagentechnik, HZO</a:t>
            </a:r>
            <a:br>
              <a:rPr lang="de-DE" sz="1100" b="1" dirty="0" smtClean="0">
                <a:solidFill>
                  <a:schemeClr val="bg1"/>
                </a:solidFill>
                <a:latin typeface="Arial" panose="020B0604020202020204" pitchFamily="34" charset="0"/>
                <a:cs typeface="Arial" panose="020B0604020202020204" pitchFamily="34" charset="0"/>
              </a:rPr>
            </a:br>
            <a:r>
              <a:rPr lang="de-DE" sz="1100" b="1" dirty="0" smtClean="0">
                <a:solidFill>
                  <a:schemeClr val="bg1"/>
                </a:solidFill>
                <a:latin typeface="Arial" panose="020B0604020202020204" pitchFamily="34" charset="0"/>
                <a:cs typeface="Arial" panose="020B0604020202020204" pitchFamily="34" charset="0"/>
              </a:rPr>
              <a:t>WG </a:t>
            </a:r>
            <a:r>
              <a:rPr lang="de-DE" sz="1100" b="1" dirty="0">
                <a:solidFill>
                  <a:schemeClr val="bg1"/>
                </a:solidFill>
                <a:latin typeface="Arial" panose="020B0604020202020204" pitchFamily="34" charset="0"/>
                <a:cs typeface="Arial" panose="020B0604020202020204" pitchFamily="34" charset="0"/>
              </a:rPr>
              <a:t>und </a:t>
            </a:r>
            <a:r>
              <a:rPr lang="de-DE" sz="1100" b="1" dirty="0" smtClean="0">
                <a:solidFill>
                  <a:schemeClr val="bg1"/>
                </a:solidFill>
                <a:latin typeface="Arial" panose="020B0604020202020204" pitchFamily="34" charset="0"/>
                <a:cs typeface="Arial" panose="020B0604020202020204" pitchFamily="34" charset="0"/>
              </a:rPr>
              <a:t>NWG</a:t>
            </a:r>
            <a:br>
              <a:rPr lang="de-DE" sz="1100" b="1" dirty="0" smtClean="0">
                <a:solidFill>
                  <a:schemeClr val="bg1"/>
                </a:solidFill>
                <a:latin typeface="Arial" panose="020B0604020202020204" pitchFamily="34" charset="0"/>
                <a:cs typeface="Arial" panose="020B0604020202020204" pitchFamily="34" charset="0"/>
              </a:rPr>
            </a:br>
            <a:endParaRPr lang="de-DE" sz="600" dirty="0">
              <a:solidFill>
                <a:schemeClr val="bg1"/>
              </a:solidFill>
              <a:latin typeface="Arial" panose="020B0604020202020204" pitchFamily="34" charset="0"/>
              <a:cs typeface="Arial" panose="020B0604020202020204" pitchFamily="34" charset="0"/>
            </a:endParaRPr>
          </a:p>
          <a:p>
            <a:pPr algn="ctr"/>
            <a:r>
              <a:rPr lang="de-DE" sz="1100" b="1" dirty="0" smtClean="0">
                <a:solidFill>
                  <a:schemeClr val="bg1"/>
                </a:solidFill>
                <a:latin typeface="Arial" panose="020B0604020202020204" pitchFamily="34" charset="0"/>
                <a:cs typeface="Arial" panose="020B0604020202020204" pitchFamily="34" charset="0"/>
              </a:rPr>
              <a:t>15% - 20% Zuschuss</a:t>
            </a:r>
            <a:br>
              <a:rPr lang="de-DE" sz="1100" b="1" dirty="0" smtClean="0">
                <a:solidFill>
                  <a:schemeClr val="bg1"/>
                </a:solidFill>
                <a:latin typeface="Arial" panose="020B0604020202020204" pitchFamily="34" charset="0"/>
                <a:cs typeface="Arial" panose="020B0604020202020204" pitchFamily="34" charset="0"/>
              </a:rPr>
            </a:br>
            <a:r>
              <a:rPr lang="de-DE" sz="1100" b="1" dirty="0" smtClean="0">
                <a:solidFill>
                  <a:schemeClr val="bg1"/>
                </a:solidFill>
                <a:latin typeface="Arial" panose="020B0604020202020204" pitchFamily="34" charset="0"/>
                <a:cs typeface="Arial" panose="020B0604020202020204" pitchFamily="34" charset="0"/>
              </a:rPr>
              <a:t>WG</a:t>
            </a:r>
            <a:r>
              <a:rPr lang="de-DE" sz="1100" b="1" dirty="0">
                <a:solidFill>
                  <a:schemeClr val="bg1"/>
                </a:solidFill>
                <a:latin typeface="Arial" panose="020B0604020202020204" pitchFamily="34" charset="0"/>
                <a:cs typeface="Arial" panose="020B0604020202020204" pitchFamily="34" charset="0"/>
              </a:rPr>
              <a:t>: </a:t>
            </a:r>
            <a:r>
              <a:rPr lang="de-DE" sz="1100" dirty="0" smtClean="0">
                <a:solidFill>
                  <a:schemeClr val="bg1"/>
                </a:solidFill>
                <a:latin typeface="Arial" panose="020B0604020202020204" pitchFamily="34" charset="0"/>
                <a:cs typeface="Arial" panose="020B0604020202020204" pitchFamily="34" charset="0"/>
              </a:rPr>
              <a:t>max. 30.000 </a:t>
            </a:r>
            <a:r>
              <a:rPr lang="de-DE" sz="1100" dirty="0">
                <a:solidFill>
                  <a:schemeClr val="bg1"/>
                </a:solidFill>
                <a:latin typeface="Arial" panose="020B0604020202020204" pitchFamily="34" charset="0"/>
                <a:cs typeface="Arial" panose="020B0604020202020204" pitchFamily="34" charset="0"/>
              </a:rPr>
              <a:t>€ pro WE </a:t>
            </a:r>
            <a:r>
              <a:rPr lang="de-DE" sz="1100" dirty="0" smtClean="0">
                <a:solidFill>
                  <a:schemeClr val="bg1"/>
                </a:solidFill>
                <a:latin typeface="Arial" panose="020B0604020202020204" pitchFamily="34" charset="0"/>
                <a:cs typeface="Arial" panose="020B0604020202020204" pitchFamily="34" charset="0"/>
              </a:rPr>
              <a:t/>
            </a:r>
            <a:br>
              <a:rPr lang="de-DE" sz="1100" dirty="0" smtClean="0">
                <a:solidFill>
                  <a:schemeClr val="bg1"/>
                </a:solidFill>
                <a:latin typeface="Arial" panose="020B0604020202020204" pitchFamily="34" charset="0"/>
                <a:cs typeface="Arial" panose="020B0604020202020204" pitchFamily="34" charset="0"/>
              </a:rPr>
            </a:br>
            <a:r>
              <a:rPr lang="de-DE" sz="1100" dirty="0" smtClean="0">
                <a:solidFill>
                  <a:schemeClr val="bg1"/>
                </a:solidFill>
                <a:latin typeface="Arial" panose="020B0604020202020204" pitchFamily="34" charset="0"/>
                <a:cs typeface="Arial" panose="020B0604020202020204" pitchFamily="34" charset="0"/>
              </a:rPr>
              <a:t>mit iSFP max. 60.000 € </a:t>
            </a:r>
            <a:r>
              <a:rPr lang="de-DE" sz="1100" dirty="0">
                <a:solidFill>
                  <a:schemeClr val="bg1"/>
                </a:solidFill>
                <a:latin typeface="Arial" panose="020B0604020202020204" pitchFamily="34" charset="0"/>
                <a:cs typeface="Arial" panose="020B0604020202020204" pitchFamily="34" charset="0"/>
              </a:rPr>
              <a:t>pro WE </a:t>
            </a:r>
            <a:r>
              <a:rPr lang="de-DE" sz="400" dirty="0">
                <a:solidFill>
                  <a:schemeClr val="bg1"/>
                </a:solidFill>
                <a:latin typeface="Arial" panose="020B0604020202020204" pitchFamily="34" charset="0"/>
                <a:cs typeface="Arial" panose="020B0604020202020204" pitchFamily="34" charset="0"/>
              </a:rPr>
              <a:t>	</a:t>
            </a:r>
          </a:p>
          <a:p>
            <a:pPr algn="ctr"/>
            <a:r>
              <a:rPr lang="de-DE" sz="1100" b="1" dirty="0">
                <a:solidFill>
                  <a:schemeClr val="bg1"/>
                </a:solidFill>
                <a:latin typeface="Arial" panose="020B0604020202020204" pitchFamily="34" charset="0"/>
                <a:cs typeface="Arial" panose="020B0604020202020204" pitchFamily="34" charset="0"/>
              </a:rPr>
              <a:t>NWG: </a:t>
            </a:r>
            <a:r>
              <a:rPr lang="de-DE" sz="1100" dirty="0">
                <a:solidFill>
                  <a:schemeClr val="bg1"/>
                </a:solidFill>
                <a:latin typeface="Arial" panose="020B0604020202020204" pitchFamily="34" charset="0"/>
                <a:cs typeface="Arial" panose="020B0604020202020204" pitchFamily="34" charset="0"/>
              </a:rPr>
              <a:t>max. 500 €/ m² </a:t>
            </a:r>
            <a:r>
              <a:rPr lang="de-DE" sz="1100" dirty="0" smtClean="0">
                <a:solidFill>
                  <a:schemeClr val="bg1"/>
                </a:solidFill>
                <a:latin typeface="Arial" panose="020B0604020202020204" pitchFamily="34" charset="0"/>
                <a:cs typeface="Arial" panose="020B0604020202020204" pitchFamily="34" charset="0"/>
              </a:rPr>
              <a:t>NGF </a:t>
            </a:r>
            <a:br>
              <a:rPr lang="de-DE" sz="1100" dirty="0" smtClean="0">
                <a:solidFill>
                  <a:schemeClr val="bg1"/>
                </a:solidFill>
                <a:latin typeface="Arial" panose="020B0604020202020204" pitchFamily="34" charset="0"/>
                <a:cs typeface="Arial" panose="020B0604020202020204" pitchFamily="34" charset="0"/>
              </a:rPr>
            </a:br>
            <a:endParaRPr lang="de-DE" sz="1400" b="0" i="0" u="none" strike="noStrike" baseline="0" dirty="0" smtClean="0">
              <a:solidFill>
                <a:schemeClr val="bg1"/>
              </a:solidFill>
              <a:latin typeface="Arial Black" panose="020B0A04020102020204" pitchFamily="34" charset="0"/>
              <a:cs typeface="Arial" panose="020B0604020202020204" pitchFamily="34" charset="0"/>
            </a:endParaRPr>
          </a:p>
        </p:txBody>
      </p:sp>
      <p:sp>
        <p:nvSpPr>
          <p:cNvPr id="9" name="Gleichschenkliges Dreieck 8"/>
          <p:cNvSpPr/>
          <p:nvPr/>
        </p:nvSpPr>
        <p:spPr>
          <a:xfrm>
            <a:off x="414710" y="1241388"/>
            <a:ext cx="10972099" cy="1064531"/>
          </a:xfrm>
          <a:prstGeom prst="triangle">
            <a:avLst>
              <a:gd name="adj" fmla="val 49733"/>
            </a:avLst>
          </a:prstGeom>
          <a:solidFill>
            <a:schemeClr val="bg1"/>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378B"/>
              </a:solidFill>
            </a:endParaRPr>
          </a:p>
        </p:txBody>
      </p:sp>
      <p:sp>
        <p:nvSpPr>
          <p:cNvPr id="10" name="Rechteck 9"/>
          <p:cNvSpPr/>
          <p:nvPr/>
        </p:nvSpPr>
        <p:spPr>
          <a:xfrm>
            <a:off x="7109139" y="2406312"/>
            <a:ext cx="2160000" cy="26983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1400" dirty="0" smtClean="0">
              <a:solidFill>
                <a:srgbClr val="00378B"/>
              </a:solidFill>
              <a:latin typeface="Arial Black" panose="020B0A04020102020204" pitchFamily="34" charset="0"/>
              <a:cs typeface="Arial" panose="020B0604020202020204" pitchFamily="34" charset="0"/>
            </a:endParaRPr>
          </a:p>
          <a:p>
            <a:pPr algn="ctr"/>
            <a:r>
              <a:rPr lang="de-DE" sz="1400" dirty="0" smtClean="0">
                <a:solidFill>
                  <a:schemeClr val="bg2">
                    <a:lumMod val="25000"/>
                  </a:schemeClr>
                </a:solidFill>
                <a:latin typeface="Arial Black" panose="020B0A04020102020204" pitchFamily="34" charset="0"/>
                <a:cs typeface="Arial" panose="020B0604020202020204" pitchFamily="34" charset="0"/>
              </a:rPr>
              <a:t>Nichtwohngebäude BEG WG </a:t>
            </a:r>
          </a:p>
          <a:p>
            <a:pPr algn="ctr"/>
            <a:endParaRPr lang="de-DE" sz="600" dirty="0">
              <a:solidFill>
                <a:schemeClr val="bg2">
                  <a:lumMod val="25000"/>
                </a:schemeClr>
              </a:solidFill>
              <a:latin typeface="Arial Black" panose="020B0A04020102020204" pitchFamily="34" charset="0"/>
              <a:cs typeface="Arial" panose="020B0604020202020204" pitchFamily="34" charset="0"/>
            </a:endParaRPr>
          </a:p>
          <a:p>
            <a:pPr algn="ctr"/>
            <a:r>
              <a:rPr lang="de-DE" sz="1100" b="1" dirty="0" smtClean="0">
                <a:solidFill>
                  <a:schemeClr val="bg2">
                    <a:lumMod val="25000"/>
                  </a:schemeClr>
                </a:solidFill>
                <a:latin typeface="Arial" panose="020B0604020202020204" pitchFamily="34" charset="0"/>
                <a:cs typeface="Arial" panose="020B0604020202020204" pitchFamily="34" charset="0"/>
              </a:rPr>
              <a:t>Sanierung </a:t>
            </a:r>
            <a:r>
              <a:rPr lang="de-DE" sz="1100" b="1" dirty="0">
                <a:solidFill>
                  <a:schemeClr val="bg2">
                    <a:lumMod val="25000"/>
                  </a:schemeClr>
                </a:solidFill>
                <a:latin typeface="Arial" panose="020B0604020202020204" pitchFamily="34" charset="0"/>
                <a:cs typeface="Arial" panose="020B0604020202020204" pitchFamily="34" charset="0"/>
              </a:rPr>
              <a:t>auf Effizienzhausniveau</a:t>
            </a:r>
          </a:p>
          <a:p>
            <a:pPr algn="ctr"/>
            <a:endParaRPr lang="de-DE" sz="400" dirty="0">
              <a:solidFill>
                <a:schemeClr val="bg2">
                  <a:lumMod val="25000"/>
                </a:schemeClr>
              </a:solidFill>
              <a:latin typeface="Arial" panose="020B0604020202020204" pitchFamily="34" charset="0"/>
              <a:cs typeface="Arial" panose="020B0604020202020204" pitchFamily="34" charset="0"/>
            </a:endParaRPr>
          </a:p>
          <a:p>
            <a:pPr algn="ctr"/>
            <a:r>
              <a:rPr lang="de-DE" sz="1100" dirty="0">
                <a:solidFill>
                  <a:schemeClr val="bg2">
                    <a:lumMod val="25000"/>
                  </a:schemeClr>
                </a:solidFill>
                <a:latin typeface="Arial" panose="020B0604020202020204" pitchFamily="34" charset="0"/>
                <a:cs typeface="Arial" panose="020B0604020202020204" pitchFamily="34" charset="0"/>
              </a:rPr>
              <a:t>m</a:t>
            </a:r>
            <a:r>
              <a:rPr lang="de-DE" sz="1100" dirty="0" smtClean="0">
                <a:solidFill>
                  <a:schemeClr val="bg2">
                    <a:lumMod val="25000"/>
                  </a:schemeClr>
                </a:solidFill>
                <a:latin typeface="Arial" panose="020B0604020202020204" pitchFamily="34" charset="0"/>
                <a:cs typeface="Arial" panose="020B0604020202020204" pitchFamily="34" charset="0"/>
              </a:rPr>
              <a:t>ax.150.000 </a:t>
            </a:r>
            <a:r>
              <a:rPr lang="de-DE" sz="1100" dirty="0">
                <a:solidFill>
                  <a:schemeClr val="bg2">
                    <a:lumMod val="25000"/>
                  </a:schemeClr>
                </a:solidFill>
                <a:latin typeface="Arial" panose="020B0604020202020204" pitchFamily="34" charset="0"/>
                <a:cs typeface="Arial" panose="020B0604020202020204" pitchFamily="34" charset="0"/>
              </a:rPr>
              <a:t>€ </a:t>
            </a:r>
            <a:r>
              <a:rPr lang="de-DE" sz="1100" dirty="0" smtClean="0">
                <a:solidFill>
                  <a:schemeClr val="bg2">
                    <a:lumMod val="25000"/>
                  </a:schemeClr>
                </a:solidFill>
                <a:latin typeface="Arial" panose="020B0604020202020204" pitchFamily="34" charset="0"/>
                <a:cs typeface="Arial" panose="020B0604020202020204" pitchFamily="34" charset="0"/>
              </a:rPr>
              <a:t/>
            </a:r>
            <a:br>
              <a:rPr lang="de-DE" sz="1100" dirty="0" smtClean="0">
                <a:solidFill>
                  <a:schemeClr val="bg2">
                    <a:lumMod val="25000"/>
                  </a:schemeClr>
                </a:solidFill>
                <a:latin typeface="Arial" panose="020B0604020202020204" pitchFamily="34" charset="0"/>
                <a:cs typeface="Arial" panose="020B0604020202020204" pitchFamily="34" charset="0"/>
              </a:rPr>
            </a:br>
            <a:r>
              <a:rPr lang="de-DE" sz="1100" dirty="0" smtClean="0">
                <a:solidFill>
                  <a:schemeClr val="bg2">
                    <a:lumMod val="25000"/>
                  </a:schemeClr>
                </a:solidFill>
                <a:latin typeface="Arial" panose="020B0604020202020204" pitchFamily="34" charset="0"/>
                <a:cs typeface="Arial" panose="020B0604020202020204" pitchFamily="34" charset="0"/>
              </a:rPr>
              <a:t>pro </a:t>
            </a:r>
            <a:r>
              <a:rPr lang="de-DE" sz="1100" dirty="0">
                <a:solidFill>
                  <a:schemeClr val="bg2">
                    <a:lumMod val="25000"/>
                  </a:schemeClr>
                </a:solidFill>
                <a:latin typeface="Arial" panose="020B0604020202020204" pitchFamily="34" charset="0"/>
                <a:cs typeface="Arial" panose="020B0604020202020204" pitchFamily="34" charset="0"/>
              </a:rPr>
              <a:t>Wohneinheit, </a:t>
            </a:r>
            <a:r>
              <a:rPr lang="de-DE" sz="1100" dirty="0" smtClean="0">
                <a:solidFill>
                  <a:schemeClr val="bg2">
                    <a:lumMod val="25000"/>
                  </a:schemeClr>
                </a:solidFill>
                <a:latin typeface="Arial" panose="020B0604020202020204" pitchFamily="34" charset="0"/>
                <a:cs typeface="Arial" panose="020B0604020202020204" pitchFamily="34" charset="0"/>
              </a:rPr>
              <a:t/>
            </a:r>
            <a:br>
              <a:rPr lang="de-DE" sz="1100" dirty="0" smtClean="0">
                <a:solidFill>
                  <a:schemeClr val="bg2">
                    <a:lumMod val="25000"/>
                  </a:schemeClr>
                </a:solidFill>
                <a:latin typeface="Arial" panose="020B0604020202020204" pitchFamily="34" charset="0"/>
                <a:cs typeface="Arial" panose="020B0604020202020204" pitchFamily="34" charset="0"/>
              </a:rPr>
            </a:br>
            <a:r>
              <a:rPr lang="de-DE" sz="1100" dirty="0" smtClean="0">
                <a:solidFill>
                  <a:schemeClr val="bg2">
                    <a:lumMod val="25000"/>
                  </a:schemeClr>
                </a:solidFill>
                <a:latin typeface="Arial" panose="020B0604020202020204" pitchFamily="34" charset="0"/>
                <a:cs typeface="Arial" panose="020B0604020202020204" pitchFamily="34" charset="0"/>
              </a:rPr>
              <a:t>max</a:t>
            </a:r>
            <a:r>
              <a:rPr lang="de-DE" sz="1100" dirty="0">
                <a:solidFill>
                  <a:schemeClr val="bg2">
                    <a:lumMod val="25000"/>
                  </a:schemeClr>
                </a:solidFill>
                <a:latin typeface="Arial" panose="020B0604020202020204" pitchFamily="34" charset="0"/>
                <a:cs typeface="Arial" panose="020B0604020202020204" pitchFamily="34" charset="0"/>
              </a:rPr>
              <a:t>. 30 Mio. </a:t>
            </a:r>
            <a:r>
              <a:rPr lang="de-DE" sz="1100" dirty="0" smtClean="0">
                <a:solidFill>
                  <a:schemeClr val="bg2">
                    <a:lumMod val="25000"/>
                  </a:schemeClr>
                </a:solidFill>
                <a:latin typeface="Arial" panose="020B0604020202020204" pitchFamily="34" charset="0"/>
                <a:cs typeface="Arial" panose="020B0604020202020204" pitchFamily="34" charset="0"/>
              </a:rPr>
              <a:t>€</a:t>
            </a:r>
            <a:br>
              <a:rPr lang="de-DE" sz="1100" dirty="0" smtClean="0">
                <a:solidFill>
                  <a:schemeClr val="bg2">
                    <a:lumMod val="25000"/>
                  </a:schemeClr>
                </a:solidFill>
                <a:latin typeface="Arial" panose="020B0604020202020204" pitchFamily="34" charset="0"/>
                <a:cs typeface="Arial" panose="020B0604020202020204" pitchFamily="34" charset="0"/>
              </a:rPr>
            </a:br>
            <a:r>
              <a:rPr lang="de-DE" sz="400" dirty="0" smtClean="0">
                <a:solidFill>
                  <a:schemeClr val="bg2">
                    <a:lumMod val="25000"/>
                  </a:schemeClr>
                </a:solidFill>
                <a:latin typeface="Arial" panose="020B0604020202020204" pitchFamily="34" charset="0"/>
                <a:cs typeface="Arial" panose="020B0604020202020204" pitchFamily="34" charset="0"/>
              </a:rPr>
              <a:t/>
            </a:r>
            <a:br>
              <a:rPr lang="de-DE" sz="400" dirty="0" smtClean="0">
                <a:solidFill>
                  <a:schemeClr val="bg2">
                    <a:lumMod val="25000"/>
                  </a:schemeClr>
                </a:solidFill>
                <a:latin typeface="Arial" panose="020B0604020202020204" pitchFamily="34" charset="0"/>
                <a:cs typeface="Arial" panose="020B0604020202020204" pitchFamily="34" charset="0"/>
              </a:rPr>
            </a:br>
            <a:r>
              <a:rPr lang="de-DE" sz="1100" dirty="0" smtClean="0">
                <a:solidFill>
                  <a:schemeClr val="bg2">
                    <a:lumMod val="25000"/>
                  </a:schemeClr>
                </a:solidFill>
                <a:latin typeface="Arial" panose="020B0604020202020204" pitchFamily="34" charset="0"/>
                <a:cs typeface="Arial" panose="020B0604020202020204" pitchFamily="34" charset="0"/>
              </a:rPr>
              <a:t>5-25% Tilgungszuschuss,</a:t>
            </a:r>
            <a:br>
              <a:rPr lang="de-DE" sz="1100" dirty="0" smtClean="0">
                <a:solidFill>
                  <a:schemeClr val="bg2">
                    <a:lumMod val="25000"/>
                  </a:schemeClr>
                </a:solidFill>
                <a:latin typeface="Arial" panose="020B0604020202020204" pitchFamily="34" charset="0"/>
                <a:cs typeface="Arial" panose="020B0604020202020204" pitchFamily="34" charset="0"/>
              </a:rPr>
            </a:br>
            <a:r>
              <a:rPr lang="de-DE" sz="1100" dirty="0" smtClean="0">
                <a:solidFill>
                  <a:schemeClr val="bg2">
                    <a:lumMod val="25000"/>
                  </a:schemeClr>
                </a:solidFill>
                <a:latin typeface="Arial" panose="020B0604020202020204" pitchFamily="34" charset="0"/>
                <a:cs typeface="Arial" panose="020B0604020202020204" pitchFamily="34" charset="0"/>
              </a:rPr>
              <a:t>je nach EH-Standard</a:t>
            </a:r>
            <a:endParaRPr lang="de-DE" sz="1100" dirty="0">
              <a:solidFill>
                <a:schemeClr val="bg2">
                  <a:lumMod val="25000"/>
                </a:schemeClr>
              </a:solidFill>
              <a:latin typeface="Arial" panose="020B0604020202020204" pitchFamily="34" charset="0"/>
              <a:cs typeface="Arial" panose="020B0604020202020204" pitchFamily="34" charset="0"/>
            </a:endParaRPr>
          </a:p>
          <a:p>
            <a:pPr algn="ctr"/>
            <a:r>
              <a:rPr lang="de-DE" sz="1400" dirty="0" smtClean="0">
                <a:solidFill>
                  <a:srgbClr val="00378B"/>
                </a:solidFill>
                <a:latin typeface="Arial Black" panose="020B0A04020102020204" pitchFamily="34" charset="0"/>
                <a:cs typeface="Arial" panose="020B0604020202020204" pitchFamily="34" charset="0"/>
              </a:rPr>
              <a:t> </a:t>
            </a:r>
            <a:endParaRPr lang="de-DE" sz="1400" dirty="0">
              <a:solidFill>
                <a:srgbClr val="00378B"/>
              </a:solidFill>
              <a:latin typeface="Arial Black" panose="020B0A04020102020204" pitchFamily="34" charset="0"/>
              <a:cs typeface="Arial" panose="020B0604020202020204" pitchFamily="34" charset="0"/>
            </a:endParaRPr>
          </a:p>
        </p:txBody>
      </p:sp>
      <p:sp>
        <p:nvSpPr>
          <p:cNvPr id="13" name="Rechteck 12"/>
          <p:cNvSpPr/>
          <p:nvPr/>
        </p:nvSpPr>
        <p:spPr>
          <a:xfrm>
            <a:off x="3893058" y="1643781"/>
            <a:ext cx="4178131" cy="523220"/>
          </a:xfrm>
          <a:prstGeom prst="rect">
            <a:avLst/>
          </a:prstGeom>
        </p:spPr>
        <p:txBody>
          <a:bodyPr wrap="none">
            <a:spAutoFit/>
          </a:bodyPr>
          <a:lstStyle/>
          <a:p>
            <a:pPr algn="ctr"/>
            <a:r>
              <a:rPr lang="de-DE" sz="1400" b="0" i="0" u="none" strike="noStrike" baseline="0" dirty="0" smtClean="0">
                <a:solidFill>
                  <a:schemeClr val="bg2">
                    <a:lumMod val="25000"/>
                  </a:schemeClr>
                </a:solidFill>
                <a:latin typeface="Arial Black" panose="020B0A04020102020204" pitchFamily="34" charset="0"/>
                <a:cs typeface="Arial" panose="020B0604020202020204" pitchFamily="34" charset="0"/>
              </a:rPr>
              <a:t>BEG</a:t>
            </a:r>
            <a:br>
              <a:rPr lang="de-DE" sz="1400" b="0" i="0" u="none" strike="noStrike" baseline="0" dirty="0" smtClean="0">
                <a:solidFill>
                  <a:schemeClr val="bg2">
                    <a:lumMod val="25000"/>
                  </a:schemeClr>
                </a:solidFill>
                <a:latin typeface="Arial Black" panose="020B0A04020102020204" pitchFamily="34" charset="0"/>
                <a:cs typeface="Arial" panose="020B0604020202020204" pitchFamily="34" charset="0"/>
              </a:rPr>
            </a:br>
            <a:r>
              <a:rPr lang="de-DE" sz="1400" b="0" i="0" u="none" strike="noStrike" baseline="0" dirty="0" smtClean="0">
                <a:solidFill>
                  <a:schemeClr val="bg2">
                    <a:lumMod val="25000"/>
                  </a:schemeClr>
                </a:solidFill>
                <a:latin typeface="Arial Black" panose="020B0A04020102020204" pitchFamily="34" charset="0"/>
                <a:cs typeface="Arial" panose="020B0604020202020204" pitchFamily="34" charset="0"/>
              </a:rPr>
              <a:t>Bundesförderung</a:t>
            </a:r>
            <a:r>
              <a:rPr lang="de-DE" sz="1400" b="0" i="0" u="none" strike="noStrike" dirty="0" smtClean="0">
                <a:solidFill>
                  <a:schemeClr val="bg2">
                    <a:lumMod val="25000"/>
                  </a:schemeClr>
                </a:solidFill>
                <a:latin typeface="Arial Black" panose="020B0A04020102020204" pitchFamily="34" charset="0"/>
                <a:cs typeface="Arial" panose="020B0604020202020204" pitchFamily="34" charset="0"/>
              </a:rPr>
              <a:t> </a:t>
            </a:r>
            <a:r>
              <a:rPr lang="de-DE" sz="1400" b="0" i="0" u="none" strike="noStrike" baseline="0" dirty="0" smtClean="0">
                <a:solidFill>
                  <a:schemeClr val="bg2">
                    <a:lumMod val="25000"/>
                  </a:schemeClr>
                </a:solidFill>
                <a:latin typeface="Arial Black" panose="020B0A04020102020204" pitchFamily="34" charset="0"/>
                <a:cs typeface="Arial" panose="020B0604020202020204" pitchFamily="34" charset="0"/>
              </a:rPr>
              <a:t>für effiziente Gebäude </a:t>
            </a:r>
            <a:endParaRPr lang="de-DE" sz="1400" dirty="0">
              <a:solidFill>
                <a:schemeClr val="bg2">
                  <a:lumMod val="25000"/>
                </a:schemeClr>
              </a:solidFill>
              <a:latin typeface="Arial Black" panose="020B0A04020102020204" pitchFamily="34" charset="0"/>
            </a:endParaRPr>
          </a:p>
        </p:txBody>
      </p:sp>
      <p:sp>
        <p:nvSpPr>
          <p:cNvPr id="14" name="Rechteck 13"/>
          <p:cNvSpPr/>
          <p:nvPr/>
        </p:nvSpPr>
        <p:spPr>
          <a:xfrm>
            <a:off x="9411570" y="2406311"/>
            <a:ext cx="2160000" cy="26983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1400" b="0" i="0" u="none" strike="noStrike" baseline="0" dirty="0" smtClean="0">
              <a:solidFill>
                <a:srgbClr val="00378B"/>
              </a:solidFill>
              <a:latin typeface="Arial Black" panose="020B0A04020102020204" pitchFamily="34" charset="0"/>
              <a:cs typeface="Arial" panose="020B0604020202020204" pitchFamily="34" charset="0"/>
            </a:endParaRPr>
          </a:p>
          <a:p>
            <a:pPr algn="ctr"/>
            <a:r>
              <a:rPr lang="de-DE" sz="1400" b="0" i="0" u="none" strike="noStrike" baseline="0" dirty="0" smtClean="0">
                <a:solidFill>
                  <a:schemeClr val="bg2">
                    <a:lumMod val="25000"/>
                  </a:schemeClr>
                </a:solidFill>
                <a:latin typeface="Arial Black" panose="020B0A04020102020204" pitchFamily="34" charset="0"/>
                <a:cs typeface="Arial" panose="020B0604020202020204" pitchFamily="34" charset="0"/>
              </a:rPr>
              <a:t>Wohngebäude </a:t>
            </a:r>
            <a:br>
              <a:rPr lang="de-DE" sz="1400" b="0" i="0" u="none" strike="noStrike" baseline="0" dirty="0" smtClean="0">
                <a:solidFill>
                  <a:schemeClr val="bg2">
                    <a:lumMod val="25000"/>
                  </a:schemeClr>
                </a:solidFill>
                <a:latin typeface="Arial Black" panose="020B0A04020102020204" pitchFamily="34" charset="0"/>
                <a:cs typeface="Arial" panose="020B0604020202020204" pitchFamily="34" charset="0"/>
              </a:rPr>
            </a:br>
            <a:r>
              <a:rPr lang="de-DE" sz="1400" b="0" i="0" u="none" strike="noStrike" baseline="0" dirty="0" smtClean="0">
                <a:solidFill>
                  <a:schemeClr val="bg2">
                    <a:lumMod val="25000"/>
                  </a:schemeClr>
                </a:solidFill>
                <a:latin typeface="Arial Black" panose="020B0A04020102020204" pitchFamily="34" charset="0"/>
                <a:cs typeface="Arial" panose="020B0604020202020204" pitchFamily="34" charset="0"/>
              </a:rPr>
              <a:t>BEG NWG</a:t>
            </a:r>
          </a:p>
          <a:p>
            <a:pPr algn="ctr"/>
            <a:endParaRPr lang="de-DE" sz="600" dirty="0" smtClean="0">
              <a:solidFill>
                <a:schemeClr val="bg2">
                  <a:lumMod val="25000"/>
                </a:schemeClr>
              </a:solidFill>
              <a:latin typeface="Arial" panose="020B0604020202020204" pitchFamily="34" charset="0"/>
              <a:cs typeface="Arial" panose="020B0604020202020204" pitchFamily="34" charset="0"/>
            </a:endParaRPr>
          </a:p>
          <a:p>
            <a:pPr algn="ctr"/>
            <a:r>
              <a:rPr lang="de-DE" sz="1100" b="1" dirty="0" smtClean="0">
                <a:solidFill>
                  <a:schemeClr val="bg2">
                    <a:lumMod val="25000"/>
                  </a:schemeClr>
                </a:solidFill>
                <a:latin typeface="Arial" panose="020B0604020202020204" pitchFamily="34" charset="0"/>
                <a:cs typeface="Arial" panose="020B0604020202020204" pitchFamily="34" charset="0"/>
              </a:rPr>
              <a:t>Sanierung </a:t>
            </a:r>
            <a:r>
              <a:rPr lang="de-DE" sz="1100" b="1" dirty="0">
                <a:solidFill>
                  <a:schemeClr val="bg2">
                    <a:lumMod val="25000"/>
                  </a:schemeClr>
                </a:solidFill>
                <a:latin typeface="Arial" panose="020B0604020202020204" pitchFamily="34" charset="0"/>
                <a:cs typeface="Arial" panose="020B0604020202020204" pitchFamily="34" charset="0"/>
              </a:rPr>
              <a:t>auf Effizienzhausniveau</a:t>
            </a:r>
          </a:p>
          <a:p>
            <a:pPr algn="ctr"/>
            <a:endParaRPr lang="de-DE" sz="400" dirty="0">
              <a:solidFill>
                <a:schemeClr val="bg2">
                  <a:lumMod val="25000"/>
                </a:schemeClr>
              </a:solidFill>
              <a:latin typeface="Arial" panose="020B0604020202020204" pitchFamily="34" charset="0"/>
              <a:cs typeface="Arial" panose="020B0604020202020204" pitchFamily="34" charset="0"/>
            </a:endParaRPr>
          </a:p>
          <a:p>
            <a:pPr algn="ctr"/>
            <a:r>
              <a:rPr lang="de-DE" sz="1100" dirty="0">
                <a:solidFill>
                  <a:schemeClr val="bg2">
                    <a:lumMod val="25000"/>
                  </a:schemeClr>
                </a:solidFill>
                <a:latin typeface="Arial" panose="020B0604020202020204" pitchFamily="34" charset="0"/>
                <a:cs typeface="Arial" panose="020B0604020202020204" pitchFamily="34" charset="0"/>
              </a:rPr>
              <a:t>2.000 €/ m² Nettogrundfläche, </a:t>
            </a:r>
          </a:p>
          <a:p>
            <a:pPr algn="ctr"/>
            <a:r>
              <a:rPr lang="de-DE" sz="1100" dirty="0">
                <a:solidFill>
                  <a:schemeClr val="bg2">
                    <a:lumMod val="25000"/>
                  </a:schemeClr>
                </a:solidFill>
                <a:latin typeface="Arial" panose="020B0604020202020204" pitchFamily="34" charset="0"/>
                <a:cs typeface="Arial" panose="020B0604020202020204" pitchFamily="34" charset="0"/>
              </a:rPr>
              <a:t>max. 10 Mio. </a:t>
            </a:r>
            <a:r>
              <a:rPr lang="de-DE" sz="1100" dirty="0" smtClean="0">
                <a:solidFill>
                  <a:schemeClr val="bg2">
                    <a:lumMod val="25000"/>
                  </a:schemeClr>
                </a:solidFill>
                <a:latin typeface="Arial" panose="020B0604020202020204" pitchFamily="34" charset="0"/>
                <a:cs typeface="Arial" panose="020B0604020202020204" pitchFamily="34" charset="0"/>
              </a:rPr>
              <a:t>€</a:t>
            </a:r>
            <a:br>
              <a:rPr lang="de-DE" sz="1100" dirty="0" smtClean="0">
                <a:solidFill>
                  <a:schemeClr val="bg2">
                    <a:lumMod val="25000"/>
                  </a:schemeClr>
                </a:solidFill>
                <a:latin typeface="Arial" panose="020B0604020202020204" pitchFamily="34" charset="0"/>
                <a:cs typeface="Arial" panose="020B0604020202020204" pitchFamily="34" charset="0"/>
              </a:rPr>
            </a:br>
            <a:endParaRPr lang="de-DE" sz="400" dirty="0">
              <a:solidFill>
                <a:schemeClr val="bg2">
                  <a:lumMod val="25000"/>
                </a:schemeClr>
              </a:solidFill>
              <a:latin typeface="Arial" panose="020B0604020202020204" pitchFamily="34" charset="0"/>
              <a:cs typeface="Arial" panose="020B0604020202020204" pitchFamily="34" charset="0"/>
            </a:endParaRPr>
          </a:p>
          <a:p>
            <a:pPr algn="ctr"/>
            <a:r>
              <a:rPr lang="de-DE" sz="1100" dirty="0">
                <a:solidFill>
                  <a:schemeClr val="bg2">
                    <a:lumMod val="25000"/>
                  </a:schemeClr>
                </a:solidFill>
                <a:latin typeface="Arial" panose="020B0604020202020204" pitchFamily="34" charset="0"/>
                <a:cs typeface="Arial" panose="020B0604020202020204" pitchFamily="34" charset="0"/>
              </a:rPr>
              <a:t>5-25% </a:t>
            </a:r>
            <a:r>
              <a:rPr lang="de-DE" sz="1100" dirty="0" smtClean="0">
                <a:solidFill>
                  <a:schemeClr val="bg2">
                    <a:lumMod val="25000"/>
                  </a:schemeClr>
                </a:solidFill>
                <a:latin typeface="Arial" panose="020B0604020202020204" pitchFamily="34" charset="0"/>
                <a:cs typeface="Arial" panose="020B0604020202020204" pitchFamily="34" charset="0"/>
              </a:rPr>
              <a:t>Tilgungszuschuss,</a:t>
            </a:r>
            <a:br>
              <a:rPr lang="de-DE" sz="1100" dirty="0" smtClean="0">
                <a:solidFill>
                  <a:schemeClr val="bg2">
                    <a:lumMod val="25000"/>
                  </a:schemeClr>
                </a:solidFill>
                <a:latin typeface="Arial" panose="020B0604020202020204" pitchFamily="34" charset="0"/>
                <a:cs typeface="Arial" panose="020B0604020202020204" pitchFamily="34" charset="0"/>
              </a:rPr>
            </a:br>
            <a:r>
              <a:rPr lang="de-DE" sz="1100" dirty="0" smtClean="0">
                <a:solidFill>
                  <a:schemeClr val="bg2">
                    <a:lumMod val="25000"/>
                  </a:schemeClr>
                </a:solidFill>
                <a:latin typeface="Arial" panose="020B0604020202020204" pitchFamily="34" charset="0"/>
                <a:cs typeface="Arial" panose="020B0604020202020204" pitchFamily="34" charset="0"/>
              </a:rPr>
              <a:t>je </a:t>
            </a:r>
            <a:r>
              <a:rPr lang="de-DE" sz="1100" dirty="0">
                <a:solidFill>
                  <a:schemeClr val="bg2">
                    <a:lumMod val="25000"/>
                  </a:schemeClr>
                </a:solidFill>
                <a:latin typeface="Arial" panose="020B0604020202020204" pitchFamily="34" charset="0"/>
                <a:cs typeface="Arial" panose="020B0604020202020204" pitchFamily="34" charset="0"/>
              </a:rPr>
              <a:t>nach </a:t>
            </a:r>
            <a:r>
              <a:rPr lang="de-DE" sz="1100" dirty="0" smtClean="0">
                <a:solidFill>
                  <a:schemeClr val="bg2">
                    <a:lumMod val="25000"/>
                  </a:schemeClr>
                </a:solidFill>
                <a:latin typeface="Arial" panose="020B0604020202020204" pitchFamily="34" charset="0"/>
                <a:cs typeface="Arial" panose="020B0604020202020204" pitchFamily="34" charset="0"/>
              </a:rPr>
              <a:t>EH-Standard</a:t>
            </a:r>
            <a:endParaRPr lang="de-DE" sz="1100" dirty="0">
              <a:solidFill>
                <a:schemeClr val="bg2">
                  <a:lumMod val="25000"/>
                </a:schemeClr>
              </a:solidFill>
              <a:latin typeface="Arial" panose="020B0604020202020204" pitchFamily="34" charset="0"/>
              <a:cs typeface="Arial" panose="020B0604020202020204" pitchFamily="34" charset="0"/>
            </a:endParaRPr>
          </a:p>
          <a:p>
            <a:pPr algn="ctr"/>
            <a:endParaRPr lang="de-DE" sz="1400" b="0" i="0" u="none" strike="noStrike" baseline="0" dirty="0" smtClean="0">
              <a:solidFill>
                <a:srgbClr val="00378B"/>
              </a:solidFill>
              <a:latin typeface="Arial Black" panose="020B0A04020102020204" pitchFamily="34" charset="0"/>
              <a:cs typeface="Arial" panose="020B0604020202020204" pitchFamily="34" charset="0"/>
            </a:endParaRPr>
          </a:p>
        </p:txBody>
      </p:sp>
      <p:grpSp>
        <p:nvGrpSpPr>
          <p:cNvPr id="18" name="Gruppieren 17"/>
          <p:cNvGrpSpPr/>
          <p:nvPr/>
        </p:nvGrpSpPr>
        <p:grpSpPr>
          <a:xfrm rot="10800000">
            <a:off x="277548" y="5244388"/>
            <a:ext cx="2160001" cy="540009"/>
            <a:chOff x="1223773" y="1530659"/>
            <a:chExt cx="1079989" cy="540009"/>
          </a:xfrm>
        </p:grpSpPr>
        <p:sp>
          <p:nvSpPr>
            <p:cNvPr id="19" name="Auf der gleichen Seite des Rechtecks liegende Ecken abrunden 18"/>
            <p:cNvSpPr/>
            <p:nvPr/>
          </p:nvSpPr>
          <p:spPr>
            <a:xfrm>
              <a:off x="1223773" y="1530659"/>
              <a:ext cx="1079989" cy="540009"/>
            </a:xfrm>
            <a:prstGeom prst="round2SameRect">
              <a:avLst/>
            </a:pr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Auf der gleichen Seite des Rechtecks liegende Ecken abrunden 5"/>
            <p:cNvSpPr/>
            <p:nvPr/>
          </p:nvSpPr>
          <p:spPr>
            <a:xfrm>
              <a:off x="1250134" y="1557020"/>
              <a:ext cx="1027267" cy="513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endParaRPr lang="de-DE" sz="1600" kern="1200" dirty="0">
                <a:solidFill>
                  <a:schemeClr val="bg2">
                    <a:lumMod val="25000"/>
                  </a:schemeClr>
                </a:solidFill>
                <a:latin typeface="Arial Black" panose="020B0A04020102020204" pitchFamily="34" charset="0"/>
              </a:endParaRPr>
            </a:p>
          </p:txBody>
        </p:sp>
      </p:grpSp>
      <p:sp>
        <p:nvSpPr>
          <p:cNvPr id="30" name="Rechteck 29"/>
          <p:cNvSpPr/>
          <p:nvPr/>
        </p:nvSpPr>
        <p:spPr>
          <a:xfrm>
            <a:off x="449803" y="4706262"/>
            <a:ext cx="1654120" cy="298324"/>
          </a:xfrm>
          <a:prstGeom prst="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solidFill>
                  <a:schemeClr val="bg2">
                    <a:lumMod val="25000"/>
                  </a:schemeClr>
                </a:solidFill>
                <a:latin typeface="Arial Black" panose="020B0A04020102020204" pitchFamily="34" charset="0"/>
                <a:cs typeface="Arial" panose="020B0604020202020204" pitchFamily="34" charset="0"/>
              </a:rPr>
              <a:t>Zuschuss </a:t>
            </a:r>
          </a:p>
        </p:txBody>
      </p:sp>
      <p:sp>
        <p:nvSpPr>
          <p:cNvPr id="33" name="Rechteck 32"/>
          <p:cNvSpPr/>
          <p:nvPr/>
        </p:nvSpPr>
        <p:spPr>
          <a:xfrm>
            <a:off x="7312102" y="4706262"/>
            <a:ext cx="1718245" cy="306060"/>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solidFill>
                  <a:schemeClr val="accent2">
                    <a:lumMod val="75000"/>
                  </a:schemeClr>
                </a:solidFill>
                <a:latin typeface="Arial Black" panose="020B0A04020102020204" pitchFamily="34" charset="0"/>
                <a:cs typeface="Arial" panose="020B0604020202020204" pitchFamily="34" charset="0"/>
              </a:rPr>
              <a:t>Darlehen </a:t>
            </a:r>
          </a:p>
        </p:txBody>
      </p:sp>
      <p:sp>
        <p:nvSpPr>
          <p:cNvPr id="29" name="Rechteck 28"/>
          <p:cNvSpPr/>
          <p:nvPr/>
        </p:nvSpPr>
        <p:spPr>
          <a:xfrm>
            <a:off x="9632447" y="4707453"/>
            <a:ext cx="1718245" cy="306060"/>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solidFill>
                  <a:schemeClr val="accent2">
                    <a:lumMod val="75000"/>
                  </a:schemeClr>
                </a:solidFill>
                <a:latin typeface="Arial Black" panose="020B0A04020102020204" pitchFamily="34" charset="0"/>
                <a:cs typeface="Arial" panose="020B0604020202020204" pitchFamily="34" charset="0"/>
              </a:rPr>
              <a:t>Darlehen </a:t>
            </a:r>
          </a:p>
        </p:txBody>
      </p:sp>
      <p:sp>
        <p:nvSpPr>
          <p:cNvPr id="31" name="Rechteck 30"/>
          <p:cNvSpPr/>
          <p:nvPr/>
        </p:nvSpPr>
        <p:spPr>
          <a:xfrm>
            <a:off x="4844560" y="2405927"/>
            <a:ext cx="2160000" cy="2698352"/>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1400" dirty="0" smtClean="0">
              <a:solidFill>
                <a:srgbClr val="00378B"/>
              </a:solidFill>
              <a:latin typeface="Arial Black" panose="020B0A04020102020204" pitchFamily="34" charset="0"/>
              <a:cs typeface="Arial" panose="020B0604020202020204" pitchFamily="34" charset="0"/>
            </a:endParaRPr>
          </a:p>
          <a:p>
            <a:pPr algn="ctr"/>
            <a:r>
              <a:rPr lang="de-DE" sz="1400" dirty="0" smtClean="0">
                <a:solidFill>
                  <a:schemeClr val="bg1"/>
                </a:solidFill>
                <a:latin typeface="Arial Black" panose="020B0A04020102020204" pitchFamily="34" charset="0"/>
                <a:cs typeface="Arial" panose="020B0604020202020204" pitchFamily="34" charset="0"/>
              </a:rPr>
              <a:t>Ergänzungskredit</a:t>
            </a:r>
          </a:p>
          <a:p>
            <a:pPr algn="ctr"/>
            <a:endParaRPr lang="de-DE" sz="600" dirty="0">
              <a:solidFill>
                <a:schemeClr val="bg1"/>
              </a:solidFill>
              <a:latin typeface="Arial Black" panose="020B0A04020102020204" pitchFamily="34" charset="0"/>
              <a:cs typeface="Arial" panose="020B0604020202020204" pitchFamily="34" charset="0"/>
            </a:endParaRPr>
          </a:p>
          <a:p>
            <a:pPr algn="ctr"/>
            <a:r>
              <a:rPr lang="de-DE" sz="1100" b="1" dirty="0" smtClean="0">
                <a:solidFill>
                  <a:srgbClr val="F29100"/>
                </a:solidFill>
                <a:latin typeface="Arial Black" panose="020B0A04020102020204" pitchFamily="34" charset="0"/>
                <a:cs typeface="Arial" panose="020B0604020202020204" pitchFamily="34" charset="0"/>
              </a:rPr>
              <a:t>NEU in 2024!</a:t>
            </a:r>
            <a:r>
              <a:rPr lang="de-DE" sz="1100" b="1" dirty="0" smtClean="0">
                <a:solidFill>
                  <a:schemeClr val="bg1"/>
                </a:solidFill>
                <a:latin typeface="Arial" panose="020B0604020202020204" pitchFamily="34" charset="0"/>
                <a:cs typeface="Arial" panose="020B0604020202020204" pitchFamily="34" charset="0"/>
              </a:rPr>
              <a:t> Zusätzlich zum BEG-Zuschuss</a:t>
            </a:r>
            <a:endParaRPr lang="de-DE" sz="1100" b="1" dirty="0">
              <a:solidFill>
                <a:schemeClr val="bg1"/>
              </a:solidFill>
              <a:latin typeface="Arial" panose="020B0604020202020204" pitchFamily="34" charset="0"/>
              <a:cs typeface="Arial" panose="020B0604020202020204" pitchFamily="34" charset="0"/>
            </a:endParaRPr>
          </a:p>
          <a:p>
            <a:pPr algn="ctr"/>
            <a:endParaRPr lang="de-DE" sz="400" dirty="0">
              <a:solidFill>
                <a:schemeClr val="bg1"/>
              </a:solidFill>
              <a:latin typeface="Arial" panose="020B0604020202020204" pitchFamily="34" charset="0"/>
              <a:cs typeface="Arial" panose="020B0604020202020204" pitchFamily="34" charset="0"/>
            </a:endParaRPr>
          </a:p>
          <a:p>
            <a:pPr algn="ctr"/>
            <a:r>
              <a:rPr lang="de-DE" sz="1100" dirty="0" smtClean="0">
                <a:solidFill>
                  <a:schemeClr val="bg1"/>
                </a:solidFill>
                <a:latin typeface="Arial" panose="020B0604020202020204" pitchFamily="34" charset="0"/>
                <a:cs typeface="Arial" panose="020B0604020202020204" pitchFamily="34" charset="0"/>
              </a:rPr>
              <a:t>max.120.000 </a:t>
            </a:r>
            <a:r>
              <a:rPr lang="de-DE" sz="1100" dirty="0">
                <a:solidFill>
                  <a:schemeClr val="bg1"/>
                </a:solidFill>
                <a:latin typeface="Arial" panose="020B0604020202020204" pitchFamily="34" charset="0"/>
                <a:cs typeface="Arial" panose="020B0604020202020204" pitchFamily="34" charset="0"/>
              </a:rPr>
              <a:t>€ </a:t>
            </a:r>
            <a:r>
              <a:rPr lang="de-DE" sz="1100" dirty="0" smtClean="0">
                <a:solidFill>
                  <a:schemeClr val="bg1"/>
                </a:solidFill>
                <a:latin typeface="Arial" panose="020B0604020202020204" pitchFamily="34" charset="0"/>
                <a:cs typeface="Arial" panose="020B0604020202020204" pitchFamily="34" charset="0"/>
              </a:rPr>
              <a:t/>
            </a:r>
            <a:br>
              <a:rPr lang="de-DE" sz="1100" dirty="0" smtClean="0">
                <a:solidFill>
                  <a:schemeClr val="bg1"/>
                </a:solidFill>
                <a:latin typeface="Arial" panose="020B0604020202020204" pitchFamily="34" charset="0"/>
                <a:cs typeface="Arial" panose="020B0604020202020204" pitchFamily="34" charset="0"/>
              </a:rPr>
            </a:br>
            <a:r>
              <a:rPr lang="de-DE" sz="1100" dirty="0" smtClean="0">
                <a:solidFill>
                  <a:schemeClr val="bg1"/>
                </a:solidFill>
                <a:latin typeface="Arial" panose="020B0604020202020204" pitchFamily="34" charset="0"/>
                <a:cs typeface="Arial" panose="020B0604020202020204" pitchFamily="34" charset="0"/>
              </a:rPr>
              <a:t>pro Wohneinheit</a:t>
            </a:r>
            <a:br>
              <a:rPr lang="de-DE" sz="1100" dirty="0" smtClean="0">
                <a:solidFill>
                  <a:schemeClr val="bg1"/>
                </a:solidFill>
                <a:latin typeface="Arial" panose="020B0604020202020204" pitchFamily="34" charset="0"/>
                <a:cs typeface="Arial" panose="020B0604020202020204" pitchFamily="34" charset="0"/>
              </a:rPr>
            </a:br>
            <a:r>
              <a:rPr lang="de-DE" sz="400" dirty="0" smtClean="0">
                <a:solidFill>
                  <a:schemeClr val="bg1"/>
                </a:solidFill>
                <a:latin typeface="Arial" panose="020B0604020202020204" pitchFamily="34" charset="0"/>
                <a:cs typeface="Arial" panose="020B0604020202020204" pitchFamily="34" charset="0"/>
              </a:rPr>
              <a:t/>
            </a:r>
            <a:br>
              <a:rPr lang="de-DE" sz="400" dirty="0" smtClean="0">
                <a:solidFill>
                  <a:schemeClr val="bg1"/>
                </a:solidFill>
                <a:latin typeface="Arial" panose="020B0604020202020204" pitchFamily="34" charset="0"/>
                <a:cs typeface="Arial" panose="020B0604020202020204" pitchFamily="34" charset="0"/>
              </a:rPr>
            </a:br>
            <a:r>
              <a:rPr lang="de-DE" sz="1100" dirty="0" smtClean="0">
                <a:solidFill>
                  <a:schemeClr val="bg1"/>
                </a:solidFill>
                <a:latin typeface="Arial" panose="020B0604020202020204" pitchFamily="34" charset="0"/>
                <a:cs typeface="Arial" panose="020B0604020202020204" pitchFamily="34" charset="0"/>
              </a:rPr>
              <a:t>für </a:t>
            </a:r>
            <a:r>
              <a:rPr lang="de-DE" sz="1100" u="sng" dirty="0">
                <a:solidFill>
                  <a:schemeClr val="bg1"/>
                </a:solidFill>
                <a:latin typeface="Arial" panose="020B0604020202020204" pitchFamily="34" charset="0"/>
                <a:cs typeface="Arial" panose="020B0604020202020204" pitchFamily="34" charset="0"/>
              </a:rPr>
              <a:t>S</a:t>
            </a:r>
            <a:r>
              <a:rPr lang="de-DE" sz="1100" u="sng" dirty="0" smtClean="0">
                <a:solidFill>
                  <a:schemeClr val="bg1"/>
                </a:solidFill>
                <a:latin typeface="Arial" panose="020B0604020202020204" pitchFamily="34" charset="0"/>
                <a:cs typeface="Arial" panose="020B0604020202020204" pitchFamily="34" charset="0"/>
              </a:rPr>
              <a:t>elbstnutzer</a:t>
            </a:r>
            <a:r>
              <a:rPr lang="de-DE" sz="1100" dirty="0" smtClean="0">
                <a:solidFill>
                  <a:schemeClr val="bg1"/>
                </a:solidFill>
                <a:latin typeface="Arial" panose="020B0604020202020204" pitchFamily="34" charset="0"/>
                <a:cs typeface="Arial" panose="020B0604020202020204" pitchFamily="34" charset="0"/>
              </a:rPr>
              <a:t> mit Haushaltseinkommen </a:t>
            </a:r>
            <a:br>
              <a:rPr lang="de-DE" sz="1100" dirty="0" smtClean="0">
                <a:solidFill>
                  <a:schemeClr val="bg1"/>
                </a:solidFill>
                <a:latin typeface="Arial" panose="020B0604020202020204" pitchFamily="34" charset="0"/>
                <a:cs typeface="Arial" panose="020B0604020202020204" pitchFamily="34" charset="0"/>
              </a:rPr>
            </a:br>
            <a:r>
              <a:rPr lang="de-DE" sz="1100" dirty="0" smtClean="0">
                <a:solidFill>
                  <a:schemeClr val="bg1"/>
                </a:solidFill>
                <a:latin typeface="Arial" panose="020B0604020202020204" pitchFamily="34" charset="0"/>
                <a:cs typeface="Arial" panose="020B0604020202020204" pitchFamily="34" charset="0"/>
              </a:rPr>
              <a:t>von unter 90.000 € im Jahr</a:t>
            </a:r>
            <a:br>
              <a:rPr lang="de-DE" sz="1100" dirty="0" smtClean="0">
                <a:solidFill>
                  <a:schemeClr val="bg1"/>
                </a:solidFill>
                <a:latin typeface="Arial" panose="020B0604020202020204" pitchFamily="34" charset="0"/>
                <a:cs typeface="Arial" panose="020B0604020202020204" pitchFamily="34" charset="0"/>
              </a:rPr>
            </a:br>
            <a:r>
              <a:rPr lang="de-DE" sz="1100" dirty="0" smtClean="0">
                <a:solidFill>
                  <a:schemeClr val="bg1"/>
                </a:solidFill>
                <a:latin typeface="Arial" panose="020B0604020202020204" pitchFamily="34" charset="0"/>
                <a:cs typeface="Arial" panose="020B0604020202020204" pitchFamily="34" charset="0"/>
              </a:rPr>
              <a:t>zusätzlicher Zinsvorteil</a:t>
            </a:r>
            <a:endParaRPr lang="de-DE" sz="1100" dirty="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Black" panose="020B0A04020102020204" pitchFamily="34" charset="0"/>
                <a:cs typeface="Arial" panose="020B0604020202020204" pitchFamily="34" charset="0"/>
              </a:rPr>
              <a:t> </a:t>
            </a:r>
            <a:endParaRPr lang="de-DE" sz="1400" dirty="0">
              <a:solidFill>
                <a:schemeClr val="bg1"/>
              </a:solidFill>
              <a:latin typeface="Arial Black" panose="020B0A04020102020204" pitchFamily="34" charset="0"/>
              <a:cs typeface="Arial" panose="020B0604020202020204" pitchFamily="34" charset="0"/>
            </a:endParaRPr>
          </a:p>
        </p:txBody>
      </p:sp>
      <p:sp>
        <p:nvSpPr>
          <p:cNvPr id="35" name="Rechteck 34"/>
          <p:cNvSpPr/>
          <p:nvPr/>
        </p:nvSpPr>
        <p:spPr>
          <a:xfrm>
            <a:off x="2571341" y="2405942"/>
            <a:ext cx="2160000" cy="2698352"/>
          </a:xfrm>
          <a:prstGeom prst="rect">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1400" dirty="0" smtClean="0">
              <a:solidFill>
                <a:srgbClr val="00378B"/>
              </a:solidFill>
              <a:latin typeface="Arial Black" panose="020B0A04020102020204" pitchFamily="34" charset="0"/>
              <a:cs typeface="Arial" panose="020B0604020202020204" pitchFamily="34" charset="0"/>
            </a:endParaRPr>
          </a:p>
          <a:p>
            <a:pPr algn="ctr"/>
            <a:r>
              <a:rPr lang="de-DE" sz="1400" dirty="0" smtClean="0">
                <a:solidFill>
                  <a:schemeClr val="bg1"/>
                </a:solidFill>
                <a:latin typeface="Arial Black" panose="020B0A04020102020204" pitchFamily="34" charset="0"/>
                <a:cs typeface="Arial" panose="020B0604020202020204" pitchFamily="34" charset="0"/>
              </a:rPr>
              <a:t>Einzelmaßnahme</a:t>
            </a:r>
          </a:p>
          <a:p>
            <a:pPr algn="ctr"/>
            <a:r>
              <a:rPr lang="de-DE" sz="1400" dirty="0" smtClean="0">
                <a:solidFill>
                  <a:schemeClr val="bg1"/>
                </a:solidFill>
                <a:latin typeface="Arial Black" panose="020B0A04020102020204" pitchFamily="34" charset="0"/>
                <a:cs typeface="Arial" panose="020B0604020202020204" pitchFamily="34" charset="0"/>
              </a:rPr>
              <a:t>BEG EM</a:t>
            </a:r>
            <a:endParaRPr lang="de-DE" sz="1400" dirty="0">
              <a:solidFill>
                <a:schemeClr val="bg1"/>
              </a:solidFill>
              <a:latin typeface="Arial Black" panose="020B0A04020102020204" pitchFamily="34" charset="0"/>
              <a:cs typeface="Arial" panose="020B0604020202020204" pitchFamily="34" charset="0"/>
            </a:endParaRPr>
          </a:p>
          <a:p>
            <a:pPr algn="ctr"/>
            <a:endParaRPr lang="de-DE" sz="400" b="1" dirty="0">
              <a:solidFill>
                <a:schemeClr val="bg1"/>
              </a:solidFill>
              <a:latin typeface="Arial Black" panose="020B0A04020102020204" pitchFamily="34" charset="0"/>
              <a:cs typeface="Arial" panose="020B0604020202020204" pitchFamily="34" charset="0"/>
            </a:endParaRPr>
          </a:p>
          <a:p>
            <a:pPr algn="ctr"/>
            <a:r>
              <a:rPr lang="de-DE" sz="1100" b="1" dirty="0" smtClean="0">
                <a:solidFill>
                  <a:schemeClr val="bg1"/>
                </a:solidFill>
                <a:latin typeface="Arial" panose="020B0604020202020204" pitchFamily="34" charset="0"/>
                <a:cs typeface="Arial" panose="020B0604020202020204" pitchFamily="34" charset="0"/>
              </a:rPr>
              <a:t>Heizungsmodernisierung, Gebäudenetze </a:t>
            </a:r>
            <a:r>
              <a:rPr lang="de-DE" sz="1100" b="1" dirty="0">
                <a:solidFill>
                  <a:schemeClr val="bg1"/>
                </a:solidFill>
                <a:latin typeface="Arial" panose="020B0604020202020204" pitchFamily="34" charset="0"/>
                <a:cs typeface="Arial" panose="020B0604020202020204" pitchFamily="34" charset="0"/>
              </a:rPr>
              <a:t/>
            </a:r>
            <a:br>
              <a:rPr lang="de-DE" sz="1100" b="1" dirty="0">
                <a:solidFill>
                  <a:schemeClr val="bg1"/>
                </a:solidFill>
                <a:latin typeface="Arial" panose="020B0604020202020204" pitchFamily="34" charset="0"/>
                <a:cs typeface="Arial" panose="020B0604020202020204" pitchFamily="34" charset="0"/>
              </a:rPr>
            </a:br>
            <a:r>
              <a:rPr lang="de-DE" sz="1100" b="1" dirty="0">
                <a:solidFill>
                  <a:schemeClr val="bg1"/>
                </a:solidFill>
                <a:latin typeface="Arial" panose="020B0604020202020204" pitchFamily="34" charset="0"/>
                <a:cs typeface="Arial" panose="020B0604020202020204" pitchFamily="34" charset="0"/>
              </a:rPr>
              <a:t>WG und </a:t>
            </a:r>
            <a:r>
              <a:rPr lang="de-DE" sz="1100" b="1" dirty="0" smtClean="0">
                <a:solidFill>
                  <a:schemeClr val="bg1"/>
                </a:solidFill>
                <a:latin typeface="Arial" panose="020B0604020202020204" pitchFamily="34" charset="0"/>
                <a:cs typeface="Arial" panose="020B0604020202020204" pitchFamily="34" charset="0"/>
              </a:rPr>
              <a:t>NWG</a:t>
            </a:r>
          </a:p>
          <a:p>
            <a:pPr algn="ctr"/>
            <a:endParaRPr lang="de-DE" sz="400" dirty="0" smtClean="0">
              <a:solidFill>
                <a:schemeClr val="bg1"/>
              </a:solidFill>
              <a:latin typeface="Arial" panose="020B0604020202020204" pitchFamily="34" charset="0"/>
              <a:cs typeface="Arial" panose="020B0604020202020204" pitchFamily="34" charset="0"/>
            </a:endParaRPr>
          </a:p>
          <a:p>
            <a:pPr algn="ctr"/>
            <a:r>
              <a:rPr lang="de-DE" sz="1100" b="1" dirty="0" smtClean="0">
                <a:solidFill>
                  <a:schemeClr val="bg1"/>
                </a:solidFill>
                <a:latin typeface="Arial" panose="020B0604020202020204" pitchFamily="34" charset="0"/>
                <a:cs typeface="Arial" panose="020B0604020202020204" pitchFamily="34" charset="0"/>
              </a:rPr>
              <a:t>30% bis 55% Zuschuss</a:t>
            </a:r>
            <a:r>
              <a:rPr lang="de-DE" sz="1100" dirty="0" smtClean="0">
                <a:solidFill>
                  <a:schemeClr val="bg1"/>
                </a:solidFill>
                <a:latin typeface="Arial" panose="020B0604020202020204" pitchFamily="34" charset="0"/>
                <a:cs typeface="Arial" panose="020B0604020202020204" pitchFamily="34" charset="0"/>
              </a:rPr>
              <a:t/>
            </a:r>
            <a:br>
              <a:rPr lang="de-DE" sz="1100" dirty="0" smtClean="0">
                <a:solidFill>
                  <a:schemeClr val="bg1"/>
                </a:solidFill>
                <a:latin typeface="Arial" panose="020B0604020202020204" pitchFamily="34" charset="0"/>
                <a:cs typeface="Arial" panose="020B0604020202020204" pitchFamily="34" charset="0"/>
              </a:rPr>
            </a:br>
            <a:r>
              <a:rPr lang="de-DE" sz="1100" b="1" dirty="0">
                <a:solidFill>
                  <a:schemeClr val="bg1"/>
                </a:solidFill>
                <a:latin typeface="Arial" panose="020B0604020202020204" pitchFamily="34" charset="0"/>
                <a:cs typeface="Arial" panose="020B0604020202020204" pitchFamily="34" charset="0"/>
              </a:rPr>
              <a:t>S</a:t>
            </a:r>
            <a:r>
              <a:rPr lang="de-DE" sz="1100" b="1" dirty="0" smtClean="0">
                <a:solidFill>
                  <a:schemeClr val="bg1"/>
                </a:solidFill>
                <a:latin typeface="Arial" panose="020B0604020202020204" pitchFamily="34" charset="0"/>
                <a:cs typeface="Arial" panose="020B0604020202020204" pitchFamily="34" charset="0"/>
              </a:rPr>
              <a:t>elbstnutzer bis 70% </a:t>
            </a:r>
            <a:r>
              <a:rPr lang="de-DE" sz="1100" dirty="0" smtClean="0">
                <a:solidFill>
                  <a:schemeClr val="bg1"/>
                </a:solidFill>
                <a:latin typeface="Arial" panose="020B0604020202020204" pitchFamily="34" charset="0"/>
                <a:cs typeface="Arial" panose="020B0604020202020204" pitchFamily="34" charset="0"/>
              </a:rPr>
              <a:t>förderfähige Kosten gestaffelt </a:t>
            </a:r>
            <a:br>
              <a:rPr lang="de-DE" sz="1100" dirty="0" smtClean="0">
                <a:solidFill>
                  <a:schemeClr val="bg1"/>
                </a:solidFill>
                <a:latin typeface="Arial" panose="020B0604020202020204" pitchFamily="34" charset="0"/>
                <a:cs typeface="Arial" panose="020B0604020202020204" pitchFamily="34" charset="0"/>
              </a:rPr>
            </a:br>
            <a:r>
              <a:rPr lang="de-DE" sz="1100" dirty="0" smtClean="0">
                <a:solidFill>
                  <a:schemeClr val="bg1"/>
                </a:solidFill>
                <a:latin typeface="Arial" panose="020B0604020202020204" pitchFamily="34" charset="0"/>
                <a:cs typeface="Arial" panose="020B0604020202020204" pitchFamily="34" charset="0"/>
              </a:rPr>
              <a:t>je nach WE im WG </a:t>
            </a:r>
            <a:br>
              <a:rPr lang="de-DE" sz="1100" dirty="0" smtClean="0">
                <a:solidFill>
                  <a:schemeClr val="bg1"/>
                </a:solidFill>
                <a:latin typeface="Arial" panose="020B0604020202020204" pitchFamily="34" charset="0"/>
                <a:cs typeface="Arial" panose="020B0604020202020204" pitchFamily="34" charset="0"/>
              </a:rPr>
            </a:br>
            <a:r>
              <a:rPr lang="de-DE" sz="1100" dirty="0" smtClean="0">
                <a:solidFill>
                  <a:schemeClr val="bg1"/>
                </a:solidFill>
                <a:latin typeface="Arial" panose="020B0604020202020204" pitchFamily="34" charset="0"/>
                <a:cs typeface="Arial" panose="020B0604020202020204" pitchFamily="34" charset="0"/>
              </a:rPr>
              <a:t>o. NFL im NWG </a:t>
            </a:r>
            <a:endParaRPr lang="de-DE" sz="1100" dirty="0">
              <a:solidFill>
                <a:schemeClr val="bg1"/>
              </a:solidFill>
              <a:latin typeface="Arial" panose="020B0604020202020204" pitchFamily="34" charset="0"/>
              <a:cs typeface="Arial" panose="020B0604020202020204" pitchFamily="34" charset="0"/>
            </a:endParaRPr>
          </a:p>
        </p:txBody>
      </p:sp>
      <p:sp>
        <p:nvSpPr>
          <p:cNvPr id="36" name="Rechteck 35"/>
          <p:cNvSpPr/>
          <p:nvPr/>
        </p:nvSpPr>
        <p:spPr>
          <a:xfrm>
            <a:off x="5068973" y="4700938"/>
            <a:ext cx="1718245" cy="306060"/>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solidFill>
                  <a:schemeClr val="accent2">
                    <a:lumMod val="75000"/>
                  </a:schemeClr>
                </a:solidFill>
                <a:latin typeface="Arial Black" panose="020B0A04020102020204" pitchFamily="34" charset="0"/>
                <a:cs typeface="Arial" panose="020B0604020202020204" pitchFamily="34" charset="0"/>
              </a:rPr>
              <a:t>Darlehen </a:t>
            </a:r>
          </a:p>
        </p:txBody>
      </p:sp>
      <p:sp>
        <p:nvSpPr>
          <p:cNvPr id="37" name="Rechteck 36"/>
          <p:cNvSpPr/>
          <p:nvPr/>
        </p:nvSpPr>
        <p:spPr>
          <a:xfrm>
            <a:off x="2813995" y="4703140"/>
            <a:ext cx="1654120" cy="298324"/>
          </a:xfrm>
          <a:prstGeom prst="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solidFill>
                  <a:schemeClr val="bg2">
                    <a:lumMod val="25000"/>
                  </a:schemeClr>
                </a:solidFill>
                <a:latin typeface="Arial Black" panose="020B0A04020102020204" pitchFamily="34" charset="0"/>
                <a:cs typeface="Arial" panose="020B0604020202020204" pitchFamily="34" charset="0"/>
              </a:rPr>
              <a:t>Zuschuss </a:t>
            </a:r>
          </a:p>
        </p:txBody>
      </p:sp>
      <p:sp>
        <p:nvSpPr>
          <p:cNvPr id="39" name="Rechteck 38"/>
          <p:cNvSpPr/>
          <p:nvPr/>
        </p:nvSpPr>
        <p:spPr>
          <a:xfrm>
            <a:off x="925228" y="5357650"/>
            <a:ext cx="703269" cy="307777"/>
          </a:xfrm>
          <a:prstGeom prst="rect">
            <a:avLst/>
          </a:prstGeom>
        </p:spPr>
        <p:txBody>
          <a:bodyPr wrap="none">
            <a:spAutoFit/>
          </a:bodyPr>
          <a:lstStyle/>
          <a:p>
            <a:pPr algn="ctr"/>
            <a:r>
              <a:rPr lang="de-DE" sz="1400" b="0" i="0" u="none" strike="noStrike" baseline="0" dirty="0" smtClean="0">
                <a:solidFill>
                  <a:schemeClr val="bg2">
                    <a:lumMod val="25000"/>
                  </a:schemeClr>
                </a:solidFill>
                <a:latin typeface="Arial Black" panose="020B0A04020102020204" pitchFamily="34" charset="0"/>
                <a:cs typeface="Arial" panose="020B0604020202020204" pitchFamily="34" charset="0"/>
              </a:rPr>
              <a:t>BAFA</a:t>
            </a:r>
            <a:endParaRPr lang="de-DE" sz="1400" dirty="0">
              <a:solidFill>
                <a:schemeClr val="bg2">
                  <a:lumMod val="25000"/>
                </a:schemeClr>
              </a:solidFill>
              <a:latin typeface="Arial Black" panose="020B0A04020102020204" pitchFamily="34" charset="0"/>
            </a:endParaRPr>
          </a:p>
        </p:txBody>
      </p:sp>
      <p:grpSp>
        <p:nvGrpSpPr>
          <p:cNvPr id="40" name="Gruppieren 39"/>
          <p:cNvGrpSpPr/>
          <p:nvPr/>
        </p:nvGrpSpPr>
        <p:grpSpPr>
          <a:xfrm rot="10800000">
            <a:off x="2579980" y="5247421"/>
            <a:ext cx="8991589" cy="540009"/>
            <a:chOff x="1223773" y="1530659"/>
            <a:chExt cx="1079989" cy="540009"/>
          </a:xfrm>
        </p:grpSpPr>
        <p:sp>
          <p:nvSpPr>
            <p:cNvPr id="41" name="Auf der gleichen Seite des Rechtecks liegende Ecken abrunden 40"/>
            <p:cNvSpPr/>
            <p:nvPr/>
          </p:nvSpPr>
          <p:spPr>
            <a:xfrm>
              <a:off x="1223773" y="1530659"/>
              <a:ext cx="1079989" cy="540009"/>
            </a:xfrm>
            <a:prstGeom prst="round2SameRect">
              <a:avLst/>
            </a:pr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Auf der gleichen Seite des Rechtecks liegende Ecken abrunden 5"/>
            <p:cNvSpPr/>
            <p:nvPr/>
          </p:nvSpPr>
          <p:spPr>
            <a:xfrm>
              <a:off x="1250134" y="1557020"/>
              <a:ext cx="1027267" cy="513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endParaRPr lang="de-DE" sz="1600" kern="1200" dirty="0">
                <a:solidFill>
                  <a:schemeClr val="bg2">
                    <a:lumMod val="25000"/>
                  </a:schemeClr>
                </a:solidFill>
                <a:latin typeface="Arial Black" panose="020B0A04020102020204" pitchFamily="34" charset="0"/>
              </a:endParaRPr>
            </a:p>
          </p:txBody>
        </p:sp>
      </p:grpSp>
      <p:sp>
        <p:nvSpPr>
          <p:cNvPr id="43" name="Rechteck 42"/>
          <p:cNvSpPr/>
          <p:nvPr/>
        </p:nvSpPr>
        <p:spPr>
          <a:xfrm>
            <a:off x="6525325" y="5370514"/>
            <a:ext cx="583814" cy="307777"/>
          </a:xfrm>
          <a:prstGeom prst="rect">
            <a:avLst/>
          </a:prstGeom>
        </p:spPr>
        <p:txBody>
          <a:bodyPr wrap="none">
            <a:spAutoFit/>
          </a:bodyPr>
          <a:lstStyle/>
          <a:p>
            <a:pPr algn="ctr"/>
            <a:r>
              <a:rPr lang="de-DE" sz="1400" b="0" i="0" u="none" strike="noStrike" baseline="0" dirty="0" smtClean="0">
                <a:solidFill>
                  <a:schemeClr val="bg2">
                    <a:lumMod val="25000"/>
                  </a:schemeClr>
                </a:solidFill>
                <a:latin typeface="Arial Black" panose="020B0A04020102020204" pitchFamily="34" charset="0"/>
                <a:cs typeface="Arial" panose="020B0604020202020204" pitchFamily="34" charset="0"/>
              </a:rPr>
              <a:t>KfW</a:t>
            </a:r>
            <a:endParaRPr lang="de-DE" sz="14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350583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1"/>
            <a:ext cx="5168692" cy="6208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p:cNvSpPr/>
          <p:nvPr/>
        </p:nvSpPr>
        <p:spPr>
          <a:xfrm>
            <a:off x="370155" y="630687"/>
            <a:ext cx="4508491" cy="5324535"/>
          </a:xfrm>
          <a:prstGeom prst="rect">
            <a:avLst/>
          </a:prstGeom>
        </p:spPr>
        <p:txBody>
          <a:bodyPr wrap="square">
            <a:spAutoFit/>
          </a:bodyPr>
          <a:lstStyle/>
          <a:p>
            <a:r>
              <a:rPr lang="de-DE" sz="2000" b="1" dirty="0" smtClean="0">
                <a:solidFill>
                  <a:srgbClr val="443D7F"/>
                </a:solidFill>
                <a:latin typeface="Arial Black" panose="020B0A04020102020204" pitchFamily="34" charset="0"/>
                <a:cs typeface="Arial" panose="020B0604020202020204" pitchFamily="34" charset="0"/>
              </a:rPr>
              <a:t>Förderung</a:t>
            </a:r>
            <a:r>
              <a:rPr lang="de-DE" sz="2000" b="1" dirty="0" smtClean="0">
                <a:solidFill>
                  <a:srgbClr val="009740"/>
                </a:solidFill>
                <a:latin typeface="Arial Black" panose="020B0A04020102020204" pitchFamily="34" charset="0"/>
                <a:cs typeface="Arial" panose="020B0604020202020204" pitchFamily="34" charset="0"/>
              </a:rPr>
              <a:t> </a:t>
            </a:r>
            <a:br>
              <a:rPr lang="de-DE" sz="2000" b="1" dirty="0" smtClean="0">
                <a:solidFill>
                  <a:srgbClr val="009740"/>
                </a:solidFill>
                <a:latin typeface="Arial Black" panose="020B0A04020102020204" pitchFamily="34" charset="0"/>
                <a:cs typeface="Arial" panose="020B0604020202020204" pitchFamily="34" charset="0"/>
              </a:rPr>
            </a:br>
            <a:r>
              <a:rPr lang="de-DE" sz="2000" b="1" dirty="0" smtClean="0">
                <a:solidFill>
                  <a:srgbClr val="F29100"/>
                </a:solidFill>
                <a:latin typeface="Arial Black" panose="020B0A04020102020204" pitchFamily="34" charset="0"/>
                <a:cs typeface="Arial" panose="020B0604020202020204" pitchFamily="34" charset="0"/>
              </a:rPr>
              <a:t>als Schlüsselinstrument zur Reduktion von </a:t>
            </a:r>
            <a:r>
              <a:rPr lang="de-DE" sz="2000" b="1" dirty="0" smtClean="0">
                <a:solidFill>
                  <a:srgbClr val="443D7F"/>
                </a:solidFill>
                <a:latin typeface="Arial Black" panose="020B0A04020102020204" pitchFamily="34" charset="0"/>
                <a:cs typeface="Arial" panose="020B0604020202020204" pitchFamily="34" charset="0"/>
              </a:rPr>
              <a:t>CO</a:t>
            </a:r>
            <a:r>
              <a:rPr lang="de-DE" sz="1200" b="1" dirty="0" smtClean="0">
                <a:solidFill>
                  <a:srgbClr val="443D7F"/>
                </a:solidFill>
                <a:latin typeface="Arial Black" panose="020B0A04020102020204" pitchFamily="34" charset="0"/>
                <a:cs typeface="Arial" panose="020B0604020202020204" pitchFamily="34" charset="0"/>
              </a:rPr>
              <a:t>2</a:t>
            </a:r>
            <a:r>
              <a:rPr lang="de-DE" sz="2000" b="1" dirty="0" smtClean="0">
                <a:solidFill>
                  <a:srgbClr val="443D7F"/>
                </a:solidFill>
                <a:latin typeface="Arial Black" panose="020B0A04020102020204" pitchFamily="34" charset="0"/>
                <a:cs typeface="Arial" panose="020B0604020202020204" pitchFamily="34" charset="0"/>
              </a:rPr>
              <a:t>-Emissionen</a:t>
            </a:r>
            <a:endParaRPr lang="de-DE" sz="2000" b="1" dirty="0">
              <a:solidFill>
                <a:srgbClr val="443D7F"/>
              </a:solidFill>
              <a:latin typeface="Arial Black" panose="020B0A040201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a:p>
            <a:pPr marL="447675" indent="-447675">
              <a:buClr>
                <a:srgbClr val="00378B"/>
              </a:buClr>
              <a:buSzPct val="200000"/>
              <a:buFont typeface="Wingdings" panose="05000000000000000000" pitchFamily="2" charset="2"/>
              <a:buChar char="è"/>
            </a:pPr>
            <a:endParaRPr lang="de-DE" altLang="de-DE" sz="1400" dirty="0" smtClean="0">
              <a:latin typeface="Arial" panose="020B0604020202020204" pitchFamily="34" charset="0"/>
              <a:cs typeface="Arial" panose="020B0604020202020204" pitchFamily="34" charset="0"/>
            </a:endParaRPr>
          </a:p>
          <a:p>
            <a:pPr marL="447675" indent="-447675">
              <a:buClr>
                <a:srgbClr val="F29100"/>
              </a:buClr>
              <a:buSzPct val="200000"/>
              <a:buFont typeface="Wingdings" panose="05000000000000000000" pitchFamily="2" charset="2"/>
              <a:buChar char="è"/>
            </a:pPr>
            <a:r>
              <a:rPr lang="de-DE" altLang="de-DE" sz="1400" dirty="0" smtClean="0">
                <a:latin typeface="Arial" panose="020B0604020202020204" pitchFamily="34" charset="0"/>
                <a:cs typeface="Arial" panose="020B0604020202020204" pitchFamily="34" charset="0"/>
              </a:rPr>
              <a:t>Die jährlichen Emissionen im Gebäudesektor sollen laut Klimaschutzplan der Bundesregierung bis 2030 um 65 % gegenüber 1990 reduziert werden.</a:t>
            </a:r>
            <a:br>
              <a:rPr lang="de-DE" altLang="de-DE" sz="1400" dirty="0" smtClean="0">
                <a:latin typeface="Arial" panose="020B0604020202020204" pitchFamily="34" charset="0"/>
                <a:cs typeface="Arial" panose="020B0604020202020204" pitchFamily="34" charset="0"/>
              </a:rPr>
            </a:br>
            <a:endParaRPr lang="de-DE" altLang="de-DE" sz="1400" dirty="0" smtClean="0">
              <a:latin typeface="Arial" panose="020B0604020202020204" pitchFamily="34" charset="0"/>
              <a:cs typeface="Arial" panose="020B0604020202020204" pitchFamily="34" charset="0"/>
            </a:endParaRPr>
          </a:p>
          <a:p>
            <a:pPr marL="447675" indent="-447675">
              <a:buClr>
                <a:srgbClr val="F29100"/>
              </a:buClr>
              <a:buSzPct val="200000"/>
              <a:buFont typeface="Wingdings" panose="05000000000000000000" pitchFamily="2" charset="2"/>
              <a:buChar char="è"/>
            </a:pPr>
            <a:r>
              <a:rPr lang="de-DE" altLang="de-DE" sz="1400" dirty="0" smtClean="0">
                <a:latin typeface="Arial" panose="020B0604020202020204" pitchFamily="34" charset="0"/>
                <a:cs typeface="Arial" panose="020B0604020202020204" pitchFamily="34" charset="0"/>
              </a:rPr>
              <a:t>Das bedeutet aktuell noch eine </a:t>
            </a:r>
            <a:r>
              <a:rPr lang="de-DE" altLang="de-DE" sz="1400" b="1" dirty="0" smtClean="0">
                <a:latin typeface="Arial" panose="020B0604020202020204" pitchFamily="34" charset="0"/>
                <a:cs typeface="Arial" panose="020B0604020202020204" pitchFamily="34" charset="0"/>
              </a:rPr>
              <a:t>Reduzierung um ca. 45 Millionen Tonnen </a:t>
            </a:r>
            <a:r>
              <a:rPr lang="de-DE" altLang="de-DE" sz="1400" dirty="0" smtClean="0">
                <a:latin typeface="Arial" panose="020B0604020202020204" pitchFamily="34" charset="0"/>
                <a:cs typeface="Arial" panose="020B0604020202020204" pitchFamily="34" charset="0"/>
              </a:rPr>
              <a:t/>
            </a:r>
            <a:br>
              <a:rPr lang="de-DE" altLang="de-DE" sz="1400" dirty="0" smtClean="0">
                <a:latin typeface="Arial" panose="020B0604020202020204" pitchFamily="34" charset="0"/>
                <a:cs typeface="Arial" panose="020B0604020202020204" pitchFamily="34" charset="0"/>
              </a:rPr>
            </a:br>
            <a:r>
              <a:rPr lang="de-DE" altLang="de-DE" sz="1400" dirty="0" smtClean="0">
                <a:latin typeface="Arial" panose="020B0604020202020204" pitchFamily="34" charset="0"/>
                <a:cs typeface="Arial" panose="020B0604020202020204" pitchFamily="34" charset="0"/>
              </a:rPr>
              <a:t>– und das in 6 Jahren !!! </a:t>
            </a:r>
            <a:br>
              <a:rPr lang="de-DE" altLang="de-DE" sz="1400" dirty="0" smtClean="0">
                <a:latin typeface="Arial" panose="020B0604020202020204" pitchFamily="34" charset="0"/>
                <a:cs typeface="Arial" panose="020B0604020202020204" pitchFamily="34" charset="0"/>
              </a:rPr>
            </a:br>
            <a:endParaRPr lang="de-DE" altLang="de-DE" sz="1400" dirty="0" smtClean="0">
              <a:latin typeface="Arial" panose="020B0604020202020204" pitchFamily="34" charset="0"/>
              <a:cs typeface="Arial" panose="020B0604020202020204" pitchFamily="34" charset="0"/>
            </a:endParaRPr>
          </a:p>
          <a:p>
            <a:pPr marL="447675" indent="-447675">
              <a:buClr>
                <a:srgbClr val="F29100"/>
              </a:buClr>
              <a:buSzPct val="200000"/>
              <a:buFont typeface="Wingdings" panose="05000000000000000000" pitchFamily="2" charset="2"/>
              <a:buChar char="è"/>
            </a:pPr>
            <a:r>
              <a:rPr lang="de-DE" sz="1400" dirty="0">
                <a:latin typeface="Arial" panose="020B0604020202020204" pitchFamily="34" charset="0"/>
                <a:ea typeface="Tahoma" panose="020B0604030504040204" pitchFamily="34" charset="0"/>
                <a:cs typeface="Arial" panose="020B0604020202020204" pitchFamily="34" charset="0"/>
              </a:rPr>
              <a:t>Die </a:t>
            </a:r>
            <a:r>
              <a:rPr lang="de-DE" sz="1400" b="1" dirty="0">
                <a:latin typeface="Arial" panose="020B0604020202020204" pitchFamily="34" charset="0"/>
                <a:ea typeface="Tahoma" panose="020B0604030504040204" pitchFamily="34" charset="0"/>
                <a:cs typeface="Arial" panose="020B0604020202020204" pitchFamily="34" charset="0"/>
              </a:rPr>
              <a:t>jährlichen Emissionen im Gebäudesektor </a:t>
            </a:r>
            <a:r>
              <a:rPr lang="de-DE" sz="1400" dirty="0">
                <a:latin typeface="Arial" panose="020B0604020202020204" pitchFamily="34" charset="0"/>
                <a:ea typeface="Tahoma" panose="020B0604030504040204" pitchFamily="34" charset="0"/>
                <a:cs typeface="Arial" panose="020B0604020202020204" pitchFamily="34" charset="0"/>
              </a:rPr>
              <a:t>sollen laut Klimaschutzplan der Bundesregierung auf </a:t>
            </a:r>
            <a:r>
              <a:rPr lang="de-DE" sz="1400" b="1" dirty="0">
                <a:latin typeface="Arial" panose="020B0604020202020204" pitchFamily="34" charset="0"/>
                <a:ea typeface="Tahoma" panose="020B0604030504040204" pitchFamily="34" charset="0"/>
                <a:cs typeface="Arial" panose="020B0604020202020204" pitchFamily="34" charset="0"/>
              </a:rPr>
              <a:t>67 Millionen Tonnen </a:t>
            </a:r>
            <a:r>
              <a:rPr lang="de-DE" sz="1400" u="sng" dirty="0">
                <a:latin typeface="Arial" panose="020B0604020202020204" pitchFamily="34" charset="0"/>
                <a:ea typeface="Tahoma" panose="020B0604030504040204" pitchFamily="34" charset="0"/>
                <a:cs typeface="Arial" panose="020B0604020202020204" pitchFamily="34" charset="0"/>
              </a:rPr>
              <a:t>im Jahr 2030</a:t>
            </a:r>
            <a:r>
              <a:rPr lang="de-DE" sz="1400" dirty="0">
                <a:latin typeface="Arial" panose="020B0604020202020204" pitchFamily="34" charset="0"/>
                <a:ea typeface="Tahoma" panose="020B0604030504040204" pitchFamily="34" charset="0"/>
                <a:cs typeface="Arial" panose="020B0604020202020204" pitchFamily="34" charset="0"/>
              </a:rPr>
              <a:t> sinken. </a:t>
            </a:r>
            <a:br>
              <a:rPr lang="de-DE" sz="1400" dirty="0">
                <a:latin typeface="Arial" panose="020B0604020202020204" pitchFamily="34" charset="0"/>
                <a:ea typeface="Tahoma" panose="020B0604030504040204" pitchFamily="34" charset="0"/>
                <a:cs typeface="Arial" panose="020B0604020202020204" pitchFamily="34" charset="0"/>
              </a:rPr>
            </a:br>
            <a:endParaRPr lang="de-DE" altLang="de-DE" sz="1400" dirty="0" smtClean="0">
              <a:solidFill>
                <a:srgbClr val="00378B"/>
              </a:solidFill>
              <a:latin typeface="Arial" panose="020B0604020202020204" pitchFamily="34" charset="0"/>
              <a:cs typeface="Arial" panose="020B0604020202020204" pitchFamily="34" charset="0"/>
            </a:endParaRPr>
          </a:p>
          <a:p>
            <a:pPr marL="447675" indent="-447675">
              <a:buClr>
                <a:srgbClr val="F29100"/>
              </a:buClr>
              <a:buSzPct val="200000"/>
              <a:buFont typeface="Wingdings" panose="05000000000000000000" pitchFamily="2" charset="2"/>
              <a:buChar char="è"/>
            </a:pPr>
            <a:r>
              <a:rPr lang="de-DE" altLang="de-DE" sz="1400" b="1" dirty="0" smtClean="0">
                <a:latin typeface="Arial" panose="020B0604020202020204" pitchFamily="34" charset="0"/>
                <a:cs typeface="Arial" panose="020B0604020202020204" pitchFamily="34" charset="0"/>
              </a:rPr>
              <a:t>Die Bundesförderung für effiziente Gebäude (BEG) </a:t>
            </a:r>
            <a:r>
              <a:rPr lang="de-DE" altLang="de-DE" sz="1400" dirty="0" smtClean="0">
                <a:latin typeface="Arial" panose="020B0604020202020204" pitchFamily="34" charset="0"/>
                <a:cs typeface="Arial" panose="020B0604020202020204" pitchFamily="34" charset="0"/>
              </a:rPr>
              <a:t>soll dazu einen entscheidenden Beitrag leisten. </a:t>
            </a:r>
          </a:p>
          <a:p>
            <a:endParaRPr lang="de-DE" altLang="de-DE"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altLang="de-DE" sz="1400" dirty="0">
              <a:latin typeface="Arial" panose="020B0604020202020204" pitchFamily="34" charset="0"/>
              <a:cs typeface="Arial" panose="020B0604020202020204" pitchFamily="34" charset="0"/>
            </a:endParaRPr>
          </a:p>
        </p:txBody>
      </p:sp>
      <p:pic>
        <p:nvPicPr>
          <p:cNvPr id="17" name="Picture 2" descr="Gebäude energetisch sanieren"/>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3789" t="1491" r="3770" b="1945"/>
          <a:stretch/>
        </p:blipFill>
        <p:spPr bwMode="auto">
          <a:xfrm>
            <a:off x="5304355" y="829962"/>
            <a:ext cx="6702841" cy="39355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Rechteck 17"/>
          <p:cNvSpPr/>
          <p:nvPr/>
        </p:nvSpPr>
        <p:spPr>
          <a:xfrm>
            <a:off x="5911196" y="6313711"/>
            <a:ext cx="6096000" cy="215444"/>
          </a:xfrm>
          <a:prstGeom prst="rect">
            <a:avLst/>
          </a:prstGeom>
        </p:spPr>
        <p:txBody>
          <a:bodyPr>
            <a:spAutoFit/>
          </a:bodyPr>
          <a:lstStyle/>
          <a:p>
            <a:pPr algn="r"/>
            <a:r>
              <a:rPr lang="de-DE" sz="800" dirty="0">
                <a:solidFill>
                  <a:srgbClr val="393939"/>
                </a:solidFill>
                <a:latin typeface="Graphik"/>
              </a:rPr>
              <a:t>Quelle: https://www.bundesregierung.de/breg-de/themen/klimaschutz/klimafreundliches-zuhause-1792146</a:t>
            </a:r>
            <a:endParaRPr lang="de-DE" sz="800" dirty="0"/>
          </a:p>
        </p:txBody>
      </p:sp>
      <p:pic>
        <p:nvPicPr>
          <p:cNvPr id="6" name="Picture 2" descr="Gebäude energetisch sanieren"/>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89" t="27163" r="61290" b="26329"/>
          <a:stretch/>
        </p:blipFill>
        <p:spPr bwMode="auto">
          <a:xfrm>
            <a:off x="7439974" y="4186291"/>
            <a:ext cx="2532097" cy="189547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hteck 1"/>
          <p:cNvSpPr/>
          <p:nvPr/>
        </p:nvSpPr>
        <p:spPr>
          <a:xfrm>
            <a:off x="7914906" y="5548878"/>
            <a:ext cx="1495793" cy="532889"/>
          </a:xfrm>
          <a:prstGeom prst="rect">
            <a:avLst/>
          </a:prstGeom>
          <a:solidFill>
            <a:srgbClr val="C0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p:cNvSpPr/>
          <p:nvPr/>
        </p:nvSpPr>
        <p:spPr>
          <a:xfrm>
            <a:off x="7765187" y="4881438"/>
            <a:ext cx="1781175" cy="1200329"/>
          </a:xfrm>
          <a:prstGeom prst="rect">
            <a:avLst/>
          </a:prstGeom>
        </p:spPr>
        <p:txBody>
          <a:bodyPr wrap="square">
            <a:spAutoFit/>
          </a:bodyPr>
          <a:lstStyle/>
          <a:p>
            <a:pPr algn="ctr"/>
            <a:r>
              <a:rPr lang="de-DE" sz="1200" b="1" dirty="0" smtClean="0">
                <a:solidFill>
                  <a:schemeClr val="bg1"/>
                </a:solidFill>
                <a:latin typeface="Arial" panose="020B0604020202020204" pitchFamily="34" charset="0"/>
                <a:cs typeface="Arial" panose="020B0604020202020204" pitchFamily="34" charset="0"/>
              </a:rPr>
              <a:t>2022</a:t>
            </a:r>
          </a:p>
          <a:p>
            <a:pPr algn="ctr"/>
            <a:r>
              <a:rPr lang="de-DE" sz="1200" b="1" i="0" dirty="0" smtClean="0">
                <a:solidFill>
                  <a:schemeClr val="bg1"/>
                </a:solidFill>
                <a:effectLst/>
                <a:latin typeface="Arial" panose="020B0604020202020204" pitchFamily="34" charset="0"/>
                <a:cs typeface="Arial" panose="020B0604020202020204" pitchFamily="34" charset="0"/>
              </a:rPr>
              <a:t>112 Mio. Tonnen </a:t>
            </a:r>
            <a:br>
              <a:rPr lang="de-DE" sz="1200" b="1" i="0" dirty="0" smtClean="0">
                <a:solidFill>
                  <a:schemeClr val="bg1"/>
                </a:solidFill>
                <a:effectLst/>
                <a:latin typeface="Arial" panose="020B0604020202020204" pitchFamily="34" charset="0"/>
                <a:cs typeface="Arial" panose="020B0604020202020204" pitchFamily="34" charset="0"/>
              </a:rPr>
            </a:br>
            <a:r>
              <a:rPr lang="de-DE" sz="1200" b="1" i="0" dirty="0" smtClean="0">
                <a:solidFill>
                  <a:schemeClr val="bg1"/>
                </a:solidFill>
                <a:effectLst/>
                <a:latin typeface="Arial" panose="020B0604020202020204" pitchFamily="34" charset="0"/>
                <a:cs typeface="Arial" panose="020B0604020202020204" pitchFamily="34" charset="0"/>
              </a:rPr>
              <a:t>CO</a:t>
            </a:r>
            <a:r>
              <a:rPr lang="de-DE" sz="1200" b="1" i="0" baseline="-25000" dirty="0" smtClean="0">
                <a:solidFill>
                  <a:schemeClr val="bg1"/>
                </a:solidFill>
                <a:effectLst/>
                <a:latin typeface="Arial" panose="020B0604020202020204" pitchFamily="34" charset="0"/>
                <a:cs typeface="Arial" panose="020B0604020202020204" pitchFamily="34" charset="0"/>
              </a:rPr>
              <a:t>2</a:t>
            </a:r>
            <a:r>
              <a:rPr lang="de-DE" sz="1200" b="1" i="0" dirty="0" smtClean="0">
                <a:solidFill>
                  <a:schemeClr val="bg1"/>
                </a:solidFill>
                <a:effectLst/>
                <a:latin typeface="Arial" panose="020B0604020202020204" pitchFamily="34" charset="0"/>
                <a:cs typeface="Arial" panose="020B0604020202020204" pitchFamily="34" charset="0"/>
              </a:rPr>
              <a:t>-Ausstoß </a:t>
            </a:r>
            <a:r>
              <a:rPr lang="de-DE" sz="1200" b="0" i="0" dirty="0" smtClean="0">
                <a:solidFill>
                  <a:schemeClr val="bg1"/>
                </a:solidFill>
                <a:effectLst/>
                <a:latin typeface="Arial" panose="020B0604020202020204" pitchFamily="34" charset="0"/>
                <a:cs typeface="Arial" panose="020B0604020202020204" pitchFamily="34" charset="0"/>
              </a:rPr>
              <a:t/>
            </a:r>
            <a:br>
              <a:rPr lang="de-DE" sz="1200" b="0" i="0" dirty="0" smtClean="0">
                <a:solidFill>
                  <a:schemeClr val="bg1"/>
                </a:solidFill>
                <a:effectLst/>
                <a:latin typeface="Arial" panose="020B0604020202020204" pitchFamily="34" charset="0"/>
                <a:cs typeface="Arial" panose="020B0604020202020204" pitchFamily="34" charset="0"/>
              </a:rPr>
            </a:br>
            <a:r>
              <a:rPr lang="de-DE" sz="1200" b="0" i="0" dirty="0" smtClean="0">
                <a:solidFill>
                  <a:schemeClr val="bg1"/>
                </a:solidFill>
                <a:effectLst/>
                <a:latin typeface="Arial" panose="020B0604020202020204" pitchFamily="34" charset="0"/>
                <a:cs typeface="Arial" panose="020B0604020202020204" pitchFamily="34" charset="0"/>
              </a:rPr>
              <a:t/>
            </a:r>
            <a:br>
              <a:rPr lang="de-DE" sz="1200" b="0" i="0" dirty="0" smtClean="0">
                <a:solidFill>
                  <a:schemeClr val="bg1"/>
                </a:solidFill>
                <a:effectLst/>
                <a:latin typeface="Arial" panose="020B0604020202020204" pitchFamily="34" charset="0"/>
                <a:cs typeface="Arial" panose="020B0604020202020204" pitchFamily="34" charset="0"/>
              </a:rPr>
            </a:br>
            <a:r>
              <a:rPr lang="de-DE" sz="1200" b="0" i="1" dirty="0" smtClean="0">
                <a:solidFill>
                  <a:schemeClr val="bg1"/>
                </a:solidFill>
                <a:effectLst/>
                <a:latin typeface="Arial" panose="020B0604020202020204" pitchFamily="34" charset="0"/>
                <a:cs typeface="Arial" panose="020B0604020202020204" pitchFamily="34" charset="0"/>
              </a:rPr>
              <a:t>Ziel: 108 Mio. Tonnen wurde nicht erreicht</a:t>
            </a:r>
            <a:endParaRPr lang="de-DE" sz="12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83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3218834"/>
            <a:ext cx="12192000" cy="352452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767738" y="723037"/>
            <a:ext cx="8830236" cy="5570756"/>
          </a:xfrm>
          <a:prstGeom prst="rect">
            <a:avLst/>
          </a:prstGeom>
        </p:spPr>
        <p:txBody>
          <a:bodyPr wrap="square">
            <a:spAutoFit/>
          </a:bodyPr>
          <a:lstStyle/>
          <a:p>
            <a:r>
              <a:rPr lang="de-DE" sz="2200" b="1" dirty="0">
                <a:latin typeface="Tahoma" panose="020B0604030504040204" pitchFamily="34" charset="0"/>
                <a:ea typeface="Tahoma" panose="020B0604030504040204" pitchFamily="34" charset="0"/>
                <a:cs typeface="Tahoma" panose="020B0604030504040204" pitchFamily="34" charset="0"/>
              </a:rPr>
              <a:t>BEG-geförderte Einzelmaßnahmen </a:t>
            </a:r>
            <a:r>
              <a:rPr lang="de-DE" sz="2000" dirty="0" smtClean="0">
                <a:latin typeface="Arial Black" panose="020B0A04020102020204" pitchFamily="34" charset="0"/>
                <a:cs typeface="Arial" panose="020B0604020202020204" pitchFamily="34" charset="0"/>
              </a:rPr>
              <a:t/>
            </a:r>
            <a:br>
              <a:rPr lang="de-DE" sz="2000" dirty="0" smtClean="0">
                <a:latin typeface="Arial Black" panose="020B0A04020102020204" pitchFamily="34" charset="0"/>
                <a:cs typeface="Arial" panose="020B0604020202020204" pitchFamily="34" charset="0"/>
              </a:rPr>
            </a:br>
            <a:endParaRPr lang="de-DE" sz="2000" dirty="0" smtClean="0">
              <a:latin typeface="Arial Black" panose="020B0A04020102020204" pitchFamily="34" charset="0"/>
              <a:cs typeface="Arial" panose="020B0604020202020204" pitchFamily="34" charset="0"/>
            </a:endParaRPr>
          </a:p>
          <a:p>
            <a:endParaRPr lang="de-DE" sz="2000" b="1" dirty="0">
              <a:solidFill>
                <a:srgbClr val="F29100"/>
              </a:solidFill>
              <a:latin typeface="Arial Black" panose="020B0A04020102020204" pitchFamily="34" charset="0"/>
              <a:cs typeface="Arial" panose="020B0604020202020204" pitchFamily="34" charset="0"/>
            </a:endParaRPr>
          </a:p>
          <a:p>
            <a:endParaRPr lang="de-DE" sz="2000" b="1" dirty="0" smtClean="0">
              <a:solidFill>
                <a:srgbClr val="F29100"/>
              </a:solidFill>
              <a:latin typeface="Arial Black" panose="020B0A04020102020204" pitchFamily="34" charset="0"/>
              <a:cs typeface="Arial" panose="020B0604020202020204" pitchFamily="34" charset="0"/>
            </a:endParaRPr>
          </a:p>
          <a:p>
            <a:endParaRPr lang="de-DE" sz="2000" b="1" dirty="0">
              <a:solidFill>
                <a:srgbClr val="F29100"/>
              </a:solidFill>
              <a:latin typeface="Arial Black" panose="020B0A04020102020204" pitchFamily="34" charset="0"/>
              <a:cs typeface="Arial" panose="020B0604020202020204" pitchFamily="34" charset="0"/>
            </a:endParaRPr>
          </a:p>
          <a:p>
            <a:endParaRPr lang="de-DE" sz="2000" b="1" dirty="0" smtClean="0">
              <a:solidFill>
                <a:srgbClr val="F29100"/>
              </a:solidFill>
              <a:latin typeface="Arial Black" panose="020B0A04020102020204" pitchFamily="34" charset="0"/>
              <a:cs typeface="Arial" panose="020B0604020202020204" pitchFamily="34" charset="0"/>
            </a:endParaRPr>
          </a:p>
          <a:p>
            <a:endParaRPr lang="de-DE" sz="2000" b="1" dirty="0">
              <a:solidFill>
                <a:srgbClr val="F29100"/>
              </a:solidFill>
              <a:latin typeface="Arial Black" panose="020B0A04020102020204" pitchFamily="34" charset="0"/>
              <a:cs typeface="Arial" panose="020B0604020202020204" pitchFamily="34" charset="0"/>
            </a:endParaRPr>
          </a:p>
          <a:p>
            <a:endParaRPr lang="de-DE" sz="2000" b="1" dirty="0" smtClean="0">
              <a:solidFill>
                <a:srgbClr val="F29100"/>
              </a:solidFill>
              <a:latin typeface="Arial Black" panose="020B0A04020102020204" pitchFamily="34" charset="0"/>
              <a:cs typeface="Arial" panose="020B0604020202020204" pitchFamily="34" charset="0"/>
            </a:endParaRPr>
          </a:p>
          <a:p>
            <a:endParaRPr lang="de-DE" sz="2000" b="1" dirty="0">
              <a:solidFill>
                <a:srgbClr val="F29100"/>
              </a:solidFill>
              <a:latin typeface="Arial Black" panose="020B0A04020102020204" pitchFamily="34" charset="0"/>
              <a:cs typeface="Arial" panose="020B0604020202020204" pitchFamily="34" charset="0"/>
            </a:endParaRPr>
          </a:p>
          <a:p>
            <a:endParaRPr lang="de-DE" sz="2000" b="1" dirty="0" smtClean="0">
              <a:solidFill>
                <a:srgbClr val="F29100"/>
              </a:solidFill>
              <a:latin typeface="Arial Black" panose="020B0A04020102020204" pitchFamily="34" charset="0"/>
              <a:cs typeface="Arial" panose="020B0604020202020204" pitchFamily="34" charset="0"/>
            </a:endParaRPr>
          </a:p>
          <a:p>
            <a:endParaRPr lang="de-DE" sz="2000" b="1" dirty="0">
              <a:solidFill>
                <a:srgbClr val="F29100"/>
              </a:solidFill>
              <a:latin typeface="Arial Black" panose="020B0A04020102020204" pitchFamily="34" charset="0"/>
              <a:cs typeface="Arial" panose="020B0604020202020204" pitchFamily="34" charset="0"/>
            </a:endParaRPr>
          </a:p>
          <a:p>
            <a:endParaRPr lang="de-DE" sz="2000" b="1" dirty="0" smtClean="0">
              <a:solidFill>
                <a:srgbClr val="F29100"/>
              </a:solidFill>
              <a:latin typeface="Arial Black" panose="020B0A04020102020204" pitchFamily="34" charset="0"/>
              <a:cs typeface="Arial" panose="020B0604020202020204" pitchFamily="34" charset="0"/>
            </a:endParaRPr>
          </a:p>
          <a:p>
            <a:endParaRPr lang="de-DE" sz="2000" b="1" dirty="0">
              <a:solidFill>
                <a:srgbClr val="F29100"/>
              </a:solidFill>
              <a:latin typeface="Arial Black" panose="020B0A04020102020204" pitchFamily="34" charset="0"/>
              <a:cs typeface="Arial" panose="020B0604020202020204" pitchFamily="34" charset="0"/>
            </a:endParaRPr>
          </a:p>
          <a:p>
            <a:endParaRPr lang="de-DE" sz="2000" b="1" dirty="0" smtClean="0">
              <a:solidFill>
                <a:srgbClr val="F29100"/>
              </a:solidFill>
              <a:latin typeface="Arial Black" panose="020B0A04020102020204" pitchFamily="34" charset="0"/>
              <a:cs typeface="Arial" panose="020B0604020202020204" pitchFamily="34" charset="0"/>
            </a:endParaRPr>
          </a:p>
          <a:p>
            <a:endParaRPr lang="de-DE" sz="2000" b="1" dirty="0">
              <a:solidFill>
                <a:srgbClr val="F29100"/>
              </a:solidFill>
              <a:latin typeface="Arial Black" panose="020B0A04020102020204" pitchFamily="34" charset="0"/>
              <a:cs typeface="Arial" panose="020B0604020202020204" pitchFamily="34" charset="0"/>
            </a:endParaRPr>
          </a:p>
          <a:p>
            <a:endParaRPr lang="de-DE" sz="2000" b="1" dirty="0" smtClean="0">
              <a:solidFill>
                <a:srgbClr val="F29100"/>
              </a:solidFill>
              <a:latin typeface="Arial Black" panose="020B0A04020102020204" pitchFamily="34" charset="0"/>
              <a:cs typeface="Arial" panose="020B0604020202020204" pitchFamily="34" charset="0"/>
            </a:endParaRPr>
          </a:p>
          <a:p>
            <a:endParaRPr lang="de-DE" sz="2000" b="1" dirty="0" smtClean="0">
              <a:solidFill>
                <a:srgbClr val="005229"/>
              </a:solidFill>
              <a:latin typeface="Arial Black" panose="020B0A04020102020204" pitchFamily="34" charset="0"/>
              <a:cs typeface="Arial" panose="020B0604020202020204" pitchFamily="34" charset="0"/>
            </a:endParaRPr>
          </a:p>
          <a:p>
            <a:r>
              <a:rPr lang="de-DE" sz="1600" b="1" dirty="0" smtClean="0">
                <a:solidFill>
                  <a:srgbClr val="F29100"/>
                </a:solidFill>
                <a:latin typeface="Arial Black" panose="020B0A04020102020204" pitchFamily="34" charset="0"/>
                <a:cs typeface="Arial" panose="020B0604020202020204" pitchFamily="34" charset="0"/>
              </a:rPr>
              <a:t>Wer sein Haus modernisiert kann von staatlichen Zuschüssen profitieren !</a:t>
            </a:r>
            <a:endParaRPr lang="de-DE" sz="1600" b="1" dirty="0">
              <a:solidFill>
                <a:srgbClr val="F29100"/>
              </a:solidFill>
              <a:latin typeface="Arial" panose="020B0604020202020204" pitchFamily="34" charset="0"/>
              <a:cs typeface="Arial" panose="020B0604020202020204" pitchFamily="34" charset="0"/>
            </a:endParaRPr>
          </a:p>
        </p:txBody>
      </p:sp>
      <p:sp>
        <p:nvSpPr>
          <p:cNvPr id="7" name="Rechteck 6"/>
          <p:cNvSpPr/>
          <p:nvPr/>
        </p:nvSpPr>
        <p:spPr>
          <a:xfrm>
            <a:off x="6186392" y="3213582"/>
            <a:ext cx="1800000" cy="2570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Arial Black" panose="020B0A04020102020204" pitchFamily="34" charset="0"/>
                <a:cs typeface="Arial" panose="020B0604020202020204" pitchFamily="34" charset="0"/>
              </a:rPr>
              <a:t/>
            </a:r>
            <a:br>
              <a:rPr lang="de-DE" sz="1400" dirty="0" smtClean="0">
                <a:solidFill>
                  <a:schemeClr val="tx1"/>
                </a:solidFill>
                <a:latin typeface="Arial Black" panose="020B0A04020102020204" pitchFamily="34" charset="0"/>
                <a:cs typeface="Arial" panose="020B0604020202020204" pitchFamily="34" charset="0"/>
              </a:rPr>
            </a:br>
            <a:r>
              <a:rPr lang="de-DE" sz="700" dirty="0" smtClean="0">
                <a:solidFill>
                  <a:schemeClr val="tx1"/>
                </a:solidFill>
                <a:latin typeface="Arial Black" panose="020B0A04020102020204" pitchFamily="34" charset="0"/>
                <a:cs typeface="Arial" panose="020B0604020202020204" pitchFamily="34" charset="0"/>
              </a:rPr>
              <a:t/>
            </a:r>
            <a:br>
              <a:rPr lang="de-DE" sz="700" dirty="0" smtClean="0">
                <a:solidFill>
                  <a:schemeClr val="tx1"/>
                </a:solidFill>
                <a:latin typeface="Arial Black" panose="020B0A04020102020204" pitchFamily="34" charset="0"/>
                <a:cs typeface="Arial" panose="020B0604020202020204" pitchFamily="34" charset="0"/>
              </a:rPr>
            </a:b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1400" dirty="0">
                <a:solidFill>
                  <a:srgbClr val="000000"/>
                </a:solidFill>
                <a:latin typeface="Arial" panose="020B0604020202020204" pitchFamily="34" charset="0"/>
                <a:ea typeface="Calibri" panose="020F0502020204030204" pitchFamily="34" charset="0"/>
                <a:cs typeface="Arial" panose="020B0604020202020204" pitchFamily="34" charset="0"/>
              </a:rPr>
              <a:t>z</a:t>
            </a: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B.:</a:t>
            </a:r>
          </a:p>
          <a:p>
            <a:pPr marL="87313" indent="-87313">
              <a:buFont typeface="Arial" panose="020B0604020202020204" pitchFamily="34" charset="0"/>
              <a:buChar char="•"/>
            </a:pP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Wärmepumpen</a:t>
            </a:r>
          </a:p>
          <a:p>
            <a:pPr marL="87313" indent="-87313">
              <a:buFont typeface="Arial" panose="020B0604020202020204" pitchFamily="34" charset="0"/>
              <a:buChar char="•"/>
            </a:pP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Biomasse + Solar </a:t>
            </a:r>
          </a:p>
          <a:p>
            <a:pPr marL="87313" indent="-87313">
              <a:buFont typeface="Arial" panose="020B0604020202020204" pitchFamily="34" charset="0"/>
              <a:buChar char="•"/>
            </a:pP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Solarthermie</a:t>
            </a:r>
          </a:p>
          <a:p>
            <a:pPr marL="87313" indent="-87313">
              <a:buFont typeface="Arial" panose="020B0604020202020204" pitchFamily="34" charset="0"/>
              <a:buChar char="•"/>
            </a:pP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Anschluss an ein Wärmenetz</a:t>
            </a:r>
          </a:p>
          <a:p>
            <a:pPr marL="87313" indent="-87313">
              <a:buFont typeface="Arial" panose="020B0604020202020204" pitchFamily="34" charset="0"/>
              <a:buChar char="•"/>
            </a:pPr>
            <a:endParaRPr lang="de-DE" sz="1400" dirty="0" smtClean="0">
              <a:solidFill>
                <a:srgbClr val="000000"/>
              </a:solidFill>
              <a:latin typeface="Arial" panose="020B0604020202020204" pitchFamily="34" charset="0"/>
              <a:cs typeface="Arial" panose="020B0604020202020204" pitchFamily="34" charset="0"/>
            </a:endParaRPr>
          </a:p>
          <a:p>
            <a:pPr marL="87313" indent="-87313">
              <a:buFont typeface="Arial" panose="020B0604020202020204" pitchFamily="34" charset="0"/>
              <a:buChar char="•"/>
            </a:pPr>
            <a:endParaRPr lang="de-DE" sz="1400" dirty="0">
              <a:solidFill>
                <a:srgbClr val="000000"/>
              </a:solidFill>
              <a:latin typeface="Arial" panose="020B0604020202020204" pitchFamily="34" charset="0"/>
              <a:cs typeface="Arial" panose="020B0604020202020204" pitchFamily="34" charset="0"/>
            </a:endParaRPr>
          </a:p>
          <a:p>
            <a:pPr marL="87313" indent="-87313">
              <a:buFont typeface="Arial" panose="020B0604020202020204" pitchFamily="34" charset="0"/>
              <a:buChar char="•"/>
            </a:pPr>
            <a:endParaRPr lang="de-DE" sz="1400" dirty="0" smtClean="0">
              <a:solidFill>
                <a:srgbClr val="000000"/>
              </a:solidFill>
              <a:latin typeface="Arial" panose="020B0604020202020204" pitchFamily="34" charset="0"/>
              <a:cs typeface="Arial" panose="020B0604020202020204" pitchFamily="34" charset="0"/>
            </a:endParaRPr>
          </a:p>
          <a:p>
            <a:pPr marL="87313" indent="-87313">
              <a:buFont typeface="Arial" panose="020B0604020202020204" pitchFamily="34" charset="0"/>
              <a:buChar char="•"/>
            </a:pPr>
            <a:endParaRPr lang="de-DE" sz="1400" dirty="0">
              <a:solidFill>
                <a:srgbClr val="000000"/>
              </a:solidFill>
              <a:latin typeface="Arial" panose="020B0604020202020204" pitchFamily="34" charset="0"/>
              <a:cs typeface="Arial" panose="020B0604020202020204" pitchFamily="34" charset="0"/>
            </a:endParaRPr>
          </a:p>
          <a:p>
            <a:pPr marL="87313" indent="-87313">
              <a:buFont typeface="Arial" panose="020B0604020202020204" pitchFamily="34" charset="0"/>
              <a:buChar char="•"/>
            </a:pPr>
            <a:endParaRPr lang="de-DE" sz="1400" dirty="0">
              <a:solidFill>
                <a:srgbClr val="000000"/>
              </a:solidFill>
              <a:latin typeface="Arial" panose="020B0604020202020204" pitchFamily="34" charset="0"/>
              <a:cs typeface="Arial" panose="020B0604020202020204" pitchFamily="34" charset="0"/>
            </a:endParaRPr>
          </a:p>
          <a:p>
            <a:pPr marL="174625" indent="-174625">
              <a:buFont typeface="Arial" panose="020B0604020202020204" pitchFamily="34" charset="0"/>
              <a:buChar char="•"/>
            </a:pPr>
            <a:endParaRPr lang="de-DE" sz="1400" dirty="0">
              <a:solidFill>
                <a:schemeClr val="tx1"/>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6186392" y="2242116"/>
            <a:ext cx="1800000" cy="1011873"/>
          </a:xfrm>
          <a:prstGeom prst="round2SameRect">
            <a:avLst>
              <a:gd name="adj1" fmla="val 9031"/>
              <a:gd name="adj2" fmla="val 0"/>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de-DE" sz="1400" dirty="0">
                <a:solidFill>
                  <a:schemeClr val="bg1"/>
                </a:solidFill>
                <a:latin typeface="Arial Black" panose="020B0A04020102020204" pitchFamily="34" charset="0"/>
                <a:cs typeface="Arial" panose="020B0604020202020204" pitchFamily="34" charset="0"/>
              </a:rPr>
              <a:t>Erneuerbare Energien für Heizungen </a:t>
            </a:r>
            <a:endParaRPr lang="de-DE" sz="1400" dirty="0" smtClean="0">
              <a:solidFill>
                <a:schemeClr val="bg1"/>
              </a:solidFill>
              <a:latin typeface="Arial Black" panose="020B0A04020102020204" pitchFamily="34" charset="0"/>
              <a:cs typeface="Arial" panose="020B0604020202020204" pitchFamily="34" charset="0"/>
            </a:endParaRPr>
          </a:p>
        </p:txBody>
      </p:sp>
      <p:sp>
        <p:nvSpPr>
          <p:cNvPr id="10" name="Rechteck 9"/>
          <p:cNvSpPr/>
          <p:nvPr/>
        </p:nvSpPr>
        <p:spPr>
          <a:xfrm>
            <a:off x="2285236" y="3213581"/>
            <a:ext cx="1800000" cy="2570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Arial Black" panose="020B0A04020102020204" pitchFamily="34" charset="0"/>
                <a:cs typeface="Arial" panose="020B0604020202020204" pitchFamily="34" charset="0"/>
              </a:rPr>
              <a:t/>
            </a:r>
            <a:br>
              <a:rPr lang="de-DE" sz="1400" dirty="0" smtClean="0">
                <a:solidFill>
                  <a:schemeClr val="tx1"/>
                </a:solidFill>
                <a:latin typeface="Arial Black" panose="020B0A04020102020204" pitchFamily="34" charset="0"/>
                <a:cs typeface="Arial" panose="020B0604020202020204" pitchFamily="34" charset="0"/>
              </a:rPr>
            </a:br>
            <a:r>
              <a:rPr lang="de-DE" sz="700" dirty="0" smtClean="0">
                <a:solidFill>
                  <a:schemeClr val="tx1"/>
                </a:solidFill>
                <a:latin typeface="Arial Black" panose="020B0A04020102020204" pitchFamily="34" charset="0"/>
                <a:cs typeface="Arial" panose="020B0604020202020204" pitchFamily="34" charset="0"/>
              </a:rPr>
              <a:t/>
            </a:r>
            <a:br>
              <a:rPr lang="de-DE" sz="700" dirty="0" smtClean="0">
                <a:solidFill>
                  <a:schemeClr val="tx1"/>
                </a:solidFill>
                <a:latin typeface="Arial Black" panose="020B0A04020102020204" pitchFamily="34" charset="0"/>
                <a:cs typeface="Arial" panose="020B0604020202020204" pitchFamily="34" charset="0"/>
              </a:rPr>
            </a:b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1400" dirty="0">
                <a:solidFill>
                  <a:srgbClr val="000000"/>
                </a:solidFill>
                <a:latin typeface="Arial" panose="020B0604020202020204" pitchFamily="34" charset="0"/>
                <a:ea typeface="Calibri" panose="020F0502020204030204" pitchFamily="34" charset="0"/>
                <a:cs typeface="Arial" panose="020B0604020202020204" pitchFamily="34" charset="0"/>
              </a:rPr>
              <a:t>z</a:t>
            </a: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B.:</a:t>
            </a:r>
          </a:p>
          <a:p>
            <a:pPr marL="87313" indent="-87313">
              <a:buFont typeface="Arial" panose="020B0604020202020204" pitchFamily="34" charset="0"/>
              <a:buChar char="•"/>
            </a:pP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hydraulischer </a:t>
            </a:r>
            <a:r>
              <a:rPr lang="de-DE" sz="1400" dirty="0">
                <a:solidFill>
                  <a:srgbClr val="000000"/>
                </a:solidFill>
                <a:latin typeface="Arial" panose="020B0604020202020204" pitchFamily="34" charset="0"/>
                <a:ea typeface="Calibri" panose="020F0502020204030204" pitchFamily="34" charset="0"/>
                <a:cs typeface="Arial" panose="020B0604020202020204" pitchFamily="34" charset="0"/>
              </a:rPr>
              <a:t>Abgleich </a:t>
            </a: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einschl. Austausch </a:t>
            </a:r>
            <a:r>
              <a:rPr lang="de-DE" sz="1400" dirty="0">
                <a:solidFill>
                  <a:srgbClr val="000000"/>
                </a:solidFill>
                <a:latin typeface="Arial" panose="020B0604020202020204" pitchFamily="34" charset="0"/>
                <a:ea typeface="Calibri" panose="020F0502020204030204" pitchFamily="34" charset="0"/>
                <a:cs typeface="Arial" panose="020B0604020202020204" pitchFamily="34" charset="0"/>
              </a:rPr>
              <a:t>von </a:t>
            </a: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Heizungspumpen</a:t>
            </a:r>
          </a:p>
          <a:p>
            <a:pPr marL="87313" indent="-87313">
              <a:buFont typeface="Arial" panose="020B0604020202020204" pitchFamily="34" charset="0"/>
              <a:buChar char="•"/>
            </a:pP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Vorbereitung einer Niedertemperatur Wärmeabgabe</a:t>
            </a:r>
            <a:endParaRPr lang="de-DE"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7313" indent="-87313">
              <a:buFont typeface="Arial" panose="020B0604020202020204" pitchFamily="34" charset="0"/>
              <a:buChar char="•"/>
            </a:pPr>
            <a:endPar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7313" indent="-87313">
              <a:buFont typeface="Arial" panose="020B0604020202020204" pitchFamily="34" charset="0"/>
              <a:buChar char="•"/>
            </a:pPr>
            <a:endParaRPr lang="de-DE" sz="1400" dirty="0">
              <a:solidFill>
                <a:srgbClr val="000000"/>
              </a:solidFill>
              <a:latin typeface="Arial" panose="020B0604020202020204" pitchFamily="34" charset="0"/>
              <a:cs typeface="Arial" panose="020B0604020202020204" pitchFamily="34" charset="0"/>
            </a:endParaRPr>
          </a:p>
          <a:p>
            <a:pPr marL="87313" indent="-87313">
              <a:buFont typeface="Arial" panose="020B0604020202020204" pitchFamily="34" charset="0"/>
              <a:buChar char="•"/>
            </a:pPr>
            <a:endParaRPr lang="de-DE" sz="1400" dirty="0">
              <a:solidFill>
                <a:srgbClr val="000000"/>
              </a:solidFill>
              <a:latin typeface="Arial" panose="020B0604020202020204" pitchFamily="34" charset="0"/>
              <a:cs typeface="Arial" panose="020B0604020202020204" pitchFamily="34" charset="0"/>
            </a:endParaRPr>
          </a:p>
          <a:p>
            <a:pPr marL="174625" indent="-174625">
              <a:buFont typeface="Arial" panose="020B0604020202020204" pitchFamily="34" charset="0"/>
              <a:buChar char="•"/>
            </a:pPr>
            <a:endParaRPr lang="de-DE" sz="1400" dirty="0">
              <a:solidFill>
                <a:schemeClr val="tx1"/>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2285236" y="2242116"/>
            <a:ext cx="1800000" cy="1011873"/>
          </a:xfrm>
          <a:prstGeom prst="round2SameRect">
            <a:avLst>
              <a:gd name="adj1" fmla="val 7632"/>
              <a:gd name="adj2" fmla="val 0"/>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de-DE" sz="1400" dirty="0">
                <a:solidFill>
                  <a:schemeClr val="bg1"/>
                </a:solidFill>
                <a:latin typeface="Arial Black" panose="020B0A04020102020204" pitchFamily="34" charset="0"/>
                <a:cs typeface="Arial" panose="020B0604020202020204" pitchFamily="34" charset="0"/>
              </a:rPr>
              <a:t>Maßnahmen </a:t>
            </a:r>
            <a:r>
              <a:rPr lang="de-DE" sz="1400" dirty="0" smtClean="0">
                <a:solidFill>
                  <a:schemeClr val="bg1"/>
                </a:solidFill>
                <a:latin typeface="Arial Black" panose="020B0A04020102020204" pitchFamily="34" charset="0"/>
                <a:cs typeface="Arial" panose="020B0604020202020204" pitchFamily="34" charset="0"/>
              </a:rPr>
              <a:t/>
            </a:r>
            <a:br>
              <a:rPr lang="de-DE" sz="1400" dirty="0" smtClean="0">
                <a:solidFill>
                  <a:schemeClr val="bg1"/>
                </a:solidFill>
                <a:latin typeface="Arial Black" panose="020B0A04020102020204" pitchFamily="34" charset="0"/>
                <a:cs typeface="Arial" panose="020B0604020202020204" pitchFamily="34" charset="0"/>
              </a:rPr>
            </a:br>
            <a:r>
              <a:rPr lang="de-DE" sz="1400" dirty="0" smtClean="0">
                <a:solidFill>
                  <a:schemeClr val="bg1"/>
                </a:solidFill>
                <a:latin typeface="Arial Black" panose="020B0A04020102020204" pitchFamily="34" charset="0"/>
                <a:cs typeface="Arial" panose="020B0604020202020204" pitchFamily="34" charset="0"/>
              </a:rPr>
              <a:t>zur Heizungs-optimierung </a:t>
            </a:r>
          </a:p>
        </p:txBody>
      </p:sp>
      <p:sp>
        <p:nvSpPr>
          <p:cNvPr id="12" name="Rechteck 11"/>
          <p:cNvSpPr/>
          <p:nvPr/>
        </p:nvSpPr>
        <p:spPr>
          <a:xfrm>
            <a:off x="4282856" y="3213581"/>
            <a:ext cx="1800000" cy="257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de-DE" sz="1400" dirty="0" smtClean="0">
                <a:solidFill>
                  <a:schemeClr val="tx1"/>
                </a:solidFill>
                <a:latin typeface="Arial Black" panose="020B0A04020102020204" pitchFamily="34" charset="0"/>
                <a:cs typeface="Arial" panose="020B0604020202020204" pitchFamily="34" charset="0"/>
              </a:rPr>
              <a:t/>
            </a:r>
            <a:br>
              <a:rPr lang="de-DE" sz="1400" dirty="0" smtClean="0">
                <a:solidFill>
                  <a:schemeClr val="tx1"/>
                </a:solidFill>
                <a:latin typeface="Arial Black" panose="020B0A04020102020204" pitchFamily="34" charset="0"/>
                <a:cs typeface="Arial" panose="020B0604020202020204" pitchFamily="34" charset="0"/>
              </a:rPr>
            </a:br>
            <a:r>
              <a:rPr lang="de-DE" sz="700" dirty="0" smtClean="0">
                <a:solidFill>
                  <a:schemeClr val="tx1"/>
                </a:solidFill>
                <a:latin typeface="Arial Black" panose="020B0A04020102020204" pitchFamily="34" charset="0"/>
                <a:cs typeface="Arial" panose="020B0604020202020204" pitchFamily="34" charset="0"/>
              </a:rPr>
              <a:t/>
            </a:r>
            <a:br>
              <a:rPr lang="de-DE" sz="700" dirty="0" smtClean="0">
                <a:solidFill>
                  <a:schemeClr val="tx1"/>
                </a:solidFill>
                <a:latin typeface="Arial Black" panose="020B0A04020102020204" pitchFamily="34" charset="0"/>
                <a:cs typeface="Arial" panose="020B0604020202020204" pitchFamily="34" charset="0"/>
              </a:rPr>
            </a:b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1400" dirty="0">
                <a:solidFill>
                  <a:srgbClr val="000000"/>
                </a:solidFill>
                <a:latin typeface="Arial" panose="020B0604020202020204" pitchFamily="34" charset="0"/>
                <a:ea typeface="Calibri" panose="020F0502020204030204" pitchFamily="34" charset="0"/>
                <a:cs typeface="Arial" panose="020B0604020202020204" pitchFamily="34" charset="0"/>
              </a:rPr>
              <a:t>z</a:t>
            </a: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B.:</a:t>
            </a:r>
          </a:p>
          <a:p>
            <a:pPr marL="87313" indent="-87313">
              <a:buFont typeface="Arial" panose="020B0604020202020204" pitchFamily="34" charset="0"/>
              <a:buChar char="•"/>
            </a:pPr>
            <a:r>
              <a:rPr lang="de-DE" sz="1400" dirty="0">
                <a:solidFill>
                  <a:srgbClr val="000000"/>
                </a:solidFill>
                <a:latin typeface="Arial" panose="020B0604020202020204" pitchFamily="34" charset="0"/>
                <a:ea typeface="Calibri" panose="020F0502020204030204" pitchFamily="34" charset="0"/>
                <a:cs typeface="Arial" panose="020B0604020202020204" pitchFamily="34" charset="0"/>
              </a:rPr>
              <a:t>Einbau </a:t>
            </a: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Austausch o. </a:t>
            </a:r>
            <a:r>
              <a:rPr lang="de-DE" sz="1400" dirty="0">
                <a:solidFill>
                  <a:srgbClr val="000000"/>
                </a:solidFill>
                <a:latin typeface="Arial" panose="020B0604020202020204" pitchFamily="34" charset="0"/>
                <a:ea typeface="Calibri" panose="020F0502020204030204" pitchFamily="34" charset="0"/>
                <a:cs typeface="Arial" panose="020B0604020202020204" pitchFamily="34" charset="0"/>
              </a:rPr>
              <a:t>Optimierung </a:t>
            </a: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raumlufttechnischer Anlagen </a:t>
            </a:r>
          </a:p>
          <a:p>
            <a:pPr marL="87313" indent="-87313">
              <a:buFont typeface="Arial" panose="020B0604020202020204" pitchFamily="34" charset="0"/>
              <a:buChar char="•"/>
            </a:pP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Einbau </a:t>
            </a:r>
            <a:r>
              <a:rPr lang="de-DE" sz="1400" dirty="0">
                <a:solidFill>
                  <a:srgbClr val="000000"/>
                </a:solidFill>
                <a:latin typeface="Arial" panose="020B0604020202020204" pitchFamily="34" charset="0"/>
                <a:ea typeface="Calibri" panose="020F0502020204030204" pitchFamily="34" charset="0"/>
                <a:cs typeface="Arial" panose="020B0604020202020204" pitchFamily="34" charset="0"/>
              </a:rPr>
              <a:t>digitaler Systeme zur Verbrauchs-optimierung </a:t>
            </a: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(Efficiency </a:t>
            </a:r>
            <a:r>
              <a:rPr lang="de-DE" sz="1400" dirty="0">
                <a:solidFill>
                  <a:srgbClr val="000000"/>
                </a:solidFill>
                <a:latin typeface="Arial" panose="020B0604020202020204" pitchFamily="34" charset="0"/>
                <a:ea typeface="Calibri" panose="020F0502020204030204" pitchFamily="34" charset="0"/>
                <a:cs typeface="Arial" panose="020B0604020202020204" pitchFamily="34" charset="0"/>
              </a:rPr>
              <a:t>Smart </a:t>
            </a: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Home)</a:t>
            </a:r>
            <a:endParaRPr lang="de-DE" sz="1400" dirty="0">
              <a:solidFill>
                <a:srgbClr val="000000"/>
              </a:solidFill>
              <a:latin typeface="Arial" panose="020B0604020202020204" pitchFamily="34" charset="0"/>
              <a:cs typeface="Arial" panose="020B0604020202020204" pitchFamily="34" charset="0"/>
            </a:endParaRPr>
          </a:p>
          <a:p>
            <a:pPr marL="174625" indent="-174625">
              <a:buFont typeface="Arial" panose="020B0604020202020204" pitchFamily="34" charset="0"/>
              <a:buChar char="•"/>
            </a:pPr>
            <a:endParaRPr lang="de-DE" sz="1400" dirty="0">
              <a:solidFill>
                <a:schemeClr val="tx1"/>
              </a:solidFill>
              <a:latin typeface="Arial" panose="020B0604020202020204" pitchFamily="34" charset="0"/>
              <a:cs typeface="Arial" panose="020B0604020202020204" pitchFamily="34" charset="0"/>
            </a:endParaRPr>
          </a:p>
        </p:txBody>
      </p:sp>
      <p:sp>
        <p:nvSpPr>
          <p:cNvPr id="14" name="Rectangle 1"/>
          <p:cNvSpPr>
            <a:spLocks noChangeArrowheads="1"/>
          </p:cNvSpPr>
          <p:nvPr/>
        </p:nvSpPr>
        <p:spPr bwMode="auto">
          <a:xfrm>
            <a:off x="4282856" y="2242116"/>
            <a:ext cx="1800000" cy="1011873"/>
          </a:xfrm>
          <a:prstGeom prst="round2SameRect">
            <a:avLst>
              <a:gd name="adj1" fmla="val 6612"/>
              <a:gd name="adj2" fmla="val 0"/>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7200" bIns="45720" numCol="1" spcCol="0" rtlCol="0" fromWordArt="0" anchor="b" anchorCtr="0" forceAA="0" compatLnSpc="1">
            <a:prstTxWarp prst="textNoShape">
              <a:avLst/>
            </a:prstTxWarp>
            <a:noAutofit/>
          </a:bodyPr>
          <a:lstStyle/>
          <a:p>
            <a:pPr algn="ctr"/>
            <a:r>
              <a:rPr lang="de-DE" sz="1400" dirty="0" smtClean="0">
                <a:solidFill>
                  <a:schemeClr val="bg1"/>
                </a:solidFill>
                <a:latin typeface="Arial Black" panose="020B0A04020102020204" pitchFamily="34" charset="0"/>
                <a:cs typeface="Arial" panose="020B0604020202020204" pitchFamily="34" charset="0"/>
              </a:rPr>
              <a:t>Anlagentechnik</a:t>
            </a:r>
            <a:br>
              <a:rPr lang="de-DE" sz="1400" dirty="0" smtClean="0">
                <a:solidFill>
                  <a:schemeClr val="bg1"/>
                </a:solidFill>
                <a:latin typeface="Arial Black" panose="020B0A04020102020204" pitchFamily="34" charset="0"/>
                <a:cs typeface="Arial" panose="020B0604020202020204" pitchFamily="34" charset="0"/>
              </a:rPr>
            </a:br>
            <a:r>
              <a:rPr lang="de-DE" sz="1400" dirty="0" smtClean="0">
                <a:solidFill>
                  <a:schemeClr val="bg1"/>
                </a:solidFill>
                <a:latin typeface="Arial Black" panose="020B0A04020102020204" pitchFamily="34" charset="0"/>
                <a:cs typeface="Arial" panose="020B0604020202020204" pitchFamily="34" charset="0"/>
              </a:rPr>
              <a:t>(außer Heizung)</a:t>
            </a:r>
          </a:p>
          <a:p>
            <a:pPr algn="ctr"/>
            <a:endParaRPr lang="de-DE" sz="1400" dirty="0" smtClean="0">
              <a:solidFill>
                <a:schemeClr val="bg1"/>
              </a:solidFill>
              <a:latin typeface="Arial Black" panose="020B0A04020102020204" pitchFamily="34" charset="0"/>
              <a:cs typeface="Arial" panose="020B0604020202020204" pitchFamily="34" charset="0"/>
            </a:endParaRPr>
          </a:p>
        </p:txBody>
      </p:sp>
      <p:sp>
        <p:nvSpPr>
          <p:cNvPr id="15" name="Rechteck 14"/>
          <p:cNvSpPr/>
          <p:nvPr/>
        </p:nvSpPr>
        <p:spPr>
          <a:xfrm>
            <a:off x="252178" y="3213582"/>
            <a:ext cx="1800000" cy="2570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Arial Black" panose="020B0A04020102020204" pitchFamily="34" charset="0"/>
                <a:cs typeface="Arial" panose="020B0604020202020204" pitchFamily="34" charset="0"/>
              </a:rPr>
              <a:t/>
            </a:r>
            <a:br>
              <a:rPr lang="de-DE" sz="1400" dirty="0" smtClean="0">
                <a:solidFill>
                  <a:schemeClr val="tx1"/>
                </a:solidFill>
                <a:latin typeface="Arial Black" panose="020B0A04020102020204" pitchFamily="34" charset="0"/>
                <a:cs typeface="Arial" panose="020B0604020202020204" pitchFamily="34" charset="0"/>
              </a:rPr>
            </a:br>
            <a:r>
              <a:rPr lang="de-DE" sz="700" dirty="0" smtClean="0">
                <a:solidFill>
                  <a:schemeClr val="tx1"/>
                </a:solidFill>
                <a:latin typeface="Arial Black" panose="020B0A04020102020204" pitchFamily="34" charset="0"/>
                <a:cs typeface="Arial" panose="020B0604020202020204" pitchFamily="34" charset="0"/>
              </a:rPr>
              <a:t/>
            </a:r>
            <a:br>
              <a:rPr lang="de-DE" sz="700" dirty="0" smtClean="0">
                <a:solidFill>
                  <a:schemeClr val="tx1"/>
                </a:solidFill>
                <a:latin typeface="Arial Black" panose="020B0A04020102020204" pitchFamily="34" charset="0"/>
                <a:cs typeface="Arial" panose="020B0604020202020204" pitchFamily="34" charset="0"/>
              </a:rPr>
            </a:b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p>
          <a:p>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z. B.:</a:t>
            </a:r>
          </a:p>
          <a:p>
            <a:pPr marL="87313" indent="-87313">
              <a:buFont typeface="Arial" panose="020B0604020202020204" pitchFamily="34" charset="0"/>
              <a:buChar char="•"/>
            </a:pP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Dämmung Außenwände, Dachflächen, … </a:t>
            </a:r>
          </a:p>
          <a:p>
            <a:pPr marL="87313" indent="-87313">
              <a:buFont typeface="Arial" panose="020B0604020202020204" pitchFamily="34" charset="0"/>
              <a:buChar char="•"/>
            </a:pP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Austausch </a:t>
            </a:r>
            <a:r>
              <a:rPr lang="de-DE" sz="1400" dirty="0">
                <a:solidFill>
                  <a:srgbClr val="000000"/>
                </a:solidFill>
                <a:latin typeface="Arial" panose="020B0604020202020204" pitchFamily="34" charset="0"/>
                <a:ea typeface="Calibri" panose="020F0502020204030204" pitchFamily="34" charset="0"/>
                <a:cs typeface="Arial" panose="020B0604020202020204" pitchFamily="34" charset="0"/>
              </a:rPr>
              <a:t>von Türen </a:t>
            </a: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Fenstern</a:t>
            </a:r>
          </a:p>
          <a:p>
            <a:pPr marL="87313" indent="-87313">
              <a:buFont typeface="Arial" panose="020B0604020202020204" pitchFamily="34" charset="0"/>
              <a:buChar char="•"/>
            </a:pPr>
            <a:endPar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7313" indent="-87313">
              <a:buFont typeface="Arial" panose="020B0604020202020204" pitchFamily="34" charset="0"/>
              <a:buChar char="•"/>
            </a:pPr>
            <a:endPar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7313" indent="-87313">
              <a:buFont typeface="Arial" panose="020B0604020202020204" pitchFamily="34" charset="0"/>
              <a:buChar char="•"/>
            </a:pPr>
            <a:endParaRPr lang="de-DE"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7313" indent="-87313">
              <a:buFont typeface="Arial" panose="020B0604020202020204" pitchFamily="34" charset="0"/>
              <a:buChar char="•"/>
            </a:pPr>
            <a:endPar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7313" indent="-87313">
              <a:buFont typeface="Arial" panose="020B0604020202020204" pitchFamily="34" charset="0"/>
              <a:buChar char="•"/>
            </a:pPr>
            <a:endPar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4625" indent="-174625">
              <a:buFont typeface="Arial" panose="020B0604020202020204" pitchFamily="34" charset="0"/>
              <a:buChar char="•"/>
            </a:pPr>
            <a:endParaRPr lang="de-DE" sz="1400" dirty="0">
              <a:solidFill>
                <a:srgbClr val="000000"/>
              </a:solidFill>
              <a:latin typeface="Arial" panose="020B0604020202020204" pitchFamily="34" charset="0"/>
              <a:cs typeface="Arial" panose="020B0604020202020204" pitchFamily="34" charset="0"/>
            </a:endParaRPr>
          </a:p>
          <a:p>
            <a:pPr marL="174625" indent="-174625">
              <a:buFont typeface="Arial" panose="020B0604020202020204" pitchFamily="34" charset="0"/>
              <a:buChar char="•"/>
            </a:pPr>
            <a:endParaRPr lang="de-DE" sz="1400" dirty="0">
              <a:solidFill>
                <a:schemeClr val="tx1"/>
              </a:solidFill>
              <a:latin typeface="Arial" panose="020B0604020202020204" pitchFamily="34" charset="0"/>
              <a:cs typeface="Arial" panose="020B0604020202020204" pitchFamily="34" charset="0"/>
            </a:endParaRPr>
          </a:p>
        </p:txBody>
      </p:sp>
      <p:sp>
        <p:nvSpPr>
          <p:cNvPr id="16" name="Rectangle 1"/>
          <p:cNvSpPr>
            <a:spLocks noChangeArrowheads="1"/>
          </p:cNvSpPr>
          <p:nvPr/>
        </p:nvSpPr>
        <p:spPr bwMode="auto">
          <a:xfrm>
            <a:off x="252178" y="2242116"/>
            <a:ext cx="1800000" cy="1011873"/>
          </a:xfrm>
          <a:prstGeom prst="round2SameRect">
            <a:avLst>
              <a:gd name="adj1" fmla="val 10704"/>
              <a:gd name="adj2" fmla="val 0"/>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 tIns="45720" rIns="3600" bIns="45720" numCol="1" spcCol="0" rtlCol="0" fromWordArt="0" anchor="b" anchorCtr="0" forceAA="0" compatLnSpc="1">
            <a:prstTxWarp prst="textNoShape">
              <a:avLst/>
            </a:prstTxWarp>
            <a:noAutofit/>
          </a:bodyPr>
          <a:lstStyle/>
          <a:p>
            <a:pPr algn="ctr"/>
            <a:r>
              <a:rPr lang="de-DE" sz="1400" dirty="0">
                <a:solidFill>
                  <a:schemeClr val="bg1"/>
                </a:solidFill>
                <a:latin typeface="Arial Black" panose="020B0A04020102020204" pitchFamily="34" charset="0"/>
                <a:cs typeface="Arial" panose="020B0604020202020204" pitchFamily="34" charset="0"/>
              </a:rPr>
              <a:t>Maßnahmen </a:t>
            </a:r>
            <a:r>
              <a:rPr lang="de-DE" sz="1400" dirty="0" smtClean="0">
                <a:solidFill>
                  <a:schemeClr val="bg1"/>
                </a:solidFill>
                <a:latin typeface="Arial Black" panose="020B0A04020102020204" pitchFamily="34" charset="0"/>
                <a:cs typeface="Arial" panose="020B0604020202020204" pitchFamily="34" charset="0"/>
              </a:rPr>
              <a:t/>
            </a:r>
            <a:br>
              <a:rPr lang="de-DE" sz="1400" dirty="0" smtClean="0">
                <a:solidFill>
                  <a:schemeClr val="bg1"/>
                </a:solidFill>
                <a:latin typeface="Arial Black" panose="020B0A04020102020204" pitchFamily="34" charset="0"/>
                <a:cs typeface="Arial" panose="020B0604020202020204" pitchFamily="34" charset="0"/>
              </a:rPr>
            </a:br>
            <a:r>
              <a:rPr lang="de-DE" sz="1400" dirty="0" smtClean="0">
                <a:solidFill>
                  <a:schemeClr val="bg1"/>
                </a:solidFill>
                <a:latin typeface="Arial Black" panose="020B0A04020102020204" pitchFamily="34" charset="0"/>
                <a:cs typeface="Arial" panose="020B0604020202020204" pitchFamily="34" charset="0"/>
              </a:rPr>
              <a:t>an </a:t>
            </a:r>
            <a:r>
              <a:rPr lang="de-DE" sz="1400" dirty="0">
                <a:solidFill>
                  <a:schemeClr val="bg1"/>
                </a:solidFill>
                <a:latin typeface="Arial Black" panose="020B0A04020102020204" pitchFamily="34" charset="0"/>
                <a:cs typeface="Arial" panose="020B0604020202020204" pitchFamily="34" charset="0"/>
              </a:rPr>
              <a:t>der Gebäudehülle </a:t>
            </a:r>
            <a:endParaRPr lang="de-DE" sz="1400" dirty="0" smtClean="0">
              <a:solidFill>
                <a:schemeClr val="bg1"/>
              </a:solidFill>
              <a:latin typeface="Arial Black" panose="020B0A04020102020204" pitchFamily="34" charset="0"/>
              <a:cs typeface="Arial" panose="020B0604020202020204" pitchFamily="34" charset="0"/>
            </a:endParaRPr>
          </a:p>
        </p:txBody>
      </p:sp>
      <p:sp>
        <p:nvSpPr>
          <p:cNvPr id="17" name="Rechteck 16"/>
          <p:cNvSpPr/>
          <p:nvPr/>
        </p:nvSpPr>
        <p:spPr>
          <a:xfrm>
            <a:off x="10086300" y="3199243"/>
            <a:ext cx="1800000" cy="2584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de-DE"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7313" indent="-87313">
              <a:buFont typeface="Arial" panose="020B0604020202020204" pitchFamily="34" charset="0"/>
              <a:buChar char="•"/>
            </a:pP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Förderung wurde ins BEG integriert</a:t>
            </a:r>
            <a:b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7313" indent="-87313">
              <a:buFont typeface="Arial" panose="020B0604020202020204" pitchFamily="34" charset="0"/>
              <a:buChar char="•"/>
            </a:pP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kann </a:t>
            </a:r>
            <a:r>
              <a:rPr lang="de-DE" sz="1400" dirty="0">
                <a:solidFill>
                  <a:srgbClr val="000000"/>
                </a:solidFill>
                <a:latin typeface="Arial" panose="020B0604020202020204" pitchFamily="34" charset="0"/>
                <a:ea typeface="Calibri" panose="020F0502020204030204" pitchFamily="34" charset="0"/>
                <a:cs typeface="Arial" panose="020B0604020202020204" pitchFamily="34" charset="0"/>
              </a:rPr>
              <a:t>neben der Förderung </a:t>
            </a: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für Einzelmaßnahmen zusätzlich </a:t>
            </a:r>
            <a:r>
              <a:rPr lang="de-DE" sz="1400" dirty="0">
                <a:solidFill>
                  <a:srgbClr val="000000"/>
                </a:solidFill>
                <a:latin typeface="Arial" panose="020B0604020202020204" pitchFamily="34" charset="0"/>
                <a:ea typeface="Calibri" panose="020F0502020204030204" pitchFamily="34" charset="0"/>
                <a:cs typeface="Arial" panose="020B0604020202020204" pitchFamily="34" charset="0"/>
              </a:rPr>
              <a:t>mitbeantragt </a:t>
            </a: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werden</a:t>
            </a:r>
            <a:endParaRPr lang="de-DE"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7313" indent="-87313">
              <a:buFont typeface="Arial" panose="020B0604020202020204" pitchFamily="34" charset="0"/>
              <a:buChar char="•"/>
            </a:pPr>
            <a:endPar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de-DE" sz="1400" dirty="0">
              <a:solidFill>
                <a:srgbClr val="000000"/>
              </a:solidFill>
              <a:latin typeface="Arial" panose="020B0604020202020204" pitchFamily="34" charset="0"/>
              <a:cs typeface="Arial" panose="020B0604020202020204" pitchFamily="34" charset="0"/>
            </a:endParaRPr>
          </a:p>
          <a:p>
            <a:pPr marL="174625" indent="-174625">
              <a:buFont typeface="Arial" panose="020B0604020202020204" pitchFamily="34" charset="0"/>
              <a:buChar char="•"/>
            </a:pPr>
            <a:endParaRPr lang="de-DE" sz="1400" dirty="0">
              <a:solidFill>
                <a:schemeClr val="tx1"/>
              </a:solidFill>
              <a:latin typeface="Arial" panose="020B0604020202020204" pitchFamily="34" charset="0"/>
              <a:cs typeface="Arial" panose="020B0604020202020204" pitchFamily="34" charset="0"/>
            </a:endParaRPr>
          </a:p>
        </p:txBody>
      </p:sp>
      <p:sp>
        <p:nvSpPr>
          <p:cNvPr id="19" name="Rectangle 1"/>
          <p:cNvSpPr>
            <a:spLocks noChangeArrowheads="1"/>
          </p:cNvSpPr>
          <p:nvPr/>
        </p:nvSpPr>
        <p:spPr bwMode="auto">
          <a:xfrm>
            <a:off x="10086300" y="2227778"/>
            <a:ext cx="1800000" cy="1011873"/>
          </a:xfrm>
          <a:prstGeom prst="round2SameRect">
            <a:avLst>
              <a:gd name="adj1" fmla="val 6795"/>
              <a:gd name="adj2" fmla="val 0"/>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de-DE" sz="1400" dirty="0">
                <a:solidFill>
                  <a:schemeClr val="bg1"/>
                </a:solidFill>
                <a:latin typeface="Arial Black" panose="020B0A04020102020204" pitchFamily="34" charset="0"/>
                <a:cs typeface="Arial" panose="020B0604020202020204" pitchFamily="34" charset="0"/>
              </a:rPr>
              <a:t>Fachplanung </a:t>
            </a:r>
            <a:r>
              <a:rPr lang="de-DE" sz="1400" dirty="0" smtClean="0">
                <a:solidFill>
                  <a:schemeClr val="bg1"/>
                </a:solidFill>
                <a:latin typeface="Arial Black" panose="020B0A04020102020204" pitchFamily="34" charset="0"/>
                <a:cs typeface="Arial" panose="020B0604020202020204" pitchFamily="34" charset="0"/>
              </a:rPr>
              <a:t>u. Baubegleitung</a:t>
            </a:r>
          </a:p>
          <a:p>
            <a:pPr algn="ctr"/>
            <a:r>
              <a:rPr lang="de-DE" sz="1400" dirty="0" smtClean="0">
                <a:solidFill>
                  <a:schemeClr val="bg1"/>
                </a:solidFill>
                <a:latin typeface="Arial Black" panose="020B0A04020102020204" pitchFamily="34" charset="0"/>
                <a:cs typeface="Arial" panose="020B0604020202020204" pitchFamily="34" charset="0"/>
              </a:rPr>
              <a:t> </a:t>
            </a:r>
          </a:p>
        </p:txBody>
      </p:sp>
      <p:sp>
        <p:nvSpPr>
          <p:cNvPr id="20" name="Rechteck 19"/>
          <p:cNvSpPr/>
          <p:nvPr/>
        </p:nvSpPr>
        <p:spPr>
          <a:xfrm>
            <a:off x="8167545" y="3213582"/>
            <a:ext cx="1800000" cy="2570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Arial Black" panose="020B0A04020102020204" pitchFamily="34" charset="0"/>
                <a:cs typeface="Arial" panose="020B0604020202020204" pitchFamily="34" charset="0"/>
              </a:rPr>
              <a:t/>
            </a:r>
            <a:br>
              <a:rPr lang="de-DE" sz="1400" dirty="0" smtClean="0">
                <a:solidFill>
                  <a:schemeClr val="tx1"/>
                </a:solidFill>
                <a:latin typeface="Arial Black" panose="020B0A04020102020204" pitchFamily="34" charset="0"/>
                <a:cs typeface="Arial" panose="020B0604020202020204" pitchFamily="34" charset="0"/>
              </a:rPr>
            </a:br>
            <a:r>
              <a:rPr lang="de-DE" sz="700" dirty="0" smtClean="0">
                <a:solidFill>
                  <a:schemeClr val="tx1"/>
                </a:solidFill>
                <a:latin typeface="Arial Black" panose="020B0A04020102020204" pitchFamily="34" charset="0"/>
                <a:cs typeface="Arial" panose="020B0604020202020204" pitchFamily="34" charset="0"/>
              </a:rPr>
              <a:t/>
            </a:r>
            <a:br>
              <a:rPr lang="de-DE" sz="700" dirty="0" smtClean="0">
                <a:solidFill>
                  <a:schemeClr val="tx1"/>
                </a:solidFill>
                <a:latin typeface="Arial Black" panose="020B0A04020102020204" pitchFamily="34" charset="0"/>
                <a:cs typeface="Arial" panose="020B0604020202020204" pitchFamily="34" charset="0"/>
              </a:rPr>
            </a:b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1400" dirty="0">
                <a:solidFill>
                  <a:srgbClr val="000000"/>
                </a:solidFill>
                <a:latin typeface="Arial" panose="020B0604020202020204" pitchFamily="34" charset="0"/>
                <a:ea typeface="Calibri" panose="020F0502020204030204" pitchFamily="34" charset="0"/>
                <a:cs typeface="Arial" panose="020B0604020202020204" pitchFamily="34" charset="0"/>
              </a:rPr>
              <a:t>z</a:t>
            </a: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B.:</a:t>
            </a:r>
          </a:p>
          <a:p>
            <a:pPr marL="87313" indent="-87313">
              <a:buFont typeface="Arial" panose="020B0604020202020204" pitchFamily="34" charset="0"/>
              <a:buChar char="•"/>
            </a:pPr>
            <a:r>
              <a:rPr lang="de-DE" sz="1400" dirty="0">
                <a:solidFill>
                  <a:srgbClr val="000000"/>
                </a:solidFill>
                <a:latin typeface="Arial" panose="020B0604020202020204" pitchFamily="34" charset="0"/>
                <a:ea typeface="Calibri" panose="020F0502020204030204" pitchFamily="34" charset="0"/>
                <a:cs typeface="Arial" panose="020B0604020202020204" pitchFamily="34" charset="0"/>
              </a:rPr>
              <a:t>Anschluss an ein erneuerbares Gebäude- oder </a:t>
            </a:r>
            <a:r>
              <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Wärmenetz</a:t>
            </a:r>
          </a:p>
          <a:p>
            <a:pPr marL="87313" indent="-87313">
              <a:buFont typeface="Arial" panose="020B0604020202020204" pitchFamily="34" charset="0"/>
              <a:buChar char="•"/>
            </a:pPr>
            <a:endParaRPr lang="de-DE"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7313" indent="-87313">
              <a:buFont typeface="Arial" panose="020B0604020202020204" pitchFamily="34" charset="0"/>
              <a:buChar char="•"/>
            </a:pPr>
            <a:endPar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7313" indent="-87313">
              <a:buFont typeface="Arial" panose="020B0604020202020204" pitchFamily="34" charset="0"/>
              <a:buChar char="•"/>
            </a:pPr>
            <a:endParaRPr lang="de-DE"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7313" indent="-87313">
              <a:buFont typeface="Arial" panose="020B0604020202020204" pitchFamily="34" charset="0"/>
              <a:buChar char="•"/>
            </a:pPr>
            <a:endPar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7313" indent="-87313">
              <a:buFont typeface="Arial" panose="020B0604020202020204" pitchFamily="34" charset="0"/>
              <a:buChar char="•"/>
            </a:pPr>
            <a:endParaRPr lang="de-DE" sz="1400" dirty="0">
              <a:solidFill>
                <a:srgbClr val="000000"/>
              </a:solidFill>
              <a:latin typeface="Arial" panose="020B0604020202020204" pitchFamily="34" charset="0"/>
              <a:cs typeface="Arial" panose="020B0604020202020204" pitchFamily="34" charset="0"/>
            </a:endParaRPr>
          </a:p>
          <a:p>
            <a:pPr marL="87313" indent="-87313">
              <a:buFont typeface="Arial" panose="020B0604020202020204" pitchFamily="34" charset="0"/>
              <a:buChar char="•"/>
            </a:pPr>
            <a:endParaRPr lang="de-DE" sz="1400" dirty="0" smtClean="0">
              <a:solidFill>
                <a:srgbClr val="000000"/>
              </a:solidFill>
              <a:latin typeface="Arial" panose="020B0604020202020204" pitchFamily="34" charset="0"/>
              <a:cs typeface="Arial" panose="020B0604020202020204" pitchFamily="34" charset="0"/>
            </a:endParaRPr>
          </a:p>
          <a:p>
            <a:pPr marL="174625" indent="-174625">
              <a:buFont typeface="Arial" panose="020B0604020202020204" pitchFamily="34" charset="0"/>
              <a:buChar char="•"/>
            </a:pPr>
            <a:endParaRPr lang="de-DE" sz="1400" dirty="0">
              <a:solidFill>
                <a:schemeClr val="tx1"/>
              </a:solidFill>
              <a:latin typeface="Arial" panose="020B0604020202020204" pitchFamily="34" charset="0"/>
              <a:cs typeface="Arial" panose="020B0604020202020204" pitchFamily="34" charset="0"/>
            </a:endParaRPr>
          </a:p>
        </p:txBody>
      </p:sp>
      <p:sp>
        <p:nvSpPr>
          <p:cNvPr id="22" name="Rectangle 1"/>
          <p:cNvSpPr>
            <a:spLocks noChangeArrowheads="1"/>
          </p:cNvSpPr>
          <p:nvPr/>
        </p:nvSpPr>
        <p:spPr bwMode="auto">
          <a:xfrm>
            <a:off x="8167545" y="2242116"/>
            <a:ext cx="1800000" cy="1011873"/>
          </a:xfrm>
          <a:prstGeom prst="round2SameRect">
            <a:avLst>
              <a:gd name="adj1" fmla="val 9031"/>
              <a:gd name="adj2" fmla="val 0"/>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de-DE" sz="1400" dirty="0" smtClean="0">
                <a:solidFill>
                  <a:schemeClr val="bg1"/>
                </a:solidFill>
                <a:latin typeface="Arial Black" panose="020B0A04020102020204" pitchFamily="34" charset="0"/>
                <a:cs typeface="Arial" panose="020B0604020202020204" pitchFamily="34" charset="0"/>
              </a:rPr>
              <a:t>Anschluss an Nah-/Fern-wärmenetz</a:t>
            </a:r>
          </a:p>
        </p:txBody>
      </p:sp>
      <p:pic>
        <p:nvPicPr>
          <p:cNvPr id="23" name="Grafik 22"/>
          <p:cNvPicPr>
            <a:picLocks noChangeAspect="1"/>
          </p:cNvPicPr>
          <p:nvPr/>
        </p:nvPicPr>
        <p:blipFill>
          <a:blip r:embed="rId2"/>
          <a:stretch>
            <a:fillRect/>
          </a:stretch>
        </p:blipFill>
        <p:spPr>
          <a:xfrm>
            <a:off x="4590808" y="1384488"/>
            <a:ext cx="1142658" cy="1148400"/>
          </a:xfrm>
          <a:prstGeom prst="ellipse">
            <a:avLst/>
          </a:prstGeom>
          <a:effectLst>
            <a:outerShdw blurRad="50800" dist="38100" dir="16200000" rotWithShape="0">
              <a:prstClr val="black">
                <a:alpha val="40000"/>
              </a:prstClr>
            </a:outerShdw>
          </a:effectLst>
        </p:spPr>
      </p:pic>
      <p:pic>
        <p:nvPicPr>
          <p:cNvPr id="24" name="Grafik 23"/>
          <p:cNvPicPr>
            <a:picLocks noChangeAspect="1"/>
          </p:cNvPicPr>
          <p:nvPr/>
        </p:nvPicPr>
        <p:blipFill>
          <a:blip r:embed="rId3"/>
          <a:stretch>
            <a:fillRect/>
          </a:stretch>
        </p:blipFill>
        <p:spPr>
          <a:xfrm>
            <a:off x="6542684" y="1393243"/>
            <a:ext cx="1148400" cy="1148400"/>
          </a:xfrm>
          <a:prstGeom prst="ellipse">
            <a:avLst/>
          </a:prstGeom>
          <a:effectLst>
            <a:outerShdw blurRad="50800" dist="38100" dir="16200000" rotWithShape="0">
              <a:prstClr val="black">
                <a:alpha val="40000"/>
              </a:prstClr>
            </a:outerShdw>
          </a:effectLst>
        </p:spPr>
      </p:pic>
      <p:pic>
        <p:nvPicPr>
          <p:cNvPr id="25" name="Grafik 24"/>
          <p:cNvPicPr>
            <a:picLocks noChangeAspect="1"/>
          </p:cNvPicPr>
          <p:nvPr/>
        </p:nvPicPr>
        <p:blipFill rotWithShape="1">
          <a:blip r:embed="rId4"/>
          <a:srcRect l="3940" t="2709" r="5665" b="6896"/>
          <a:stretch/>
        </p:blipFill>
        <p:spPr>
          <a:xfrm>
            <a:off x="2583476" y="1377316"/>
            <a:ext cx="1145925" cy="1148400"/>
          </a:xfrm>
          <a:prstGeom prst="ellipse">
            <a:avLst/>
          </a:prstGeom>
          <a:effectLst>
            <a:outerShdw blurRad="50800" dist="38100" dir="16200000" rotWithShape="0">
              <a:prstClr val="black">
                <a:alpha val="40000"/>
              </a:prstClr>
            </a:outerShdw>
          </a:effectLst>
        </p:spPr>
      </p:pic>
      <p:pic>
        <p:nvPicPr>
          <p:cNvPr id="26" name="Grafik 25"/>
          <p:cNvPicPr>
            <a:picLocks noChangeAspect="1"/>
          </p:cNvPicPr>
          <p:nvPr/>
        </p:nvPicPr>
        <p:blipFill rotWithShape="1">
          <a:blip r:embed="rId5"/>
          <a:srcRect l="9714" t="9714" r="8676" b="8674"/>
          <a:stretch/>
        </p:blipFill>
        <p:spPr>
          <a:xfrm>
            <a:off x="622790" y="1383549"/>
            <a:ext cx="1145536" cy="1148400"/>
          </a:xfrm>
          <a:prstGeom prst="ellipse">
            <a:avLst/>
          </a:prstGeom>
          <a:effectLst>
            <a:outerShdw blurRad="50800" dist="38100" dir="16200000" rotWithShape="0">
              <a:prstClr val="black">
                <a:alpha val="40000"/>
              </a:prstClr>
            </a:outerShdw>
          </a:effectLst>
        </p:spPr>
      </p:pic>
      <p:sp>
        <p:nvSpPr>
          <p:cNvPr id="27" name="Rechtwinkliges Dreieck 26"/>
          <p:cNvSpPr/>
          <p:nvPr/>
        </p:nvSpPr>
        <p:spPr>
          <a:xfrm>
            <a:off x="1246351" y="1963719"/>
            <a:ext cx="49726" cy="166720"/>
          </a:xfrm>
          <a:prstGeom prst="r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winkliges Dreieck 27"/>
          <p:cNvSpPr/>
          <p:nvPr/>
        </p:nvSpPr>
        <p:spPr>
          <a:xfrm flipH="1" flipV="1">
            <a:off x="1385422" y="1944227"/>
            <a:ext cx="49726" cy="166720"/>
          </a:xfrm>
          <a:prstGeom prst="r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p:cNvPicPr>
            <a:picLocks noChangeAspect="1"/>
          </p:cNvPicPr>
          <p:nvPr/>
        </p:nvPicPr>
        <p:blipFill rotWithShape="1">
          <a:blip r:embed="rId6"/>
          <a:srcRect r="1211" b="1211"/>
          <a:stretch/>
        </p:blipFill>
        <p:spPr>
          <a:xfrm>
            <a:off x="10409675" y="1369368"/>
            <a:ext cx="1142672" cy="1148400"/>
          </a:xfrm>
          <a:prstGeom prst="ellipse">
            <a:avLst/>
          </a:prstGeom>
          <a:effectLst>
            <a:outerShdw blurRad="50800" dist="38100" dir="16200000" rotWithShape="0">
              <a:prstClr val="black">
                <a:alpha val="40000"/>
              </a:prstClr>
            </a:outerShdw>
          </a:effectLst>
        </p:spPr>
      </p:pic>
      <p:pic>
        <p:nvPicPr>
          <p:cNvPr id="30" name="Grafik 29"/>
          <p:cNvPicPr>
            <a:picLocks noChangeAspect="1"/>
          </p:cNvPicPr>
          <p:nvPr/>
        </p:nvPicPr>
        <p:blipFill rotWithShape="1">
          <a:blip r:embed="rId7"/>
          <a:srcRect l="517" b="517"/>
          <a:stretch/>
        </p:blipFill>
        <p:spPr>
          <a:xfrm>
            <a:off x="8443617" y="1379236"/>
            <a:ext cx="1139787" cy="1148400"/>
          </a:xfrm>
          <a:prstGeom prst="ellipse">
            <a:avLst/>
          </a:prstGeom>
          <a:effectLst>
            <a:outerShdw blurRad="50800" dist="38100" dir="16200000" rotWithShape="0">
              <a:prstClr val="black">
                <a:alpha val="40000"/>
              </a:prstClr>
            </a:outerShdw>
          </a:effectLst>
        </p:spPr>
      </p:pic>
      <p:sp>
        <p:nvSpPr>
          <p:cNvPr id="33" name="Rechteck 32"/>
          <p:cNvSpPr/>
          <p:nvPr/>
        </p:nvSpPr>
        <p:spPr>
          <a:xfrm rot="21251597">
            <a:off x="1262419" y="1942870"/>
            <a:ext cx="158770" cy="167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4" name="Gerader Verbinder 33"/>
          <p:cNvCxnSpPr/>
          <p:nvPr/>
        </p:nvCxnSpPr>
        <p:spPr>
          <a:xfrm flipH="1">
            <a:off x="1220899" y="1935515"/>
            <a:ext cx="224790" cy="11824"/>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flipH="1">
            <a:off x="1220899" y="2110947"/>
            <a:ext cx="219964" cy="1949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flipH="1">
            <a:off x="1343330" y="1927680"/>
            <a:ext cx="1582" cy="22772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flipH="1">
            <a:off x="1429992" y="1895872"/>
            <a:ext cx="1582" cy="22772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flipH="1">
            <a:off x="1249880" y="1930503"/>
            <a:ext cx="1582" cy="22772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56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3438144"/>
            <a:ext cx="12192000" cy="284378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435934" y="283815"/>
            <a:ext cx="10866050" cy="1200329"/>
          </a:xfrm>
          <a:prstGeom prst="rect">
            <a:avLst/>
          </a:prstGeom>
        </p:spPr>
        <p:txBody>
          <a:bodyPr wrap="square">
            <a:spAutoFit/>
          </a:bodyPr>
          <a:lstStyle/>
          <a:p>
            <a:r>
              <a:rPr lang="de-DE" sz="1400" i="1" dirty="0" smtClean="0">
                <a:solidFill>
                  <a:srgbClr val="000000"/>
                </a:solidFill>
                <a:effectLst/>
                <a:latin typeface="Arial Black" panose="020B0A04020102020204" pitchFamily="34" charset="0"/>
                <a:ea typeface="Calibri" panose="020F0502020204030204" pitchFamily="34" charset="0"/>
                <a:cs typeface="Arial" panose="020B0604020202020204" pitchFamily="34" charset="0"/>
              </a:rPr>
              <a:t>BEG 2024 – </a:t>
            </a:r>
            <a:r>
              <a:rPr lang="de-DE" sz="140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Überblick </a:t>
            </a:r>
            <a:endParaRPr lang="de-DE"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de-DE" sz="1600" dirty="0" smtClean="0">
              <a:latin typeface="Arial Black" panose="020B0A04020102020204" pitchFamily="34" charset="0"/>
              <a:ea typeface="Calibri" panose="020F0502020204030204" pitchFamily="34" charset="0"/>
              <a:cs typeface="Arial" panose="020B0604020202020204" pitchFamily="34" charset="0"/>
            </a:endParaRPr>
          </a:p>
          <a:p>
            <a:endParaRPr lang="de-DE" sz="1000" dirty="0">
              <a:latin typeface="Arial Black" panose="020B0A04020102020204" pitchFamily="34" charset="0"/>
              <a:ea typeface="Calibri" panose="020F0502020204030204" pitchFamily="34" charset="0"/>
              <a:cs typeface="Arial" panose="020B0604020202020204" pitchFamily="34" charset="0"/>
            </a:endParaRPr>
          </a:p>
          <a:p>
            <a:r>
              <a:rPr lang="de-DE" sz="1600" dirty="0" smtClean="0">
                <a:latin typeface="Arial Black" panose="020B0A04020102020204" pitchFamily="34" charset="0"/>
                <a:ea typeface="Calibri" panose="020F0502020204030204" pitchFamily="34" charset="0"/>
                <a:cs typeface="Arial" panose="020B0604020202020204" pitchFamily="34" charset="0"/>
              </a:rPr>
              <a:t/>
            </a:r>
            <a:br>
              <a:rPr lang="de-DE" sz="1600" dirty="0" smtClean="0">
                <a:latin typeface="Arial Black" panose="020B0A04020102020204" pitchFamily="34" charset="0"/>
                <a:ea typeface="Calibri" panose="020F0502020204030204" pitchFamily="34" charset="0"/>
                <a:cs typeface="Arial" panose="020B0604020202020204" pitchFamily="34" charset="0"/>
              </a:rPr>
            </a:br>
            <a:r>
              <a:rPr lang="de-DE" sz="1600" dirty="0" smtClean="0">
                <a:latin typeface="Arial Black" panose="020B0A04020102020204" pitchFamily="34" charset="0"/>
                <a:ea typeface="Calibri" panose="020F0502020204030204" pitchFamily="34" charset="0"/>
                <a:cs typeface="Arial" panose="020B0604020202020204" pitchFamily="34" charset="0"/>
              </a:rPr>
              <a:t>Die Zuschüsse im Überblick</a:t>
            </a:r>
            <a:endParaRPr lang="de-DE" sz="1600" dirty="0">
              <a:latin typeface="Arial Black" panose="020B0A04020102020204" pitchFamily="34" charset="0"/>
              <a:ea typeface="Calibri" panose="020F0502020204030204" pitchFamily="34" charset="0"/>
              <a:cs typeface="Arial" panose="020B0604020202020204" pitchFamily="34" charset="0"/>
            </a:endParaRPr>
          </a:p>
        </p:txBody>
      </p:sp>
      <p:pic>
        <p:nvPicPr>
          <p:cNvPr id="6" name="Grafik 5"/>
          <p:cNvPicPr>
            <a:picLocks noChangeAspect="1"/>
          </p:cNvPicPr>
          <p:nvPr/>
        </p:nvPicPr>
        <p:blipFill>
          <a:blip r:embed="rId2"/>
          <a:stretch>
            <a:fillRect/>
          </a:stretch>
        </p:blipFill>
        <p:spPr>
          <a:xfrm>
            <a:off x="521208" y="1225433"/>
            <a:ext cx="11283696" cy="4564003"/>
          </a:xfrm>
          <a:prstGeom prst="rect">
            <a:avLst/>
          </a:prstGeom>
        </p:spPr>
      </p:pic>
    </p:spTree>
    <p:extLst>
      <p:ext uri="{BB962C8B-B14F-4D97-AF65-F5344CB8AC3E}">
        <p14:creationId xmlns:p14="http://schemas.microsoft.com/office/powerpoint/2010/main" val="124045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12192000" cy="6291072"/>
          </a:xfrm>
          <a:prstGeom prst="rect">
            <a:avLst/>
          </a:prstGeom>
          <a:solidFill>
            <a:srgbClr val="F29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435935" y="274290"/>
            <a:ext cx="10909004" cy="4770537"/>
          </a:xfrm>
          <a:prstGeom prst="rect">
            <a:avLst/>
          </a:prstGeom>
        </p:spPr>
        <p:txBody>
          <a:bodyPr wrap="square">
            <a:spAutoFit/>
          </a:bodyPr>
          <a:lstStyle/>
          <a:p>
            <a:endParaRPr lang="de-DE" sz="2400" dirty="0" smtClean="0">
              <a:latin typeface="Arial Black" panose="020B0A04020102020204" pitchFamily="34" charset="0"/>
              <a:ea typeface="Calibri" panose="020F0502020204030204" pitchFamily="34" charset="0"/>
              <a:cs typeface="Arial" panose="020B0604020202020204" pitchFamily="34" charset="0"/>
            </a:endParaRPr>
          </a:p>
          <a:p>
            <a:endParaRPr lang="de-DE" sz="2400" dirty="0">
              <a:latin typeface="Arial Black" panose="020B0A04020102020204" pitchFamily="34" charset="0"/>
              <a:ea typeface="Calibri" panose="020F0502020204030204" pitchFamily="34" charset="0"/>
              <a:cs typeface="Arial" panose="020B0604020202020204" pitchFamily="34" charset="0"/>
            </a:endParaRPr>
          </a:p>
          <a:p>
            <a:endParaRPr lang="de-DE" sz="2400" dirty="0" smtClean="0">
              <a:solidFill>
                <a:schemeClr val="bg1"/>
              </a:solidFill>
              <a:latin typeface="Arial Black" panose="020B0A04020102020204" pitchFamily="34" charset="0"/>
              <a:ea typeface="Calibri" panose="020F0502020204030204" pitchFamily="34" charset="0"/>
              <a:cs typeface="Arial" panose="020B0604020202020204" pitchFamily="34" charset="0"/>
            </a:endParaRPr>
          </a:p>
          <a:p>
            <a:endParaRPr lang="de-DE" sz="2400" dirty="0">
              <a:solidFill>
                <a:schemeClr val="bg1"/>
              </a:solidFill>
              <a:latin typeface="Arial Black" panose="020B0A04020102020204" pitchFamily="34" charset="0"/>
              <a:ea typeface="Calibri" panose="020F0502020204030204" pitchFamily="34" charset="0"/>
              <a:cs typeface="Arial" panose="020B0604020202020204" pitchFamily="34" charset="0"/>
            </a:endParaRPr>
          </a:p>
          <a:p>
            <a:endParaRPr lang="de-DE" sz="2400" dirty="0" smtClean="0">
              <a:solidFill>
                <a:schemeClr val="bg1"/>
              </a:solidFill>
              <a:latin typeface="Arial Black" panose="020B0A04020102020204" pitchFamily="34" charset="0"/>
              <a:ea typeface="Calibri" panose="020F0502020204030204" pitchFamily="34" charset="0"/>
              <a:cs typeface="Arial" panose="020B0604020202020204" pitchFamily="34" charset="0"/>
            </a:endParaRPr>
          </a:p>
          <a:p>
            <a:r>
              <a:rPr lang="de-DE" sz="4600" dirty="0">
                <a:solidFill>
                  <a:schemeClr val="bg1"/>
                </a:solidFill>
                <a:latin typeface="Tahoma" panose="020B0604030504040204" pitchFamily="34" charset="0"/>
                <a:ea typeface="Tahoma" panose="020B0604030504040204" pitchFamily="34" charset="0"/>
                <a:cs typeface="Tahoma" panose="020B0604030504040204" pitchFamily="34" charset="0"/>
              </a:rPr>
              <a:t>Gebäudehülle</a:t>
            </a:r>
            <a:br>
              <a:rPr lang="de-DE" sz="4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de-DE" sz="4600" dirty="0">
                <a:solidFill>
                  <a:schemeClr val="bg1"/>
                </a:solidFill>
                <a:latin typeface="Tahoma" panose="020B0604030504040204" pitchFamily="34" charset="0"/>
                <a:ea typeface="Tahoma" panose="020B0604030504040204" pitchFamily="34" charset="0"/>
                <a:cs typeface="Tahoma" panose="020B0604030504040204" pitchFamily="34" charset="0"/>
              </a:rPr>
              <a:t>Maßnahmen </a:t>
            </a:r>
            <a:r>
              <a:rPr lang="de-DE" sz="4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de-DE" sz="46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de-DE" sz="4600" dirty="0" smtClean="0">
                <a:solidFill>
                  <a:schemeClr val="bg1"/>
                </a:solidFill>
                <a:latin typeface="Tahoma" panose="020B0604030504040204" pitchFamily="34" charset="0"/>
                <a:ea typeface="Tahoma" panose="020B0604030504040204" pitchFamily="34" charset="0"/>
                <a:cs typeface="Tahoma" panose="020B0604030504040204" pitchFamily="34" charset="0"/>
              </a:rPr>
              <a:t>und </a:t>
            </a:r>
            <a:r>
              <a:rPr lang="de-DE" sz="4600" dirty="0">
                <a:solidFill>
                  <a:schemeClr val="bg1"/>
                </a:solidFill>
                <a:latin typeface="Tahoma" panose="020B0604030504040204" pitchFamily="34" charset="0"/>
                <a:ea typeface="Tahoma" panose="020B0604030504040204" pitchFamily="34" charset="0"/>
                <a:cs typeface="Tahoma" panose="020B0604030504040204" pitchFamily="34" charset="0"/>
              </a:rPr>
              <a:t>Förderung</a:t>
            </a:r>
            <a:r>
              <a:rPr lang="de-DE" sz="4600" dirty="0">
                <a:solidFill>
                  <a:schemeClr val="bg1"/>
                </a:solidFill>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
            </a:r>
            <a:br>
              <a:rPr lang="de-DE" sz="4600" dirty="0">
                <a:solidFill>
                  <a:schemeClr val="bg1"/>
                </a:solidFill>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br>
            <a:endParaRPr lang="de-DE" sz="4600" dirty="0">
              <a:solidFill>
                <a:schemeClr val="bg1"/>
              </a:solidFill>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endParaRPr>
          </a:p>
        </p:txBody>
      </p:sp>
      <p:sp>
        <p:nvSpPr>
          <p:cNvPr id="2" name="Rechteck 1"/>
          <p:cNvSpPr/>
          <p:nvPr/>
        </p:nvSpPr>
        <p:spPr>
          <a:xfrm rot="16200000">
            <a:off x="11139702" y="5216753"/>
            <a:ext cx="1695450" cy="215444"/>
          </a:xfrm>
          <a:prstGeom prst="rect">
            <a:avLst/>
          </a:prstGeom>
        </p:spPr>
        <p:txBody>
          <a:bodyPr wrap="square">
            <a:spAutoFit/>
          </a:bodyPr>
          <a:lstStyle/>
          <a:p>
            <a:r>
              <a:rPr lang="de-DE" sz="800" dirty="0" smtClean="0">
                <a:latin typeface="Arial" panose="020B0604020202020204" pitchFamily="34" charset="0"/>
                <a:cs typeface="Arial" panose="020B0604020202020204" pitchFamily="34" charset="0"/>
              </a:rPr>
              <a:t>People </a:t>
            </a:r>
            <a:r>
              <a:rPr lang="de-DE" sz="800" dirty="0">
                <a:latin typeface="Arial" panose="020B0604020202020204" pitchFamily="34" charset="0"/>
                <a:cs typeface="Arial" panose="020B0604020202020204" pitchFamily="34" charset="0"/>
              </a:rPr>
              <a:t>illustrations by </a:t>
            </a:r>
            <a:r>
              <a:rPr lang="de-DE" sz="800" dirty="0" smtClean="0">
                <a:latin typeface="Arial" panose="020B0604020202020204" pitchFamily="34" charset="0"/>
                <a:cs typeface="Arial" panose="020B0604020202020204" pitchFamily="34" charset="0"/>
              </a:rPr>
              <a:t>Storyset</a:t>
            </a:r>
            <a:endParaRPr lang="de-DE" sz="8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880" y="1975699"/>
            <a:ext cx="5760000" cy="5760000"/>
          </a:xfrm>
          <a:prstGeom prst="rect">
            <a:avLst/>
          </a:prstGeom>
        </p:spPr>
      </p:pic>
    </p:spTree>
    <p:extLst>
      <p:ext uri="{BB962C8B-B14F-4D97-AF65-F5344CB8AC3E}">
        <p14:creationId xmlns:p14="http://schemas.microsoft.com/office/powerpoint/2010/main" val="176215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4709160"/>
            <a:ext cx="12192000" cy="158477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p:cNvSpPr/>
          <p:nvPr/>
        </p:nvSpPr>
        <p:spPr>
          <a:xfrm>
            <a:off x="0" y="1501721"/>
            <a:ext cx="12192000" cy="682016"/>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p:cNvSpPr/>
          <p:nvPr/>
        </p:nvSpPr>
        <p:spPr>
          <a:xfrm>
            <a:off x="435934" y="283815"/>
            <a:ext cx="10866050" cy="984885"/>
          </a:xfrm>
          <a:prstGeom prst="rect">
            <a:avLst/>
          </a:prstGeom>
        </p:spPr>
        <p:txBody>
          <a:bodyPr wrap="square">
            <a:spAutoFit/>
          </a:bodyPr>
          <a:lstStyle/>
          <a:p>
            <a:r>
              <a:rPr lang="de-DE" sz="1400" i="1" dirty="0" smtClean="0">
                <a:solidFill>
                  <a:srgbClr val="000000"/>
                </a:solidFill>
                <a:effectLst/>
                <a:latin typeface="Arial Black" panose="020B0A04020102020204" pitchFamily="34" charset="0"/>
                <a:ea typeface="Calibri" panose="020F0502020204030204" pitchFamily="34" charset="0"/>
                <a:cs typeface="Arial" panose="020B0604020202020204" pitchFamily="34" charset="0"/>
              </a:rPr>
              <a:t>BEG 2024 – </a:t>
            </a:r>
            <a:r>
              <a:rPr lang="de-DE" sz="140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Überblick </a:t>
            </a:r>
            <a:endParaRPr lang="de-DE"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de-DE" sz="2200" b="1" dirty="0">
                <a:latin typeface="Tahoma" panose="020B0604030504040204" pitchFamily="34" charset="0"/>
                <a:ea typeface="Tahoma" panose="020B0604030504040204" pitchFamily="34" charset="0"/>
                <a:cs typeface="Tahoma" panose="020B0604030504040204" pitchFamily="34" charset="0"/>
              </a:rPr>
              <a:t>Die Änderungen Überblick</a:t>
            </a:r>
            <a:br>
              <a:rPr lang="de-DE" sz="2200" b="1" dirty="0">
                <a:latin typeface="Tahoma" panose="020B0604030504040204" pitchFamily="34" charset="0"/>
                <a:ea typeface="Tahoma" panose="020B0604030504040204" pitchFamily="34" charset="0"/>
                <a:cs typeface="Tahoma" panose="020B0604030504040204" pitchFamily="34" charset="0"/>
              </a:rPr>
            </a:br>
            <a:endParaRPr lang="de-DE" sz="2200" b="1" dirty="0">
              <a:latin typeface="Tahoma" panose="020B0604030504040204" pitchFamily="34" charset="0"/>
              <a:ea typeface="Tahoma" panose="020B0604030504040204" pitchFamily="34" charset="0"/>
              <a:cs typeface="Tahoma" panose="020B0604030504040204" pitchFamily="34" charset="0"/>
            </a:endParaRPr>
          </a:p>
        </p:txBody>
      </p:sp>
      <p:sp>
        <p:nvSpPr>
          <p:cNvPr id="9" name="Rechteckige Legende 8"/>
          <p:cNvSpPr/>
          <p:nvPr/>
        </p:nvSpPr>
        <p:spPr>
          <a:xfrm>
            <a:off x="324966" y="882711"/>
            <a:ext cx="11582260" cy="5226687"/>
          </a:xfrm>
          <a:prstGeom prst="wedgeRectCallout">
            <a:avLst>
              <a:gd name="adj1" fmla="val 38758"/>
              <a:gd name="adj2" fmla="val -21420"/>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indent="6350"/>
            <a: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t>Gebäudehülle - Zuschuss</a:t>
            </a:r>
          </a:p>
          <a:p>
            <a:pPr marL="85725" indent="6350"/>
            <a:r>
              <a:rPr lang="de-DE" sz="1200" dirty="0">
                <a:solidFill>
                  <a:schemeClr val="tx1"/>
                </a:solidFill>
                <a:latin typeface="Arial Black" panose="020B0A04020102020204" pitchFamily="34" charset="0"/>
                <a:cs typeface="Arial" panose="020B0604020202020204" pitchFamily="34" charset="0"/>
              </a:rPr>
              <a:t>Gebäudehülle, Anlagentechnik, Gebäudenetz, Heizungsoptimierung, Fachplanung </a:t>
            </a:r>
            <a:br>
              <a:rPr lang="de-DE" sz="1200" dirty="0">
                <a:solidFill>
                  <a:schemeClr val="tx1"/>
                </a:solidFill>
                <a:latin typeface="Arial Black" panose="020B0A04020102020204" pitchFamily="34" charset="0"/>
                <a:cs typeface="Arial" panose="020B0604020202020204" pitchFamily="34" charset="0"/>
              </a:rPr>
            </a:br>
            <a:endParaRPr lang="de-DE" sz="1200" dirty="0">
              <a:solidFill>
                <a:schemeClr val="tx1"/>
              </a:solidFill>
              <a:latin typeface="Arial Black" panose="020B0A04020102020204" pitchFamily="34" charset="0"/>
              <a:cs typeface="Arial" panose="020B0604020202020204" pitchFamily="34" charset="0"/>
            </a:endParaRPr>
          </a:p>
          <a:p>
            <a:pPr marL="85725" indent="6350"/>
            <a:endParaRPr lang="de-DE" sz="600" dirty="0" smtClean="0">
              <a:solidFill>
                <a:srgbClr val="E95D0F"/>
              </a:solidFill>
              <a:latin typeface="Arial" panose="020B0604020202020204" pitchFamily="34" charset="0"/>
              <a:cs typeface="Arial" panose="020B0604020202020204" pitchFamily="34" charset="0"/>
            </a:endParaRPr>
          </a:p>
          <a:p>
            <a:pPr marL="85725" lvl="0"/>
            <a:r>
              <a:rPr lang="de-DE" sz="1600" dirty="0" smtClean="0">
                <a:solidFill>
                  <a:schemeClr val="bg1"/>
                </a:solidFill>
                <a:latin typeface="Arial Black" panose="020B0A04020102020204" pitchFamily="34" charset="0"/>
                <a:cs typeface="Arial" panose="020B0604020202020204" pitchFamily="34" charset="0"/>
              </a:rPr>
              <a:t>15% Grundförderung </a:t>
            </a:r>
          </a:p>
          <a:p>
            <a:pPr marL="85725" lvl="0"/>
            <a:r>
              <a:rPr lang="de-DE" sz="1600" dirty="0" smtClean="0">
                <a:solidFill>
                  <a:schemeClr val="bg1"/>
                </a:solidFill>
                <a:latin typeface="Arial Black" panose="020B0A04020102020204" pitchFamily="34" charset="0"/>
                <a:cs typeface="Arial" panose="020B0604020202020204" pitchFamily="34" charset="0"/>
              </a:rPr>
              <a:t>20% mit Sanierungsfahrplan/iSFP</a:t>
            </a:r>
            <a:r>
              <a:rPr lang="de-DE" sz="1600" dirty="0" smtClean="0">
                <a:solidFill>
                  <a:schemeClr val="accent6"/>
                </a:solidFill>
                <a:latin typeface="Arial Black" panose="020B0A04020102020204" pitchFamily="34" charset="0"/>
                <a:cs typeface="Arial" panose="020B0604020202020204" pitchFamily="34" charset="0"/>
              </a:rPr>
              <a:t/>
            </a:r>
            <a:br>
              <a:rPr lang="de-DE" sz="1600" dirty="0" smtClean="0">
                <a:solidFill>
                  <a:schemeClr val="accent6"/>
                </a:solidFill>
                <a:latin typeface="Arial Black" panose="020B0A04020102020204" pitchFamily="34" charset="0"/>
                <a:cs typeface="Arial" panose="020B0604020202020204" pitchFamily="34" charset="0"/>
              </a:rPr>
            </a:br>
            <a:endParaRPr lang="de-DE" sz="1400" dirty="0" smtClean="0">
              <a:solidFill>
                <a:schemeClr val="tx1"/>
              </a:solidFill>
              <a:latin typeface="Arial Black" panose="020B0A04020102020204" pitchFamily="34" charset="0"/>
              <a:cs typeface="Arial" panose="020B0604020202020204" pitchFamily="34" charset="0"/>
            </a:endParaRPr>
          </a:p>
          <a:p>
            <a:pPr marL="85725" lvl="0"/>
            <a:r>
              <a:rPr lang="de-DE" sz="1400" dirty="0" smtClean="0">
                <a:solidFill>
                  <a:schemeClr val="tx1"/>
                </a:solidFill>
                <a:latin typeface="Arial Black" panose="020B0A04020102020204" pitchFamily="34" charset="0"/>
                <a:cs typeface="Arial" panose="020B0604020202020204" pitchFamily="34" charset="0"/>
              </a:rPr>
              <a:t>förderfähige </a:t>
            </a:r>
            <a:r>
              <a:rPr lang="de-DE" sz="1400" dirty="0">
                <a:solidFill>
                  <a:schemeClr val="tx1"/>
                </a:solidFill>
                <a:latin typeface="Arial Black" panose="020B0A04020102020204" pitchFamily="34" charset="0"/>
                <a:cs typeface="Arial" panose="020B0604020202020204" pitchFamily="34" charset="0"/>
              </a:rPr>
              <a:t>Kosten </a:t>
            </a:r>
            <a:r>
              <a:rPr lang="de-DE" sz="1400" dirty="0" smtClean="0">
                <a:solidFill>
                  <a:schemeClr val="tx1"/>
                </a:solidFill>
                <a:latin typeface="Arial Black" panose="020B0A04020102020204" pitchFamily="34" charset="0"/>
                <a:cs typeface="Arial" panose="020B0604020202020204" pitchFamily="34" charset="0"/>
              </a:rPr>
              <a:t/>
            </a:r>
            <a:br>
              <a:rPr lang="de-DE" sz="1400" dirty="0" smtClean="0">
                <a:solidFill>
                  <a:schemeClr val="tx1"/>
                </a:solidFill>
                <a:latin typeface="Arial Black" panose="020B0A04020102020204" pitchFamily="34" charset="0"/>
                <a:cs typeface="Arial" panose="020B0604020202020204" pitchFamily="34" charset="0"/>
              </a:rPr>
            </a:br>
            <a:r>
              <a:rPr lang="de-DE" sz="1600" dirty="0" smtClean="0">
                <a:solidFill>
                  <a:schemeClr val="tx1"/>
                </a:solidFill>
                <a:latin typeface="Arial Black" panose="020B0A04020102020204" pitchFamily="34" charset="0"/>
                <a:cs typeface="Arial" panose="020B0604020202020204" pitchFamily="34" charset="0"/>
                <a:sym typeface="Wingdings" panose="05000000000000000000" pitchFamily="2" charset="2"/>
              </a:rPr>
              <a:t> </a:t>
            </a:r>
            <a:r>
              <a:rPr lang="de-DE" sz="1600" dirty="0" smtClean="0">
                <a:solidFill>
                  <a:schemeClr val="tx1"/>
                </a:solidFill>
                <a:latin typeface="Arial Black" panose="020B0A04020102020204" pitchFamily="34" charset="0"/>
                <a:cs typeface="Arial" panose="020B0604020202020204" pitchFamily="34" charset="0"/>
              </a:rPr>
              <a:t>in Wohngebäuden je Wohnung und Kalenderjahr</a:t>
            </a:r>
          </a:p>
          <a:p>
            <a:pPr marL="371475" lvl="0" indent="-285750">
              <a:buFont typeface="Wingdings" panose="05000000000000000000" pitchFamily="2" charset="2"/>
              <a:buChar char="è"/>
            </a:pPr>
            <a:r>
              <a:rPr lang="de-DE" sz="1600" dirty="0" smtClean="0">
                <a:solidFill>
                  <a:srgbClr val="F29100"/>
                </a:solidFill>
                <a:latin typeface="Arial Black" panose="020B0A04020102020204" pitchFamily="34" charset="0"/>
                <a:cs typeface="Arial" panose="020B0604020202020204" pitchFamily="34" charset="0"/>
              </a:rPr>
              <a:t>NEU</a:t>
            </a:r>
            <a:r>
              <a:rPr lang="de-DE" sz="1600" dirty="0">
                <a:solidFill>
                  <a:srgbClr val="F29100"/>
                </a:solidFill>
                <a:latin typeface="Arial Black" panose="020B0A04020102020204" pitchFamily="34" charset="0"/>
                <a:cs typeface="Arial" panose="020B0604020202020204" pitchFamily="34" charset="0"/>
              </a:rPr>
              <a:t>! </a:t>
            </a:r>
            <a:r>
              <a:rPr lang="de-DE" sz="1600" dirty="0" smtClean="0">
                <a:solidFill>
                  <a:schemeClr val="tx1"/>
                </a:solidFill>
                <a:latin typeface="Arial" panose="020B0604020202020204" pitchFamily="34" charset="0"/>
                <a:cs typeface="Arial" panose="020B0604020202020204" pitchFamily="34" charset="0"/>
              </a:rPr>
              <a:t>ohne </a:t>
            </a:r>
            <a:r>
              <a:rPr lang="de-DE" sz="1600" dirty="0">
                <a:solidFill>
                  <a:schemeClr val="tx1"/>
                </a:solidFill>
                <a:latin typeface="Arial" panose="020B0604020202020204" pitchFamily="34" charset="0"/>
                <a:cs typeface="Arial" panose="020B0604020202020204" pitchFamily="34" charset="0"/>
              </a:rPr>
              <a:t>iSFP </a:t>
            </a:r>
            <a:r>
              <a:rPr lang="de-DE" sz="1600" dirty="0" smtClean="0">
                <a:solidFill>
                  <a:schemeClr val="tx1"/>
                </a:solidFill>
                <a:latin typeface="Arial" panose="020B0604020202020204" pitchFamily="34" charset="0"/>
                <a:cs typeface="Arial" panose="020B0604020202020204" pitchFamily="34" charset="0"/>
              </a:rPr>
              <a:t>max</a:t>
            </a:r>
            <a:r>
              <a:rPr lang="de-DE" sz="1600" dirty="0">
                <a:solidFill>
                  <a:schemeClr val="tx1"/>
                </a:solidFill>
                <a:latin typeface="Arial" panose="020B0604020202020204" pitchFamily="34" charset="0"/>
                <a:cs typeface="Arial" panose="020B0604020202020204" pitchFamily="34" charset="0"/>
              </a:rPr>
              <a:t>. 30.000 </a:t>
            </a:r>
            <a:r>
              <a:rPr lang="de-DE" sz="1600" dirty="0" smtClean="0">
                <a:solidFill>
                  <a:schemeClr val="tx1"/>
                </a:solidFill>
                <a:latin typeface="Arial" panose="020B0604020202020204" pitchFamily="34" charset="0"/>
                <a:cs typeface="Arial" panose="020B0604020202020204" pitchFamily="34" charset="0"/>
              </a:rPr>
              <a:t>€  (15% Zuschuss)</a:t>
            </a:r>
          </a:p>
          <a:p>
            <a:pPr marL="371475" lvl="0" indent="-285750">
              <a:buFont typeface="Wingdings" panose="05000000000000000000" pitchFamily="2" charset="2"/>
              <a:buChar char="è"/>
            </a:pPr>
            <a:r>
              <a:rPr lang="de-DE" sz="1600" dirty="0" smtClean="0">
                <a:solidFill>
                  <a:schemeClr val="tx1"/>
                </a:solidFill>
                <a:latin typeface="Arial Black" panose="020B0A04020102020204" pitchFamily="34" charset="0"/>
                <a:cs typeface="Arial" panose="020B0604020202020204" pitchFamily="34" charset="0"/>
              </a:rPr>
              <a:t>mit </a:t>
            </a:r>
            <a:r>
              <a:rPr lang="de-DE" sz="1600" dirty="0">
                <a:solidFill>
                  <a:schemeClr val="tx1"/>
                </a:solidFill>
                <a:latin typeface="Arial Black" panose="020B0A04020102020204" pitchFamily="34" charset="0"/>
                <a:cs typeface="Arial" panose="020B0604020202020204" pitchFamily="34" charset="0"/>
              </a:rPr>
              <a:t>iSFP </a:t>
            </a:r>
            <a:r>
              <a:rPr lang="de-DE" sz="1600" dirty="0" smtClean="0">
                <a:solidFill>
                  <a:schemeClr val="tx1"/>
                </a:solidFill>
                <a:latin typeface="Arial Black" panose="020B0A04020102020204" pitchFamily="34" charset="0"/>
                <a:cs typeface="Arial" panose="020B0604020202020204" pitchFamily="34" charset="0"/>
              </a:rPr>
              <a:t>max</a:t>
            </a:r>
            <a:r>
              <a:rPr lang="de-DE" sz="1600" dirty="0">
                <a:solidFill>
                  <a:schemeClr val="tx1"/>
                </a:solidFill>
                <a:latin typeface="Arial Black" panose="020B0A04020102020204" pitchFamily="34" charset="0"/>
                <a:cs typeface="Arial" panose="020B0604020202020204" pitchFamily="34" charset="0"/>
              </a:rPr>
              <a:t>. 60.000 </a:t>
            </a:r>
            <a:r>
              <a:rPr lang="de-DE" sz="1600" dirty="0" smtClean="0">
                <a:solidFill>
                  <a:schemeClr val="tx1"/>
                </a:solidFill>
                <a:latin typeface="Arial Black" panose="020B0A04020102020204" pitchFamily="34" charset="0"/>
                <a:cs typeface="Arial" panose="020B0604020202020204" pitchFamily="34" charset="0"/>
              </a:rPr>
              <a:t>€ (20% Zuschuss)</a:t>
            </a:r>
          </a:p>
          <a:p>
            <a:pPr marL="371475" lvl="0" indent="-285750">
              <a:buFont typeface="Wingdings" panose="05000000000000000000" pitchFamily="2" charset="2"/>
              <a:buChar char="è"/>
            </a:pPr>
            <a:r>
              <a:rPr lang="de-DE" sz="1600" dirty="0">
                <a:solidFill>
                  <a:schemeClr val="tx1"/>
                </a:solidFill>
                <a:latin typeface="Arial Black" panose="020B0A04020102020204" pitchFamily="34" charset="0"/>
                <a:cs typeface="Arial" panose="020B0604020202020204" pitchFamily="34" charset="0"/>
              </a:rPr>
              <a:t>Ein vorliegender iSFP erhöht die Förderquote </a:t>
            </a:r>
            <a:r>
              <a:rPr lang="de-DE" sz="1600" dirty="0" smtClean="0">
                <a:solidFill>
                  <a:schemeClr val="tx1"/>
                </a:solidFill>
                <a:latin typeface="Arial Black" panose="020B0A04020102020204" pitchFamily="34" charset="0"/>
                <a:cs typeface="Arial" panose="020B0604020202020204" pitchFamily="34" charset="0"/>
              </a:rPr>
              <a:t/>
            </a:r>
            <a:br>
              <a:rPr lang="de-DE" sz="1600" dirty="0" smtClean="0">
                <a:solidFill>
                  <a:schemeClr val="tx1"/>
                </a:solidFill>
                <a:latin typeface="Arial Black" panose="020B0A04020102020204" pitchFamily="34" charset="0"/>
                <a:cs typeface="Arial" panose="020B0604020202020204" pitchFamily="34" charset="0"/>
              </a:rPr>
            </a:br>
            <a:r>
              <a:rPr lang="de-DE" sz="1600" dirty="0" smtClean="0">
                <a:solidFill>
                  <a:schemeClr val="tx1"/>
                </a:solidFill>
                <a:latin typeface="Arial Black" panose="020B0A04020102020204" pitchFamily="34" charset="0"/>
                <a:cs typeface="Arial" panose="020B0604020202020204" pitchFamily="34" charset="0"/>
              </a:rPr>
              <a:t>und </a:t>
            </a:r>
            <a:r>
              <a:rPr lang="de-DE" sz="1600" dirty="0">
                <a:solidFill>
                  <a:schemeClr val="tx1"/>
                </a:solidFill>
                <a:latin typeface="Arial Black" panose="020B0A04020102020204" pitchFamily="34" charset="0"/>
                <a:cs typeface="Arial" panose="020B0604020202020204" pitchFamily="34" charset="0"/>
              </a:rPr>
              <a:t>verdoppelt die ansetzbaren förderfähigen Kosten</a:t>
            </a:r>
            <a:r>
              <a:rPr lang="de-DE" sz="1600" dirty="0" smtClean="0">
                <a:solidFill>
                  <a:schemeClr val="tx1"/>
                </a:solidFill>
                <a:latin typeface="Arial Black" panose="020B0A04020102020204" pitchFamily="34" charset="0"/>
                <a:cs typeface="Arial" panose="020B0604020202020204" pitchFamily="34" charset="0"/>
              </a:rPr>
              <a:t>!</a:t>
            </a:r>
            <a:r>
              <a:rPr lang="de-DE" sz="1600" dirty="0" smtClean="0">
                <a:solidFill>
                  <a:prstClr val="white"/>
                </a:solidFill>
                <a:latin typeface="Arial Black" panose="020B0A04020102020204" pitchFamily="34" charset="0"/>
                <a:cs typeface="Arial" panose="020B0604020202020204" pitchFamily="34" charset="0"/>
              </a:rPr>
              <a:t>!</a:t>
            </a:r>
          </a:p>
          <a:p>
            <a:pPr marL="85725" lvl="0"/>
            <a:endParaRPr lang="de-DE" sz="1600" dirty="0">
              <a:solidFill>
                <a:schemeClr val="tx1"/>
              </a:solidFill>
              <a:latin typeface="Arial Black" panose="020B0A04020102020204" pitchFamily="34" charset="0"/>
              <a:cs typeface="Arial" panose="020B0604020202020204" pitchFamily="34" charset="0"/>
            </a:endParaRPr>
          </a:p>
          <a:p>
            <a:pPr marL="85725" lvl="0"/>
            <a:r>
              <a:rPr lang="de-DE" sz="1600" dirty="0" smtClean="0">
                <a:solidFill>
                  <a:srgbClr val="000000"/>
                </a:solidFill>
                <a:latin typeface="Arial Black" panose="020B0A04020102020204" pitchFamily="34" charset="0"/>
                <a:cs typeface="Arial" panose="020B0604020202020204" pitchFamily="34" charset="0"/>
              </a:rPr>
              <a:t>Nichtwohngebäude</a:t>
            </a:r>
            <a:br>
              <a:rPr lang="de-DE" sz="1600" dirty="0" smtClean="0">
                <a:solidFill>
                  <a:srgbClr val="000000"/>
                </a:solidFill>
                <a:latin typeface="Arial Black" panose="020B0A04020102020204" pitchFamily="34" charset="0"/>
                <a:cs typeface="Arial" panose="020B0604020202020204" pitchFamily="34" charset="0"/>
              </a:rPr>
            </a:br>
            <a:r>
              <a:rPr lang="de-DE" sz="1600" dirty="0">
                <a:solidFill>
                  <a:schemeClr val="tx1"/>
                </a:solidFill>
                <a:latin typeface="Arial Black" panose="020B0A04020102020204" pitchFamily="34" charset="0"/>
                <a:cs typeface="Arial" panose="020B0604020202020204" pitchFamily="34" charset="0"/>
                <a:sym typeface="Wingdings" panose="05000000000000000000" pitchFamily="2" charset="2"/>
              </a:rPr>
              <a:t> </a:t>
            </a:r>
            <a:r>
              <a:rPr lang="de-DE" sz="1600" dirty="0" smtClean="0">
                <a:solidFill>
                  <a:srgbClr val="000000"/>
                </a:solidFill>
                <a:latin typeface="Arial Black" panose="020B0A04020102020204" pitchFamily="34" charset="0"/>
                <a:cs typeface="Arial" panose="020B0604020202020204" pitchFamily="34" charset="0"/>
              </a:rPr>
              <a:t>Höchstgrenze</a:t>
            </a:r>
            <a:r>
              <a:rPr lang="de-DE" sz="1600" dirty="0" smtClean="0">
                <a:solidFill>
                  <a:srgbClr val="000000"/>
                </a:solidFill>
                <a:latin typeface="Arial" panose="020B0604020202020204" pitchFamily="34" charset="0"/>
                <a:cs typeface="Arial" panose="020B0604020202020204" pitchFamily="34" charset="0"/>
              </a:rPr>
              <a:t> </a:t>
            </a:r>
            <a:r>
              <a:rPr lang="de-DE" sz="1600" dirty="0">
                <a:solidFill>
                  <a:srgbClr val="000000"/>
                </a:solidFill>
                <a:latin typeface="Arial" panose="020B0604020202020204" pitchFamily="34" charset="0"/>
                <a:cs typeface="Arial" panose="020B0604020202020204" pitchFamily="34" charset="0"/>
              </a:rPr>
              <a:t>der förderfähigen Ausgaben für </a:t>
            </a:r>
            <a:r>
              <a:rPr lang="de-DE" sz="1600" dirty="0">
                <a:solidFill>
                  <a:srgbClr val="000000"/>
                </a:solidFill>
                <a:latin typeface="Arial Black" panose="020B0A04020102020204" pitchFamily="34" charset="0"/>
                <a:cs typeface="Arial" panose="020B0604020202020204" pitchFamily="34" charset="0"/>
              </a:rPr>
              <a:t>energetische </a:t>
            </a:r>
            <a:r>
              <a:rPr lang="de-DE" sz="1600" dirty="0" smtClean="0">
                <a:solidFill>
                  <a:srgbClr val="000000"/>
                </a:solidFill>
                <a:latin typeface="Arial Black" panose="020B0A04020102020204" pitchFamily="34" charset="0"/>
                <a:cs typeface="Arial" panose="020B0604020202020204" pitchFamily="34" charset="0"/>
              </a:rPr>
              <a:t>Maßnahmen</a:t>
            </a:r>
            <a:r>
              <a:rPr lang="de-DE" sz="1600" dirty="0" smtClean="0">
                <a:solidFill>
                  <a:srgbClr val="000000"/>
                </a:solidFill>
                <a:latin typeface="Arial" panose="020B0604020202020204" pitchFamily="34" charset="0"/>
                <a:cs typeface="Arial" panose="020B0604020202020204" pitchFamily="34" charset="0"/>
              </a:rPr>
              <a:t> insgesamt </a:t>
            </a:r>
            <a:r>
              <a:rPr lang="de-DE" sz="1600" dirty="0">
                <a:solidFill>
                  <a:srgbClr val="000000"/>
                </a:solidFill>
                <a:latin typeface="Arial Black" panose="020B0A04020102020204" pitchFamily="34" charset="0"/>
                <a:cs typeface="Arial" panose="020B0604020202020204" pitchFamily="34" charset="0"/>
              </a:rPr>
              <a:t>500 €/m² </a:t>
            </a:r>
            <a:r>
              <a:rPr lang="de-DE" sz="1600" dirty="0" smtClean="0">
                <a:solidFill>
                  <a:srgbClr val="000000"/>
                </a:solidFill>
                <a:latin typeface="Arial Black" panose="020B0A04020102020204" pitchFamily="34" charset="0"/>
                <a:cs typeface="Arial" panose="020B0604020202020204" pitchFamily="34" charset="0"/>
              </a:rPr>
              <a:t>NGF</a:t>
            </a:r>
            <a:r>
              <a:rPr lang="de-DE" sz="1600" dirty="0" smtClean="0">
                <a:solidFill>
                  <a:schemeClr val="tx1"/>
                </a:solidFill>
                <a:latin typeface="Arial Black" panose="020B0A04020102020204" pitchFamily="34" charset="0"/>
                <a:cs typeface="Arial" panose="020B0604020202020204" pitchFamily="34" charset="0"/>
              </a:rPr>
              <a:t/>
            </a:r>
            <a:br>
              <a:rPr lang="de-DE" sz="1600" dirty="0" smtClean="0">
                <a:solidFill>
                  <a:schemeClr val="tx1"/>
                </a:solidFill>
                <a:latin typeface="Arial Black" panose="020B0A04020102020204" pitchFamily="34" charset="0"/>
                <a:cs typeface="Arial" panose="020B0604020202020204" pitchFamily="34" charset="0"/>
              </a:rPr>
            </a:br>
            <a:endParaRPr lang="de-DE" sz="1600" dirty="0" smtClean="0">
              <a:solidFill>
                <a:schemeClr val="tx1"/>
              </a:solidFill>
              <a:latin typeface="Arial" panose="020B0604020202020204" pitchFamily="34" charset="0"/>
              <a:cs typeface="Arial" panose="020B0604020202020204" pitchFamily="34" charset="0"/>
            </a:endParaRPr>
          </a:p>
          <a:p>
            <a:pPr marL="542925" indent="-542925"/>
            <a:r>
              <a:rPr lang="de-DE" sz="1600" dirty="0">
                <a:solidFill>
                  <a:srgbClr val="000000"/>
                </a:solidFill>
                <a:latin typeface="Arial Black" panose="020B0A04020102020204" pitchFamily="34" charset="0"/>
                <a:cs typeface="Arial" panose="020B0604020202020204" pitchFamily="34" charset="0"/>
              </a:rPr>
              <a:t>Grundsätzlich gilt: </a:t>
            </a:r>
          </a:p>
          <a:p>
            <a:pPr marL="542925" indent="-542925">
              <a:buFont typeface="Wingdings" panose="05000000000000000000" pitchFamily="2" charset="2"/>
              <a:buChar char=""/>
            </a:pPr>
            <a:r>
              <a:rPr lang="de-DE"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geförderte </a:t>
            </a:r>
            <a:r>
              <a:rPr lang="de-DE" sz="1600" dirty="0">
                <a:solidFill>
                  <a:schemeClr val="tx1"/>
                </a:solidFill>
                <a:latin typeface="Arial" panose="020B0604020202020204" pitchFamily="34" charset="0"/>
                <a:ea typeface="Calibri" panose="020F0502020204030204" pitchFamily="34" charset="0"/>
                <a:cs typeface="Arial" panose="020B0604020202020204" pitchFamily="34" charset="0"/>
              </a:rPr>
              <a:t>Maßnahmen können nicht gleichzeitig bei der Steuererklärung</a:t>
            </a:r>
            <a:br>
              <a:rPr lang="de-DE" sz="16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de-DE" sz="1600" dirty="0">
                <a:solidFill>
                  <a:schemeClr val="tx1"/>
                </a:solidFill>
                <a:latin typeface="Arial" panose="020B0604020202020204" pitchFamily="34" charset="0"/>
                <a:ea typeface="Calibri" panose="020F0502020204030204" pitchFamily="34" charset="0"/>
                <a:cs typeface="Arial" panose="020B0604020202020204" pitchFamily="34" charset="0"/>
              </a:rPr>
              <a:t>als Handwerkerleistungen § 35a Abs. 3 EStG abgesetzt </a:t>
            </a:r>
            <a:r>
              <a:rPr lang="de-DE"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werden</a:t>
            </a:r>
            <a:br>
              <a:rPr lang="de-DE"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br>
            <a:endParaRPr lang="de-DE" sz="8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542925" indent="-542925">
              <a:buFont typeface="Wingdings" panose="05000000000000000000" pitchFamily="2" charset="2"/>
              <a:buChar char=""/>
            </a:pPr>
            <a:r>
              <a:rPr lang="de-DE" sz="1600" dirty="0">
                <a:solidFill>
                  <a:schemeClr val="tx1"/>
                </a:solidFill>
                <a:latin typeface="Arial" panose="020B0604020202020204" pitchFamily="34" charset="0"/>
                <a:ea typeface="Calibri" panose="020F0502020204030204" pitchFamily="34" charset="0"/>
                <a:cs typeface="Arial" panose="020B0604020202020204" pitchFamily="34" charset="0"/>
              </a:rPr>
              <a:t>Der BEG-EM Zuschuss ist ebenfalls nicht mit der Steuerermäßigung </a:t>
            </a:r>
            <a:br>
              <a:rPr lang="de-DE" sz="16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de-DE"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bei </a:t>
            </a:r>
            <a:r>
              <a:rPr lang="de-DE" sz="1600" dirty="0">
                <a:solidFill>
                  <a:schemeClr val="tx1"/>
                </a:solidFill>
                <a:latin typeface="Arial" panose="020B0604020202020204" pitchFamily="34" charset="0"/>
                <a:ea typeface="Calibri" panose="020F0502020204030204" pitchFamily="34" charset="0"/>
                <a:cs typeface="Arial" panose="020B0604020202020204" pitchFamily="34" charset="0"/>
              </a:rPr>
              <a:t>energetischer Gebäudesanierung nach § 35 c EStG kombinierbar </a:t>
            </a:r>
          </a:p>
        </p:txBody>
      </p:sp>
      <p:sp>
        <p:nvSpPr>
          <p:cNvPr id="3" name="Ellipse 2"/>
          <p:cNvSpPr/>
          <p:nvPr/>
        </p:nvSpPr>
        <p:spPr>
          <a:xfrm>
            <a:off x="11059508" y="4394096"/>
            <a:ext cx="740664" cy="740664"/>
          </a:xfrm>
          <a:prstGeom prst="ellipse">
            <a:avLst/>
          </a:prstGeom>
          <a:solidFill>
            <a:srgbClr val="443D7F"/>
          </a:solidFill>
          <a:ln>
            <a:solidFill>
              <a:srgbClr val="44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smtClean="0">
                <a:latin typeface="Arial Black" panose="020B0A04020102020204" pitchFamily="34" charset="0"/>
                <a:cs typeface="Arial" panose="020B0604020202020204" pitchFamily="34" charset="0"/>
              </a:rPr>
              <a:t>!</a:t>
            </a:r>
            <a:endParaRPr lang="de-DE" sz="3600" dirty="0">
              <a:latin typeface="Arial Black" panose="020B0A04020102020204" pitchFamily="34" charset="0"/>
              <a:cs typeface="Arial" panose="020B0604020202020204" pitchFamily="34" charset="0"/>
            </a:endParaRPr>
          </a:p>
        </p:txBody>
      </p:sp>
      <p:sp>
        <p:nvSpPr>
          <p:cNvPr id="14" name="Rechteck 13"/>
          <p:cNvSpPr/>
          <p:nvPr/>
        </p:nvSpPr>
        <p:spPr>
          <a:xfrm>
            <a:off x="10104722" y="6403104"/>
            <a:ext cx="1695450" cy="215444"/>
          </a:xfrm>
          <a:prstGeom prst="rect">
            <a:avLst/>
          </a:prstGeom>
        </p:spPr>
        <p:txBody>
          <a:bodyPr wrap="square">
            <a:spAutoFit/>
          </a:bodyPr>
          <a:lstStyle/>
          <a:p>
            <a:r>
              <a:rPr lang="de-DE" sz="800" dirty="0" smtClean="0">
                <a:latin typeface="Arial" panose="020B0604020202020204" pitchFamily="34" charset="0"/>
                <a:cs typeface="Arial" panose="020B0604020202020204" pitchFamily="34" charset="0"/>
              </a:rPr>
              <a:t>People </a:t>
            </a:r>
            <a:r>
              <a:rPr lang="de-DE" sz="800" dirty="0">
                <a:latin typeface="Arial" panose="020B0604020202020204" pitchFamily="34" charset="0"/>
                <a:cs typeface="Arial" panose="020B0604020202020204" pitchFamily="34" charset="0"/>
              </a:rPr>
              <a:t>illustrations by </a:t>
            </a:r>
            <a:r>
              <a:rPr lang="de-DE" sz="800" dirty="0" smtClean="0">
                <a:latin typeface="Arial" panose="020B0604020202020204" pitchFamily="34" charset="0"/>
                <a:cs typeface="Arial" panose="020B0604020202020204" pitchFamily="34" charset="0"/>
              </a:rPr>
              <a:t>Storyset</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11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3593593"/>
            <a:ext cx="12192000" cy="271576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p:cNvSpPr/>
          <p:nvPr/>
        </p:nvSpPr>
        <p:spPr>
          <a:xfrm>
            <a:off x="435934" y="283815"/>
            <a:ext cx="10866050" cy="646331"/>
          </a:xfrm>
          <a:prstGeom prst="rect">
            <a:avLst/>
          </a:prstGeom>
        </p:spPr>
        <p:txBody>
          <a:bodyPr wrap="square">
            <a:spAutoFit/>
          </a:bodyPr>
          <a:lstStyle/>
          <a:p>
            <a:r>
              <a:rPr lang="de-DE" sz="1400" i="1" dirty="0" smtClean="0">
                <a:solidFill>
                  <a:srgbClr val="000000"/>
                </a:solidFill>
                <a:effectLst/>
                <a:latin typeface="Arial Black" panose="020B0A04020102020204" pitchFamily="34" charset="0"/>
                <a:ea typeface="Calibri" panose="020F0502020204030204" pitchFamily="34" charset="0"/>
                <a:cs typeface="Arial" panose="020B0604020202020204" pitchFamily="34" charset="0"/>
              </a:rPr>
              <a:t>BEG 2024 – </a:t>
            </a:r>
            <a:r>
              <a:rPr lang="de-DE" sz="140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Überblick </a:t>
            </a:r>
            <a:endParaRPr lang="de-DE"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de-DE" sz="2200" b="1" dirty="0">
                <a:latin typeface="Tahoma" panose="020B0604030504040204" pitchFamily="34" charset="0"/>
                <a:ea typeface="Tahoma" panose="020B0604030504040204" pitchFamily="34" charset="0"/>
                <a:cs typeface="Tahoma" panose="020B0604030504040204" pitchFamily="34" charset="0"/>
              </a:rPr>
              <a:t>Wichtige Fördervoraussetzung</a:t>
            </a:r>
          </a:p>
        </p:txBody>
      </p:sp>
      <p:sp>
        <p:nvSpPr>
          <p:cNvPr id="8" name="Rechteck 7"/>
          <p:cNvSpPr/>
          <p:nvPr/>
        </p:nvSpPr>
        <p:spPr>
          <a:xfrm>
            <a:off x="0" y="5544365"/>
            <a:ext cx="12192000" cy="512265"/>
          </a:xfrm>
          <a:prstGeom prst="rect">
            <a:avLst/>
          </a:prstGeom>
          <a:solidFill>
            <a:srgbClr val="443D7F"/>
          </a:solidFill>
          <a:ln>
            <a:solidFill>
              <a:srgbClr val="44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p:cNvSpPr/>
          <p:nvPr/>
        </p:nvSpPr>
        <p:spPr>
          <a:xfrm>
            <a:off x="435933" y="896249"/>
            <a:ext cx="11131227" cy="5416868"/>
          </a:xfrm>
          <a:prstGeom prst="rect">
            <a:avLst/>
          </a:prstGeom>
        </p:spPr>
        <p:txBody>
          <a:bodyPr wrap="square">
            <a:spAutoFit/>
          </a:bodyPr>
          <a:lstStyle/>
          <a:p>
            <a: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t>NEU! Bei Antragstellung muss ein unterschriebener Lieferungs- oder Leistungsvertrag vorliegen</a:t>
            </a:r>
            <a:r>
              <a:rPr lang="de-DE" sz="1600" dirty="0" smtClean="0">
                <a:solidFill>
                  <a:srgbClr val="00AB72"/>
                </a:solidFill>
                <a:latin typeface="Arial Black" panose="020B0A04020102020204" pitchFamily="34" charset="0"/>
                <a:cs typeface="Arial" panose="020B0604020202020204" pitchFamily="34" charset="0"/>
              </a:rPr>
              <a:t/>
            </a:r>
            <a:br>
              <a:rPr lang="de-DE" sz="1600" dirty="0" smtClean="0">
                <a:solidFill>
                  <a:srgbClr val="00AB72"/>
                </a:solidFill>
                <a:latin typeface="Arial Black" panose="020B0A04020102020204" pitchFamily="34" charset="0"/>
                <a:cs typeface="Arial" panose="020B0604020202020204" pitchFamily="34" charset="0"/>
              </a:rPr>
            </a:br>
            <a:r>
              <a:rPr lang="de-DE" sz="600" dirty="0" smtClean="0">
                <a:solidFill>
                  <a:srgbClr val="E95D0F"/>
                </a:solidFill>
                <a:latin typeface="Arial Black" panose="020B0A04020102020204" pitchFamily="34" charset="0"/>
                <a:cs typeface="Arial" panose="020B0604020202020204" pitchFamily="34" charset="0"/>
              </a:rPr>
              <a:t/>
            </a:r>
            <a:br>
              <a:rPr lang="de-DE" sz="600" dirty="0" smtClean="0">
                <a:solidFill>
                  <a:srgbClr val="E95D0F"/>
                </a:solidFill>
                <a:latin typeface="Arial Black" panose="020B0A040201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d</a:t>
            </a:r>
            <a:r>
              <a:rPr lang="de-DE" sz="1400" dirty="0" smtClean="0">
                <a:latin typeface="Arial" panose="020B0604020202020204" pitchFamily="34" charset="0"/>
                <a:cs typeface="Arial" panose="020B0604020202020204" pitchFamily="34" charset="0"/>
              </a:rPr>
              <a:t>er Vertrag muss beinhalten: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sym typeface="Wingdings" panose="05000000000000000000" pitchFamily="2" charset="2"/>
              </a:rPr>
              <a:t> </a:t>
            </a:r>
            <a:r>
              <a:rPr lang="de-DE" sz="1400" dirty="0" smtClean="0">
                <a:latin typeface="Arial" panose="020B0604020202020204" pitchFamily="34" charset="0"/>
                <a:cs typeface="Arial" panose="020B0604020202020204" pitchFamily="34" charset="0"/>
              </a:rPr>
              <a:t>eine </a:t>
            </a:r>
            <a:r>
              <a:rPr lang="de-DE" sz="1400" dirty="0" smtClean="0">
                <a:latin typeface="Arial Black" panose="020B0A04020102020204" pitchFamily="34" charset="0"/>
                <a:cs typeface="Arial" panose="020B0604020202020204" pitchFamily="34" charset="0"/>
              </a:rPr>
              <a:t>auflösende o. aufschiebende </a:t>
            </a:r>
            <a:r>
              <a:rPr lang="de-DE" sz="1400" dirty="0">
                <a:latin typeface="Arial Black" panose="020B0A04020102020204" pitchFamily="34" charset="0"/>
                <a:cs typeface="Arial" panose="020B0604020202020204" pitchFamily="34" charset="0"/>
              </a:rPr>
              <a:t>Bedingung </a:t>
            </a:r>
            <a:r>
              <a:rPr lang="de-DE" sz="1400" dirty="0">
                <a:latin typeface="Arial" panose="020B0604020202020204" pitchFamily="34" charset="0"/>
                <a:cs typeface="Arial" panose="020B0604020202020204" pitchFamily="34" charset="0"/>
              </a:rPr>
              <a:t>der </a:t>
            </a:r>
            <a:r>
              <a:rPr lang="de-DE" sz="1400" dirty="0" smtClean="0">
                <a:latin typeface="Arial" panose="020B0604020202020204" pitchFamily="34" charset="0"/>
                <a:cs typeface="Arial" panose="020B0604020202020204" pitchFamily="34" charset="0"/>
              </a:rPr>
              <a:t>Förderzusage</a:t>
            </a:r>
            <a:br>
              <a:rPr lang="de-DE" sz="1400" dirty="0" smtClean="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sym typeface="Wingdings" panose="05000000000000000000" pitchFamily="2" charset="2"/>
              </a:rPr>
              <a:t> </a:t>
            </a:r>
            <a:r>
              <a:rPr lang="de-DE" sz="1400" dirty="0" smtClean="0">
                <a:latin typeface="Arial" panose="020B0604020202020204" pitchFamily="34" charset="0"/>
                <a:cs typeface="Arial" panose="020B0604020202020204" pitchFamily="34" charset="0"/>
              </a:rPr>
              <a:t>das </a:t>
            </a:r>
            <a:r>
              <a:rPr lang="de-DE" sz="1400" dirty="0" smtClean="0">
                <a:latin typeface="Arial Black" panose="020B0A04020102020204" pitchFamily="34" charset="0"/>
                <a:cs typeface="Arial" panose="020B0604020202020204" pitchFamily="34" charset="0"/>
              </a:rPr>
              <a:t>vrsl. </a:t>
            </a:r>
            <a:r>
              <a:rPr lang="de-DE" sz="1400" dirty="0">
                <a:latin typeface="Arial Black" panose="020B0A04020102020204" pitchFamily="34" charset="0"/>
                <a:cs typeface="Arial" panose="020B0604020202020204" pitchFamily="34" charset="0"/>
              </a:rPr>
              <a:t>Datum der Umsetzung </a:t>
            </a:r>
            <a:r>
              <a:rPr lang="de-DE" sz="1400" dirty="0">
                <a:latin typeface="Arial" panose="020B0604020202020204" pitchFamily="34" charset="0"/>
                <a:cs typeface="Arial" panose="020B0604020202020204" pitchFamily="34" charset="0"/>
              </a:rPr>
              <a:t>der beantragten </a:t>
            </a:r>
            <a:r>
              <a:rPr lang="de-DE" sz="1400" dirty="0" smtClean="0">
                <a:latin typeface="Arial" panose="020B0604020202020204" pitchFamily="34" charset="0"/>
                <a:cs typeface="Arial" panose="020B0604020202020204" pitchFamily="34" charset="0"/>
              </a:rPr>
              <a:t>Maßnahme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Datum muss innerhalb des </a:t>
            </a:r>
            <a:r>
              <a:rPr lang="de-DE" sz="1400" dirty="0">
                <a:latin typeface="Arial" panose="020B0604020202020204" pitchFamily="34" charset="0"/>
                <a:cs typeface="Arial" panose="020B0604020202020204" pitchFamily="34" charset="0"/>
              </a:rPr>
              <a:t>Bewilligungszeitraum </a:t>
            </a:r>
            <a:r>
              <a:rPr lang="de-DE" sz="1400" dirty="0" smtClean="0">
                <a:latin typeface="Arial" panose="020B0604020202020204" pitchFamily="34" charset="0"/>
                <a:cs typeface="Arial" panose="020B0604020202020204" pitchFamily="34" charset="0"/>
              </a:rPr>
              <a:t>(Erhalt Zuwendungsbescheid) von 36 Monaten liegen</a:t>
            </a:r>
          </a:p>
          <a:p>
            <a:pPr marL="285750" indent="-285750">
              <a:buFont typeface="Wingdings" panose="05000000000000000000" pitchFamily="2" charset="2"/>
              <a:buChar char="è"/>
            </a:pPr>
            <a:endParaRPr lang="de-DE"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de-DE" sz="1400" dirty="0" smtClean="0">
                <a:latin typeface="Arial" panose="020B0604020202020204" pitchFamily="34" charset="0"/>
                <a:ea typeface="Times New Roman" panose="02020603050405020304" pitchFamily="18" charset="0"/>
                <a:cs typeface="Arial" panose="020B0604020202020204" pitchFamily="34" charset="0"/>
              </a:rPr>
              <a:t>Kommt </a:t>
            </a:r>
            <a:r>
              <a:rPr lang="de-DE" altLang="de-DE" sz="1400" dirty="0">
                <a:latin typeface="Arial" panose="020B0604020202020204" pitchFamily="34" charset="0"/>
                <a:ea typeface="Times New Roman" panose="02020603050405020304" pitchFamily="18" charset="0"/>
                <a:cs typeface="Arial" panose="020B0604020202020204" pitchFamily="34" charset="0"/>
              </a:rPr>
              <a:t>es zu keiner Bewilligung durch den Fördergeber hat das folgende Konsequenzen:</a:t>
            </a:r>
            <a:endParaRPr lang="de-DE" altLang="de-DE" sz="1400" dirty="0"/>
          </a:p>
          <a:p>
            <a:pPr marL="285750" lvl="0" indent="-285750" eaLnBrk="0" fontAlgn="base" hangingPunct="0">
              <a:spcBef>
                <a:spcPct val="0"/>
              </a:spcBef>
              <a:spcAft>
                <a:spcPct val="0"/>
              </a:spcAft>
              <a:buFont typeface="Wingdings" panose="05000000000000000000" pitchFamily="2" charset="2"/>
              <a:buChar char="è"/>
            </a:pPr>
            <a:r>
              <a:rPr lang="de-DE" altLang="de-DE" sz="1400" dirty="0">
                <a:latin typeface="Arial" panose="020B0604020202020204" pitchFamily="34" charset="0"/>
                <a:cs typeface="Arial" panose="020B0604020202020204" pitchFamily="34" charset="0"/>
              </a:rPr>
              <a:t>Im Fall der aufschiebenden </a:t>
            </a:r>
            <a:r>
              <a:rPr lang="de-DE" altLang="de-DE" sz="1400" dirty="0" smtClean="0">
                <a:latin typeface="Arial" panose="020B0604020202020204" pitchFamily="34" charset="0"/>
                <a:cs typeface="Arial" panose="020B0604020202020204" pitchFamily="34" charset="0"/>
              </a:rPr>
              <a:t>(zu empfehlen) Bedingung </a:t>
            </a:r>
            <a:r>
              <a:rPr lang="de-DE" altLang="de-DE" sz="1400" dirty="0">
                <a:latin typeface="Arial" panose="020B0604020202020204" pitchFamily="34" charset="0"/>
                <a:cs typeface="Arial" panose="020B0604020202020204" pitchFamily="34" charset="0"/>
              </a:rPr>
              <a:t>kommt der Vertrag erst gar nicht </a:t>
            </a:r>
            <a:r>
              <a:rPr lang="de-DE" altLang="de-DE" sz="1400" dirty="0" smtClean="0">
                <a:latin typeface="Arial" panose="020B0604020202020204" pitchFamily="34" charset="0"/>
                <a:cs typeface="Arial" panose="020B0604020202020204" pitchFamily="34" charset="0"/>
              </a:rPr>
              <a:t>zustande.</a:t>
            </a:r>
          </a:p>
          <a:p>
            <a:pPr marL="285750" lvl="0" indent="-285750" eaLnBrk="0" fontAlgn="base" hangingPunct="0">
              <a:spcBef>
                <a:spcPct val="0"/>
              </a:spcBef>
              <a:spcAft>
                <a:spcPct val="0"/>
              </a:spcAft>
              <a:buFont typeface="Wingdings" panose="05000000000000000000" pitchFamily="2" charset="2"/>
              <a:buChar char="è"/>
            </a:pPr>
            <a:r>
              <a:rPr lang="de-DE" altLang="de-DE" sz="1400" dirty="0" smtClean="0">
                <a:latin typeface="Arial" panose="020B0604020202020204" pitchFamily="34" charset="0"/>
                <a:cs typeface="Arial" panose="020B0604020202020204" pitchFamily="34" charset="0"/>
              </a:rPr>
              <a:t>Im </a:t>
            </a:r>
            <a:r>
              <a:rPr lang="de-DE" altLang="de-DE" sz="1400" dirty="0">
                <a:latin typeface="Arial" panose="020B0604020202020204" pitchFamily="34" charset="0"/>
                <a:cs typeface="Arial" panose="020B0604020202020204" pitchFamily="34" charset="0"/>
              </a:rPr>
              <a:t>Fall der auflösenden Bedingung wird der bestehende Vertrag </a:t>
            </a:r>
            <a:r>
              <a:rPr lang="de-DE" altLang="de-DE" sz="1400" dirty="0" smtClean="0">
                <a:latin typeface="Arial" panose="020B0604020202020204" pitchFamily="34" charset="0"/>
                <a:cs typeface="Arial" panose="020B0604020202020204" pitchFamily="34" charset="0"/>
              </a:rPr>
              <a:t>aufgehoben.</a:t>
            </a:r>
            <a:br>
              <a:rPr lang="de-DE" altLang="de-DE" sz="1400" dirty="0" smtClean="0">
                <a:latin typeface="Arial" panose="020B0604020202020204" pitchFamily="34" charset="0"/>
                <a:cs typeface="Arial" panose="020B0604020202020204" pitchFamily="34" charset="0"/>
              </a:rPr>
            </a:br>
            <a:endParaRPr lang="de-DE" altLang="de-DE" sz="1400" dirty="0" smtClean="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de-DE" altLang="de-DE" sz="800" dirty="0" smtClean="0">
              <a:solidFill>
                <a:srgbClr val="009740"/>
              </a:solidFill>
              <a:latin typeface="Arial Black" panose="020B0A04020102020204" pitchFamily="34" charset="0"/>
              <a:cs typeface="Arial" panose="020B0604020202020204" pitchFamily="34" charset="0"/>
            </a:endParaRPr>
          </a:p>
          <a:p>
            <a:pPr lvl="0" eaLnBrk="0" fontAlgn="base" hangingPunct="0">
              <a:spcBef>
                <a:spcPct val="0"/>
              </a:spcBef>
              <a:spcAft>
                <a:spcPct val="0"/>
              </a:spcAft>
            </a:pPr>
            <a:r>
              <a:rPr lang="de-DE" alt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t>Was heißt das für den Vorhabenbeginn, Bestellungen, Abschlagszahlungen?</a:t>
            </a:r>
          </a:p>
          <a:p>
            <a:pPr lvl="0" eaLnBrk="0" fontAlgn="base" hangingPunct="0">
              <a:spcBef>
                <a:spcPct val="0"/>
              </a:spcBef>
              <a:spcAft>
                <a:spcPct val="0"/>
              </a:spcAft>
            </a:pPr>
            <a:endParaRPr lang="de-DE" altLang="de-DE" sz="8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de-DE" sz="1400" dirty="0" smtClean="0">
                <a:latin typeface="Arial" panose="020B0604020202020204" pitchFamily="34" charset="0"/>
                <a:cs typeface="Arial" panose="020B0604020202020204" pitchFamily="34" charset="0"/>
              </a:rPr>
              <a:t>Der </a:t>
            </a:r>
            <a:r>
              <a:rPr lang="de-DE" altLang="de-DE" sz="1400" dirty="0">
                <a:latin typeface="Arial" panose="020B0604020202020204" pitchFamily="34" charset="0"/>
                <a:cs typeface="Arial" panose="020B0604020202020204" pitchFamily="34" charset="0"/>
              </a:rPr>
              <a:t>bedingte Vertragsschluss gilt </a:t>
            </a:r>
            <a:r>
              <a:rPr lang="de-DE" altLang="de-DE" sz="1400" dirty="0" smtClean="0">
                <a:latin typeface="Arial" panose="020B0604020202020204" pitchFamily="34" charset="0"/>
                <a:cs typeface="Arial" panose="020B0604020202020204" pitchFamily="34" charset="0"/>
              </a:rPr>
              <a:t>mit aufschiebender/auflösender Bedingung </a:t>
            </a:r>
            <a:r>
              <a:rPr lang="de-DE" altLang="de-DE" sz="1400" dirty="0">
                <a:latin typeface="Arial" panose="020B0604020202020204" pitchFamily="34" charset="0"/>
                <a:cs typeface="Arial" panose="020B0604020202020204" pitchFamily="34" charset="0"/>
              </a:rPr>
              <a:t>nicht als Vorhabenbeginn, </a:t>
            </a:r>
            <a:r>
              <a:rPr lang="de-DE" altLang="de-DE" sz="1400" dirty="0" smtClean="0">
                <a:latin typeface="Arial" panose="020B0604020202020204" pitchFamily="34" charset="0"/>
                <a:cs typeface="Arial" panose="020B0604020202020204" pitchFamily="34" charset="0"/>
              </a:rPr>
              <a:t/>
            </a:r>
            <a:br>
              <a:rPr lang="de-DE" altLang="de-DE" sz="1400" dirty="0" smtClean="0">
                <a:latin typeface="Arial" panose="020B0604020202020204" pitchFamily="34" charset="0"/>
                <a:cs typeface="Arial" panose="020B0604020202020204" pitchFamily="34" charset="0"/>
              </a:rPr>
            </a:br>
            <a:r>
              <a:rPr lang="de-DE" altLang="de-DE" sz="1400" dirty="0" smtClean="0">
                <a:latin typeface="Arial" panose="020B0604020202020204" pitchFamily="34" charset="0"/>
                <a:cs typeface="Arial" panose="020B0604020202020204" pitchFamily="34" charset="0"/>
              </a:rPr>
              <a:t>da </a:t>
            </a:r>
            <a:r>
              <a:rPr lang="de-DE" altLang="de-DE" sz="1400" dirty="0">
                <a:latin typeface="Arial" panose="020B0604020202020204" pitchFamily="34" charset="0"/>
                <a:cs typeface="Arial" panose="020B0604020202020204" pitchFamily="34" charset="0"/>
              </a:rPr>
              <a:t>der Vertrag erst rechtskräftig wird, </a:t>
            </a:r>
            <a:r>
              <a:rPr lang="de-DE" altLang="de-DE" sz="1400" dirty="0" smtClean="0">
                <a:latin typeface="Arial" panose="020B0604020202020204" pitchFamily="34" charset="0"/>
                <a:cs typeface="Arial" panose="020B0604020202020204" pitchFamily="34" charset="0"/>
              </a:rPr>
              <a:t>nachdem </a:t>
            </a:r>
            <a:r>
              <a:rPr lang="de-DE" altLang="de-DE" sz="1400" dirty="0">
                <a:latin typeface="Arial" panose="020B0604020202020204" pitchFamily="34" charset="0"/>
                <a:cs typeface="Arial" panose="020B0604020202020204" pitchFamily="34" charset="0"/>
              </a:rPr>
              <a:t>eine Förderzusage vorliegt. </a:t>
            </a:r>
            <a:endParaRPr lang="de-DE" altLang="de-DE" sz="1400" dirty="0" smtClean="0">
              <a:latin typeface="Arial" panose="020B0604020202020204" pitchFamily="34" charset="0"/>
              <a:cs typeface="Arial" panose="020B0604020202020204" pitchFamily="34" charset="0"/>
            </a:endParaRPr>
          </a:p>
          <a:p>
            <a:r>
              <a:rPr lang="de-DE" altLang="de-DE" sz="800" b="1" dirty="0" smtClean="0">
                <a:solidFill>
                  <a:srgbClr val="212121"/>
                </a:solidFill>
                <a:latin typeface="Arial" panose="020B0604020202020204" pitchFamily="34" charset="0"/>
                <a:cs typeface="Arial" panose="020B0604020202020204" pitchFamily="34" charset="0"/>
              </a:rPr>
              <a:t/>
            </a:r>
            <a:br>
              <a:rPr lang="de-DE" altLang="de-DE" sz="800" b="1" dirty="0" smtClean="0">
                <a:solidFill>
                  <a:srgbClr val="212121"/>
                </a:solidFill>
                <a:latin typeface="Arial" panose="020B0604020202020204" pitchFamily="34" charset="0"/>
                <a:cs typeface="Arial" panose="020B0604020202020204" pitchFamily="34" charset="0"/>
              </a:rPr>
            </a:br>
            <a:r>
              <a:rPr lang="de-DE" altLang="de-DE" sz="1400" dirty="0">
                <a:solidFill>
                  <a:srgbClr val="443D7F"/>
                </a:solidFill>
                <a:latin typeface="Arial Black" panose="020B0A04020102020204" pitchFamily="34" charset="0"/>
                <a:cs typeface="Arial" panose="020B0604020202020204" pitchFamily="34" charset="0"/>
              </a:rPr>
              <a:t>Der Vorhabenbeginn darf erst nach der Antragstellung </a:t>
            </a:r>
            <a:br>
              <a:rPr lang="de-DE" altLang="de-DE" sz="1400" dirty="0">
                <a:solidFill>
                  <a:srgbClr val="443D7F"/>
                </a:solidFill>
                <a:latin typeface="Arial Black" panose="020B0A04020102020204" pitchFamily="34" charset="0"/>
                <a:cs typeface="Arial" panose="020B0604020202020204" pitchFamily="34" charset="0"/>
              </a:rPr>
            </a:br>
            <a:r>
              <a:rPr lang="de-DE" altLang="de-DE" sz="1400" dirty="0">
                <a:solidFill>
                  <a:srgbClr val="443D7F"/>
                </a:solidFill>
                <a:latin typeface="Arial Black" panose="020B0A04020102020204" pitchFamily="34" charset="0"/>
                <a:cs typeface="Arial" panose="020B0604020202020204" pitchFamily="34" charset="0"/>
              </a:rPr>
              <a:t>aber auf eigenes Risiko bereits vor der Förderzusage erfolgen. </a:t>
            </a:r>
            <a:r>
              <a:rPr lang="de-DE" altLang="de-DE" sz="1400" dirty="0">
                <a:solidFill>
                  <a:srgbClr val="009740"/>
                </a:solidFill>
                <a:latin typeface="Arial Black" panose="020B0A04020102020204" pitchFamily="34" charset="0"/>
                <a:cs typeface="Arial" panose="020B0604020202020204" pitchFamily="34" charset="0"/>
              </a:rPr>
              <a:t/>
            </a:r>
            <a:br>
              <a:rPr lang="de-DE" altLang="de-DE" sz="1400" dirty="0">
                <a:solidFill>
                  <a:srgbClr val="009740"/>
                </a:solidFill>
                <a:latin typeface="Arial Black" panose="020B0A04020102020204" pitchFamily="34" charset="0"/>
                <a:cs typeface="Arial" panose="020B0604020202020204" pitchFamily="34" charset="0"/>
              </a:rPr>
            </a:br>
            <a:r>
              <a:rPr lang="de-DE" altLang="de-DE" sz="1400" dirty="0" smtClean="0">
                <a:latin typeface="Arial Black" panose="020B0A04020102020204" pitchFamily="34" charset="0"/>
                <a:cs typeface="Arial" panose="020B0604020202020204" pitchFamily="34" charset="0"/>
              </a:rPr>
              <a:t>(Risiko: </a:t>
            </a:r>
            <a:r>
              <a:rPr lang="de-DE" altLang="de-DE" sz="1400" dirty="0" smtClean="0">
                <a:latin typeface="Arial" panose="020B0604020202020204" pitchFamily="34" charset="0"/>
                <a:ea typeface="Times New Roman" panose="02020603050405020304" pitchFamily="18" charset="0"/>
                <a:cs typeface="Arial" panose="020B0604020202020204" pitchFamily="34" charset="0"/>
              </a:rPr>
              <a:t>gegebenenfalls </a:t>
            </a:r>
            <a:r>
              <a:rPr lang="de-DE" altLang="de-DE" sz="1400" dirty="0">
                <a:latin typeface="Arial" panose="020B0604020202020204" pitchFamily="34" charset="0"/>
                <a:ea typeface="Times New Roman" panose="02020603050405020304" pitchFamily="18" charset="0"/>
                <a:cs typeface="Arial" panose="020B0604020202020204" pitchFamily="34" charset="0"/>
              </a:rPr>
              <a:t>werden nicht förderfähige Maßnahmen </a:t>
            </a:r>
            <a:r>
              <a:rPr lang="de-DE" altLang="de-DE" sz="1400" dirty="0" smtClean="0">
                <a:latin typeface="Arial" panose="020B0604020202020204" pitchFamily="34" charset="0"/>
                <a:ea typeface="Times New Roman" panose="02020603050405020304" pitchFamily="18" charset="0"/>
                <a:cs typeface="Arial" panose="020B0604020202020204" pitchFamily="34" charset="0"/>
              </a:rPr>
              <a:t>umgesetzt) </a:t>
            </a:r>
            <a:endParaRPr lang="de-DE" altLang="de-DE" sz="1400" dirty="0">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endParaRPr lang="de-DE" altLang="de-DE" sz="800" dirty="0">
              <a:solidFill>
                <a:srgbClr val="009740"/>
              </a:solidFill>
              <a:latin typeface="Arial Black" panose="020B0A04020102020204" pitchFamily="34" charset="0"/>
              <a:cs typeface="Arial" panose="020B0604020202020204" pitchFamily="34" charset="0"/>
            </a:endParaRPr>
          </a:p>
          <a:p>
            <a:pPr marL="285750" lvl="0" indent="-285750" eaLnBrk="0" fontAlgn="base" hangingPunct="0">
              <a:spcBef>
                <a:spcPct val="0"/>
              </a:spcBef>
              <a:spcAft>
                <a:spcPct val="0"/>
              </a:spcAft>
              <a:buFont typeface="Wingdings" panose="05000000000000000000" pitchFamily="2" charset="2"/>
              <a:buChar char="è"/>
            </a:pPr>
            <a:r>
              <a:rPr lang="de-DE" altLang="de-DE" sz="1400" dirty="0" smtClean="0">
                <a:latin typeface="Arial" panose="020B0604020202020204" pitchFamily="34" charset="0"/>
                <a:cs typeface="Arial" panose="020B0604020202020204" pitchFamily="34" charset="0"/>
              </a:rPr>
              <a:t>Demnach </a:t>
            </a:r>
            <a:r>
              <a:rPr lang="de-DE" altLang="de-DE" sz="1400" dirty="0">
                <a:latin typeface="Arial" panose="020B0604020202020204" pitchFamily="34" charset="0"/>
                <a:cs typeface="Arial" panose="020B0604020202020204" pitchFamily="34" charset="0"/>
              </a:rPr>
              <a:t>dürfen vor der Antragstellung keine Baumaßnahmen begonnen werden </a:t>
            </a:r>
            <a:r>
              <a:rPr lang="de-DE" altLang="de-DE" sz="1400" dirty="0" smtClean="0">
                <a:latin typeface="Arial" panose="020B0604020202020204" pitchFamily="34" charset="0"/>
                <a:cs typeface="Arial" panose="020B0604020202020204" pitchFamily="34" charset="0"/>
              </a:rPr>
              <a:t>und </a:t>
            </a:r>
            <a:r>
              <a:rPr lang="de-DE" altLang="de-DE" sz="1400" dirty="0">
                <a:latin typeface="Arial" panose="020B0604020202020204" pitchFamily="34" charset="0"/>
                <a:cs typeface="Arial" panose="020B0604020202020204" pitchFamily="34" charset="0"/>
              </a:rPr>
              <a:t>auch </a:t>
            </a:r>
            <a:r>
              <a:rPr lang="de-DE" altLang="de-DE" sz="1400" dirty="0">
                <a:solidFill>
                  <a:srgbClr val="212121"/>
                </a:solidFill>
                <a:latin typeface="Arial" panose="020B0604020202020204" pitchFamily="34" charset="0"/>
                <a:ea typeface="Calibri" panose="020F0502020204030204" pitchFamily="34" charset="0"/>
              </a:rPr>
              <a:t>keine (Abschlags-)Zahlungen erfolgen. </a:t>
            </a:r>
            <a:endParaRPr lang="de-DE" altLang="de-DE" sz="1400" dirty="0" smtClean="0">
              <a:solidFill>
                <a:srgbClr val="212121"/>
              </a:solidFill>
              <a:latin typeface="Arial" panose="020B0604020202020204" pitchFamily="34" charset="0"/>
              <a:ea typeface="Calibri" panose="020F0502020204030204" pitchFamily="34" charset="0"/>
            </a:endParaRPr>
          </a:p>
          <a:p>
            <a:pPr marL="285750" lvl="0" indent="-285750" eaLnBrk="0" fontAlgn="base" hangingPunct="0">
              <a:spcBef>
                <a:spcPct val="0"/>
              </a:spcBef>
              <a:spcAft>
                <a:spcPct val="0"/>
              </a:spcAft>
              <a:buFont typeface="Wingdings" panose="05000000000000000000" pitchFamily="2" charset="2"/>
              <a:buChar char="è"/>
            </a:pPr>
            <a:r>
              <a:rPr lang="de-DE" altLang="de-DE" sz="1400" dirty="0" smtClean="0">
                <a:solidFill>
                  <a:srgbClr val="443D7F"/>
                </a:solidFill>
                <a:latin typeface="Arial Black" panose="020B0A04020102020204" pitchFamily="34" charset="0"/>
                <a:ea typeface="Calibri" panose="020F0502020204030204" pitchFamily="34" charset="0"/>
              </a:rPr>
              <a:t>Der </a:t>
            </a:r>
            <a:r>
              <a:rPr lang="de-DE" altLang="de-DE" sz="1400" dirty="0">
                <a:solidFill>
                  <a:srgbClr val="443D7F"/>
                </a:solidFill>
                <a:latin typeface="Arial Black" panose="020B0A04020102020204" pitchFamily="34" charset="0"/>
                <a:ea typeface="Calibri" panose="020F0502020204030204" pitchFamily="34" charset="0"/>
              </a:rPr>
              <a:t>Vorhabenbeginn vor Antragstellung ist förderschädlich </a:t>
            </a:r>
            <a:r>
              <a:rPr lang="de-DE" altLang="de-DE" sz="1400" dirty="0" smtClean="0">
                <a:solidFill>
                  <a:srgbClr val="443D7F"/>
                </a:solidFill>
                <a:latin typeface="Arial Black" panose="020B0A04020102020204" pitchFamily="34" charset="0"/>
                <a:ea typeface="Calibri" panose="020F0502020204030204" pitchFamily="34" charset="0"/>
              </a:rPr>
              <a:t>- keine </a:t>
            </a:r>
            <a:r>
              <a:rPr lang="de-DE" altLang="de-DE" sz="1400" dirty="0">
                <a:solidFill>
                  <a:srgbClr val="443D7F"/>
                </a:solidFill>
                <a:latin typeface="Arial Black" panose="020B0A04020102020204" pitchFamily="34" charset="0"/>
                <a:ea typeface="Calibri" panose="020F0502020204030204" pitchFamily="34" charset="0"/>
              </a:rPr>
              <a:t>Förderung mehr </a:t>
            </a:r>
            <a:r>
              <a:rPr lang="de-DE" altLang="de-DE" sz="1400" dirty="0" smtClean="0">
                <a:solidFill>
                  <a:srgbClr val="443D7F"/>
                </a:solidFill>
                <a:latin typeface="Arial Black" panose="020B0A04020102020204" pitchFamily="34" charset="0"/>
                <a:ea typeface="Calibri" panose="020F0502020204030204" pitchFamily="34" charset="0"/>
              </a:rPr>
              <a:t>möglich !</a:t>
            </a:r>
            <a:r>
              <a:rPr lang="de-DE" altLang="de-DE" sz="1600" b="1" dirty="0" smtClean="0">
                <a:solidFill>
                  <a:srgbClr val="443D7F"/>
                </a:solidFill>
                <a:latin typeface="Arial" panose="020B0604020202020204" pitchFamily="34" charset="0"/>
                <a:ea typeface="Times New Roman" panose="02020603050405020304" pitchFamily="18" charset="0"/>
                <a:cs typeface="Arial" panose="020B0604020202020204" pitchFamily="34" charset="0"/>
              </a:rPr>
              <a:t/>
            </a:r>
            <a:br>
              <a:rPr lang="de-DE" altLang="de-DE" sz="1600" b="1" dirty="0" smtClean="0">
                <a:solidFill>
                  <a:srgbClr val="443D7F"/>
                </a:solidFill>
                <a:latin typeface="Arial" panose="020B0604020202020204" pitchFamily="34" charset="0"/>
                <a:ea typeface="Times New Roman" panose="02020603050405020304" pitchFamily="18" charset="0"/>
                <a:cs typeface="Arial" panose="020B0604020202020204" pitchFamily="34" charset="0"/>
              </a:rPr>
            </a:br>
            <a:r>
              <a:rPr lang="de-DE" altLang="de-DE" sz="1600" b="1" dirty="0" smtClean="0">
                <a:solidFill>
                  <a:srgbClr val="443D7F"/>
                </a:solidFill>
                <a:latin typeface="Arial" panose="020B0604020202020204" pitchFamily="34" charset="0"/>
                <a:ea typeface="Times New Roman" panose="02020603050405020304" pitchFamily="18" charset="0"/>
                <a:cs typeface="Arial" panose="020B0604020202020204" pitchFamily="34" charset="0"/>
              </a:rPr>
              <a:t/>
            </a:r>
            <a:br>
              <a:rPr lang="de-DE" altLang="de-DE" sz="1600" b="1" dirty="0" smtClean="0">
                <a:solidFill>
                  <a:srgbClr val="443D7F"/>
                </a:solidFill>
                <a:latin typeface="Arial" panose="020B0604020202020204" pitchFamily="34" charset="0"/>
                <a:ea typeface="Times New Roman" panose="02020603050405020304" pitchFamily="18" charset="0"/>
                <a:cs typeface="Arial" panose="020B0604020202020204" pitchFamily="34" charset="0"/>
              </a:rPr>
            </a:br>
            <a:r>
              <a:rPr lang="de-DE" altLang="de-DE" sz="1600" b="1" dirty="0" smtClean="0">
                <a:solidFill>
                  <a:schemeClr val="bg1"/>
                </a:solidFill>
                <a:latin typeface="Arial Black" panose="020B0A04020102020204" pitchFamily="34" charset="0"/>
                <a:ea typeface="Times New Roman" panose="02020603050405020304" pitchFamily="18" charset="0"/>
                <a:cs typeface="Arial" panose="020B0604020202020204" pitchFamily="34" charset="0"/>
              </a:rPr>
              <a:t>Umsetzung ohne Risiko: </a:t>
            </a:r>
            <a:r>
              <a:rPr lang="de-DE" altLang="de-DE" sz="16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Der Baubeginn </a:t>
            </a:r>
            <a:r>
              <a:rPr lang="de-DE" altLang="de-DE"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der Maßnahme </a:t>
            </a:r>
            <a:r>
              <a:rPr lang="de-DE" altLang="de-DE" sz="16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erfolgt nach Erhalt des Zuwendungsbescheides.</a:t>
            </a:r>
            <a:endParaRPr lang="de-DE" altLang="de-DE" sz="3600" dirty="0">
              <a:solidFill>
                <a:schemeClr val="bg1"/>
              </a:solidFill>
              <a:latin typeface="Arial" panose="020B0604020202020204" pitchFamily="34" charset="0"/>
            </a:endParaRPr>
          </a:p>
          <a:p>
            <a:endParaRPr lang="de-DE" altLang="de-DE" sz="1600" b="1"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9" name="Ellipse 8"/>
          <p:cNvSpPr/>
          <p:nvPr/>
        </p:nvSpPr>
        <p:spPr>
          <a:xfrm>
            <a:off x="10717864" y="3184874"/>
            <a:ext cx="740664" cy="740664"/>
          </a:xfrm>
          <a:prstGeom prst="ellipse">
            <a:avLst/>
          </a:prstGeom>
          <a:solidFill>
            <a:srgbClr val="443D7F"/>
          </a:solidFill>
          <a:ln>
            <a:solidFill>
              <a:srgbClr val="44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smtClean="0">
                <a:latin typeface="Arial Black" panose="020B0A04020102020204" pitchFamily="34" charset="0"/>
                <a:cs typeface="Arial" panose="020B0604020202020204" pitchFamily="34" charset="0"/>
              </a:rPr>
              <a:t>!</a:t>
            </a:r>
            <a:endParaRPr lang="de-DE" sz="3600" dirty="0">
              <a:latin typeface="Arial Black" panose="020B0A04020102020204" pitchFamily="34" charset="0"/>
              <a:cs typeface="Arial" panose="020B0604020202020204" pitchFamily="34" charset="0"/>
            </a:endParaRPr>
          </a:p>
        </p:txBody>
      </p:sp>
      <p:sp>
        <p:nvSpPr>
          <p:cNvPr id="10" name="Ellipse 9"/>
          <p:cNvSpPr/>
          <p:nvPr/>
        </p:nvSpPr>
        <p:spPr>
          <a:xfrm>
            <a:off x="26404" y="4965426"/>
            <a:ext cx="409528" cy="409528"/>
          </a:xfrm>
          <a:prstGeom prst="ellipse">
            <a:avLst/>
          </a:prstGeom>
          <a:solidFill>
            <a:srgbClr val="443D7F"/>
          </a:solidFill>
          <a:ln>
            <a:solidFill>
              <a:srgbClr val="44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Arial Black" panose="020B0A04020102020204" pitchFamily="34" charset="0"/>
                <a:cs typeface="Arial" panose="020B0604020202020204" pitchFamily="34" charset="0"/>
              </a:rPr>
              <a:t>!</a:t>
            </a:r>
            <a:endParaRPr lang="de-DE" sz="24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1733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0" y="2606040"/>
            <a:ext cx="12192000" cy="367588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ichtungspfeil 8"/>
          <p:cNvSpPr/>
          <p:nvPr/>
        </p:nvSpPr>
        <p:spPr>
          <a:xfrm rot="10800000">
            <a:off x="8659368" y="2913535"/>
            <a:ext cx="3532632" cy="1337840"/>
          </a:xfrm>
          <a:prstGeom prst="homePlate">
            <a:avLst>
              <a:gd name="adj" fmla="val 22143"/>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ichtungspfeil 7"/>
          <p:cNvSpPr/>
          <p:nvPr/>
        </p:nvSpPr>
        <p:spPr>
          <a:xfrm rot="10800000">
            <a:off x="8659368" y="4648833"/>
            <a:ext cx="3532632" cy="958700"/>
          </a:xfrm>
          <a:prstGeom prst="homePlate">
            <a:avLst>
              <a:gd name="adj" fmla="val 22143"/>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 name="Rechteck 3"/>
          <p:cNvSpPr/>
          <p:nvPr/>
        </p:nvSpPr>
        <p:spPr>
          <a:xfrm>
            <a:off x="585216" y="1414826"/>
            <a:ext cx="8074152" cy="4385816"/>
          </a:xfrm>
          <a:prstGeom prst="rect">
            <a:avLst/>
          </a:prstGeom>
        </p:spPr>
        <p:txBody>
          <a:bodyPr wrap="square">
            <a:spAutoFit/>
          </a:bodyPr>
          <a:lstStyle/>
          <a:p>
            <a:pPr marL="285750" indent="-285750">
              <a:spcAft>
                <a:spcPts val="600"/>
              </a:spcAft>
              <a:buFont typeface="Wingdings" panose="05000000000000000000" pitchFamily="2" charset="2"/>
              <a:buChar char="è"/>
            </a:pPr>
            <a:r>
              <a:rPr lang="de-DE" sz="1400" dirty="0" smtClean="0">
                <a:solidFill>
                  <a:srgbClr val="212121"/>
                </a:solidFill>
                <a:latin typeface="Arial" panose="020B0604020202020204" pitchFamily="34" charset="0"/>
                <a:ea typeface="Calibri" panose="020F0502020204030204" pitchFamily="34" charset="0"/>
                <a:cs typeface="Arial" panose="020B0604020202020204" pitchFamily="34" charset="0"/>
              </a:rPr>
              <a:t>Die </a:t>
            </a:r>
            <a:r>
              <a:rPr lang="de-DE" sz="1400" dirty="0">
                <a:solidFill>
                  <a:srgbClr val="212121"/>
                </a:solidFill>
                <a:latin typeface="Arial" panose="020B0604020202020204" pitchFamily="34" charset="0"/>
                <a:ea typeface="Calibri" panose="020F0502020204030204" pitchFamily="34" charset="0"/>
                <a:cs typeface="Arial" panose="020B0604020202020204" pitchFamily="34" charset="0"/>
              </a:rPr>
              <a:t>genaue Formulierung </a:t>
            </a:r>
            <a:r>
              <a:rPr lang="de-DE" sz="1400" dirty="0" smtClean="0">
                <a:solidFill>
                  <a:srgbClr val="212121"/>
                </a:solidFill>
                <a:latin typeface="Arial" panose="020B0604020202020204" pitchFamily="34" charset="0"/>
                <a:ea typeface="Calibri" panose="020F0502020204030204" pitchFamily="34" charset="0"/>
                <a:cs typeface="Arial" panose="020B0604020202020204" pitchFamily="34" charset="0"/>
              </a:rPr>
              <a:t>steht </a:t>
            </a:r>
            <a:r>
              <a:rPr lang="de-DE" sz="1400" dirty="0">
                <a:solidFill>
                  <a:srgbClr val="212121"/>
                </a:solidFill>
                <a:latin typeface="Arial" panose="020B0604020202020204" pitchFamily="34" charset="0"/>
                <a:ea typeface="Calibri" panose="020F0502020204030204" pitchFamily="34" charset="0"/>
                <a:cs typeface="Arial" panose="020B0604020202020204" pitchFamily="34" charset="0"/>
              </a:rPr>
              <a:t>den Vertragsparteien frei. </a:t>
            </a:r>
          </a:p>
          <a:p>
            <a:pPr marL="285750" indent="-285750">
              <a:spcAft>
                <a:spcPts val="600"/>
              </a:spcAft>
              <a:buFont typeface="Wingdings" panose="05000000000000000000" pitchFamily="2" charset="2"/>
              <a:buChar char="è"/>
            </a:pPr>
            <a:r>
              <a:rPr lang="de-DE" sz="1400" dirty="0" smtClean="0">
                <a:solidFill>
                  <a:srgbClr val="212121"/>
                </a:solidFill>
                <a:latin typeface="Arial" panose="020B0604020202020204" pitchFamily="34" charset="0"/>
                <a:ea typeface="Calibri" panose="020F0502020204030204" pitchFamily="34" charset="0"/>
                <a:cs typeface="Arial" panose="020B0604020202020204" pitchFamily="34" charset="0"/>
              </a:rPr>
              <a:t>Folgende </a:t>
            </a:r>
            <a:r>
              <a:rPr lang="de-DE" sz="1400" dirty="0">
                <a:solidFill>
                  <a:srgbClr val="212121"/>
                </a:solidFill>
                <a:latin typeface="Arial" panose="020B0604020202020204" pitchFamily="34" charset="0"/>
                <a:ea typeface="Calibri" panose="020F0502020204030204" pitchFamily="34" charset="0"/>
                <a:cs typeface="Arial" panose="020B0604020202020204" pitchFamily="34" charset="0"/>
              </a:rPr>
              <a:t>Musterformulierung </a:t>
            </a:r>
            <a:r>
              <a:rPr lang="de-DE" sz="1400" dirty="0" smtClean="0">
                <a:solidFill>
                  <a:srgbClr val="212121"/>
                </a:solidFill>
                <a:latin typeface="Arial" panose="020B0604020202020204" pitchFamily="34" charset="0"/>
                <a:ea typeface="Calibri" panose="020F0502020204030204" pitchFamily="34" charset="0"/>
                <a:cs typeface="Arial" panose="020B0604020202020204" pitchFamily="34" charset="0"/>
              </a:rPr>
              <a:t>wird </a:t>
            </a:r>
            <a:r>
              <a:rPr lang="de-DE" sz="1400" dirty="0">
                <a:solidFill>
                  <a:srgbClr val="212121"/>
                </a:solidFill>
                <a:latin typeface="Arial" panose="020B0604020202020204" pitchFamily="34" charset="0"/>
                <a:ea typeface="Calibri" panose="020F0502020204030204" pitchFamily="34" charset="0"/>
                <a:cs typeface="Arial" panose="020B0604020202020204" pitchFamily="34" charset="0"/>
              </a:rPr>
              <a:t>von den beiden Durchführern BAFA und KfW aber </a:t>
            </a:r>
            <a:r>
              <a:rPr lang="de-DE" sz="1400" dirty="0" smtClean="0">
                <a:solidFill>
                  <a:srgbClr val="212121"/>
                </a:solidFill>
                <a:latin typeface="Arial" panose="020B0604020202020204" pitchFamily="34" charset="0"/>
                <a:ea typeface="Calibri" panose="020F0502020204030204" pitchFamily="34" charset="0"/>
                <a:cs typeface="Arial" panose="020B0604020202020204" pitchFamily="34" charset="0"/>
              </a:rPr>
              <a:t>anerkannt</a:t>
            </a:r>
          </a:p>
          <a:p>
            <a:pPr marL="285750" indent="-285750">
              <a:spcAft>
                <a:spcPts val="600"/>
              </a:spcAft>
              <a:buFont typeface="Wingdings" panose="05000000000000000000" pitchFamily="2" charset="2"/>
              <a:buChar char="è"/>
            </a:pPr>
            <a:r>
              <a:rPr lang="de-DE" sz="1400" dirty="0" smtClean="0">
                <a:solidFill>
                  <a:srgbClr val="212121"/>
                </a:solidFill>
                <a:latin typeface="Arial" panose="020B0604020202020204" pitchFamily="34" charset="0"/>
                <a:ea typeface="Calibri" panose="020F0502020204030204" pitchFamily="34" charset="0"/>
                <a:cs typeface="Arial" panose="020B0604020202020204" pitchFamily="34" charset="0"/>
              </a:rPr>
              <a:t>Einen </a:t>
            </a:r>
            <a:r>
              <a:rPr lang="de-DE" sz="1400" dirty="0">
                <a:solidFill>
                  <a:srgbClr val="212121"/>
                </a:solidFill>
                <a:latin typeface="Arial" panose="020B0604020202020204" pitchFamily="34" charset="0"/>
                <a:ea typeface="Calibri" panose="020F0502020204030204" pitchFamily="34" charset="0"/>
                <a:cs typeface="Arial" panose="020B0604020202020204" pitchFamily="34" charset="0"/>
              </a:rPr>
              <a:t>der beiden Abschnitte </a:t>
            </a:r>
            <a:r>
              <a:rPr lang="de-DE" sz="1400" dirty="0" smtClean="0">
                <a:solidFill>
                  <a:srgbClr val="212121"/>
                </a:solidFill>
                <a:latin typeface="Arial" panose="020B0604020202020204" pitchFamily="34" charset="0"/>
                <a:ea typeface="Calibri" panose="020F0502020204030204" pitchFamily="34" charset="0"/>
                <a:cs typeface="Arial" panose="020B0604020202020204" pitchFamily="34" charset="0"/>
              </a:rPr>
              <a:t>kann als </a:t>
            </a:r>
            <a:r>
              <a:rPr lang="de-DE" sz="1400" dirty="0">
                <a:solidFill>
                  <a:srgbClr val="212121"/>
                </a:solidFill>
                <a:latin typeface="Arial" panose="020B0604020202020204" pitchFamily="34" charset="0"/>
                <a:ea typeface="Calibri" panose="020F0502020204030204" pitchFamily="34" charset="0"/>
                <a:cs typeface="Arial" panose="020B0604020202020204" pitchFamily="34" charset="0"/>
              </a:rPr>
              <a:t>Bestandteil Ihrer Angebote </a:t>
            </a:r>
            <a:r>
              <a:rPr lang="de-DE" sz="1400" dirty="0" smtClean="0">
                <a:solidFill>
                  <a:srgbClr val="212121"/>
                </a:solidFill>
                <a:latin typeface="Arial" panose="020B0604020202020204" pitchFamily="34" charset="0"/>
                <a:ea typeface="Calibri" panose="020F0502020204030204" pitchFamily="34" charset="0"/>
                <a:cs typeface="Arial" panose="020B0604020202020204" pitchFamily="34" charset="0"/>
              </a:rPr>
              <a:t>ergänzt </a:t>
            </a:r>
            <a:br>
              <a:rPr lang="de-DE" sz="1400" dirty="0" smtClean="0">
                <a:solidFill>
                  <a:srgbClr val="212121"/>
                </a:solidFill>
                <a:latin typeface="Arial" panose="020B0604020202020204" pitchFamily="34" charset="0"/>
                <a:ea typeface="Calibri" panose="020F0502020204030204" pitchFamily="34" charset="0"/>
                <a:cs typeface="Arial" panose="020B0604020202020204" pitchFamily="34" charset="0"/>
              </a:rPr>
            </a:br>
            <a:r>
              <a:rPr lang="de-DE" sz="1400" dirty="0" smtClean="0">
                <a:solidFill>
                  <a:srgbClr val="212121"/>
                </a:solidFill>
                <a:latin typeface="Arial" panose="020B0604020202020204" pitchFamily="34" charset="0"/>
                <a:ea typeface="Calibri" panose="020F0502020204030204" pitchFamily="34" charset="0"/>
                <a:cs typeface="Arial" panose="020B0604020202020204" pitchFamily="34" charset="0"/>
              </a:rPr>
              <a:t>oder </a:t>
            </a:r>
            <a:r>
              <a:rPr lang="de-DE" sz="1400" dirty="0">
                <a:solidFill>
                  <a:srgbClr val="212121"/>
                </a:solidFill>
                <a:latin typeface="Arial" panose="020B0604020202020204" pitchFamily="34" charset="0"/>
                <a:ea typeface="Calibri" panose="020F0502020204030204" pitchFamily="34" charset="0"/>
                <a:cs typeface="Arial" panose="020B0604020202020204" pitchFamily="34" charset="0"/>
              </a:rPr>
              <a:t>als dazugehöriges Dokument mit den Kunden beidseitig </a:t>
            </a:r>
            <a:r>
              <a:rPr lang="de-DE" sz="1400" dirty="0" smtClean="0">
                <a:solidFill>
                  <a:srgbClr val="212121"/>
                </a:solidFill>
                <a:latin typeface="Arial" panose="020B0604020202020204" pitchFamily="34" charset="0"/>
                <a:ea typeface="Calibri" panose="020F0502020204030204" pitchFamily="34" charset="0"/>
                <a:cs typeface="Arial" panose="020B0604020202020204" pitchFamily="34" charset="0"/>
              </a:rPr>
              <a:t>gegenzeichnet werden:</a:t>
            </a:r>
            <a:endParaRPr lang="de-DE" sz="1400" dirty="0">
              <a:solidFill>
                <a:srgbClr val="212121"/>
              </a:solidFill>
              <a:latin typeface="Arial" panose="020B0604020202020204" pitchFamily="34" charset="0"/>
              <a:ea typeface="Calibri" panose="020F0502020204030204" pitchFamily="34" charset="0"/>
              <a:cs typeface="Arial" panose="020B0604020202020204" pitchFamily="34" charset="0"/>
            </a:endParaRPr>
          </a:p>
          <a:p>
            <a:pPr>
              <a:spcBef>
                <a:spcPts val="1200"/>
              </a:spcBef>
            </a:pPr>
            <a:r>
              <a:rPr lang="de-DE" sz="1600" dirty="0" smtClean="0">
                <a:latin typeface="Arial Black" panose="020B0A04020102020204" pitchFamily="34" charset="0"/>
                <a:cs typeface="Arial" panose="020B0604020202020204" pitchFamily="34" charset="0"/>
              </a:rPr>
              <a:t>Musterformulierung</a:t>
            </a:r>
            <a:r>
              <a:rPr lang="de-DE" sz="1600" dirty="0">
                <a:latin typeface="Arial Black" panose="020B0A04020102020204" pitchFamily="34" charset="0"/>
                <a:cs typeface="Arial" panose="020B0604020202020204" pitchFamily="34" charset="0"/>
              </a:rPr>
              <a:t/>
            </a:r>
            <a:br>
              <a:rPr lang="de-DE" sz="1600" dirty="0">
                <a:latin typeface="Arial Black" panose="020B0A04020102020204" pitchFamily="34" charset="0"/>
                <a:cs typeface="Arial" panose="020B0604020202020204" pitchFamily="34" charset="0"/>
              </a:rPr>
            </a:br>
            <a:r>
              <a:rPr lang="de-DE" sz="800" dirty="0" smtClean="0">
                <a:latin typeface="Arial Black" panose="020B0A04020102020204" pitchFamily="34" charset="0"/>
                <a:cs typeface="Arial" panose="020B0604020202020204" pitchFamily="34" charset="0"/>
              </a:rPr>
              <a:t/>
            </a:r>
            <a:br>
              <a:rPr lang="de-DE" sz="800" dirty="0" smtClean="0">
                <a:latin typeface="Arial Black" panose="020B0A04020102020204" pitchFamily="34" charset="0"/>
                <a:cs typeface="Arial" panose="020B0604020202020204" pitchFamily="34" charset="0"/>
              </a:rPr>
            </a:br>
            <a:r>
              <a:rPr lang="de-DE" sz="1600" dirty="0" smtClean="0">
                <a:latin typeface="Arial Black" panose="020B0A04020102020204" pitchFamily="34" charset="0"/>
                <a:cs typeface="Arial" panose="020B0604020202020204" pitchFamily="34" charset="0"/>
              </a:rPr>
              <a:t>Aufschiebende </a:t>
            </a:r>
            <a:r>
              <a:rPr lang="de-DE" sz="1600" dirty="0">
                <a:latin typeface="Arial Black" panose="020B0A04020102020204" pitchFamily="34" charset="0"/>
                <a:cs typeface="Arial" panose="020B0604020202020204" pitchFamily="34" charset="0"/>
              </a:rPr>
              <a:t>Bedingung:</a:t>
            </a:r>
            <a:br>
              <a:rPr lang="de-DE" sz="1600" dirty="0">
                <a:latin typeface="Arial Black" panose="020B0A04020102020204" pitchFamily="34" charset="0"/>
                <a:cs typeface="Arial" panose="020B0604020202020204" pitchFamily="34" charset="0"/>
              </a:rPr>
            </a:br>
            <a:r>
              <a:rPr lang="de-DE" sz="1200" i="1" dirty="0">
                <a:solidFill>
                  <a:srgbClr val="212121"/>
                </a:solidFill>
                <a:latin typeface="Arial" panose="020B0604020202020204" pitchFamily="34" charset="0"/>
                <a:ea typeface="Calibri" panose="020F0502020204030204" pitchFamily="34" charset="0"/>
                <a:cs typeface="Arial" panose="020B0604020202020204" pitchFamily="34" charset="0"/>
              </a:rPr>
              <a:t>Dieser Vertrag tritt hinsichtlich der Liefer- und Leistungspflichten zur Umsetzung erst und nur insoweit in Kraft, wenn und soweit das BAFA/die KfW den Antrag zur Förderung eines Sanierungsvorhabens bewilligt und die Förderung mit einer Zusage gegenüber der antragstellenden Vertragspartei zugesagt hat (aufschiebende Bedingung). </a:t>
            </a:r>
            <a:r>
              <a:rPr lang="de-DE" sz="1200" i="1" dirty="0" smtClean="0">
                <a:solidFill>
                  <a:srgbClr val="212121"/>
                </a:solidFill>
                <a:latin typeface="Arial" panose="020B0604020202020204" pitchFamily="34" charset="0"/>
                <a:ea typeface="Calibri" panose="020F0502020204030204" pitchFamily="34" charset="0"/>
                <a:cs typeface="Arial" panose="020B0604020202020204" pitchFamily="34" charset="0"/>
              </a:rPr>
              <a:t/>
            </a:r>
            <a:br>
              <a:rPr lang="de-DE" sz="1200" i="1" dirty="0" smtClean="0">
                <a:solidFill>
                  <a:srgbClr val="212121"/>
                </a:solidFill>
                <a:latin typeface="Arial" panose="020B0604020202020204" pitchFamily="34" charset="0"/>
                <a:ea typeface="Calibri" panose="020F0502020204030204" pitchFamily="34" charset="0"/>
                <a:cs typeface="Arial" panose="020B0604020202020204" pitchFamily="34" charset="0"/>
              </a:rPr>
            </a:br>
            <a:r>
              <a:rPr lang="de-DE" sz="1200" i="1" dirty="0" smtClean="0">
                <a:solidFill>
                  <a:srgbClr val="212121"/>
                </a:solidFill>
                <a:latin typeface="Arial" panose="020B0604020202020204" pitchFamily="34" charset="0"/>
                <a:ea typeface="Calibri" panose="020F0502020204030204" pitchFamily="34" charset="0"/>
                <a:cs typeface="Arial" panose="020B0604020202020204" pitchFamily="34" charset="0"/>
              </a:rPr>
              <a:t>Die </a:t>
            </a:r>
            <a:r>
              <a:rPr lang="de-DE" sz="1200" i="1" dirty="0">
                <a:solidFill>
                  <a:srgbClr val="212121"/>
                </a:solidFill>
                <a:latin typeface="Arial" panose="020B0604020202020204" pitchFamily="34" charset="0"/>
                <a:ea typeface="Calibri" panose="020F0502020204030204" pitchFamily="34" charset="0"/>
                <a:cs typeface="Arial" panose="020B0604020202020204" pitchFamily="34" charset="0"/>
              </a:rPr>
              <a:t>antragstellende Vertragspartei wird die jeweils andere Vertragspartei über den Eintritt und den Umfang des Eintritts der Bedingung unverzüglich in Kenntnis setzen.</a:t>
            </a:r>
            <a:r>
              <a:rPr lang="de-DE" sz="1400" dirty="0">
                <a:solidFill>
                  <a:srgbClr val="212121"/>
                </a:solidFill>
                <a:latin typeface="Arial" panose="020B0604020202020204" pitchFamily="34" charset="0"/>
                <a:ea typeface="Calibri" panose="020F0502020204030204" pitchFamily="34" charset="0"/>
                <a:cs typeface="Arial" panose="020B0604020202020204" pitchFamily="34" charset="0"/>
              </a:rPr>
              <a:t/>
            </a:r>
            <a:br>
              <a:rPr lang="de-DE" sz="1400" dirty="0">
                <a:solidFill>
                  <a:srgbClr val="212121"/>
                </a:solidFill>
                <a:latin typeface="Arial" panose="020B0604020202020204" pitchFamily="34" charset="0"/>
                <a:ea typeface="Calibri" panose="020F0502020204030204" pitchFamily="34" charset="0"/>
                <a:cs typeface="Arial" panose="020B0604020202020204" pitchFamily="34" charset="0"/>
              </a:rPr>
            </a:br>
            <a:r>
              <a:rPr lang="de-DE" sz="2000" dirty="0">
                <a:solidFill>
                  <a:srgbClr val="212121"/>
                </a:solidFill>
                <a:latin typeface="Arial" panose="020B0604020202020204" pitchFamily="34" charset="0"/>
                <a:ea typeface="Calibri" panose="020F0502020204030204" pitchFamily="34" charset="0"/>
                <a:cs typeface="Arial" panose="020B0604020202020204" pitchFamily="34" charset="0"/>
              </a:rPr>
              <a:t/>
            </a:r>
            <a:br>
              <a:rPr lang="de-DE" sz="2000" dirty="0">
                <a:solidFill>
                  <a:srgbClr val="212121"/>
                </a:solidFill>
                <a:latin typeface="Arial" panose="020B0604020202020204" pitchFamily="34" charset="0"/>
                <a:ea typeface="Calibri" panose="020F0502020204030204" pitchFamily="34" charset="0"/>
                <a:cs typeface="Arial" panose="020B0604020202020204" pitchFamily="34" charset="0"/>
              </a:rPr>
            </a:br>
            <a:r>
              <a:rPr lang="de-DE" sz="1600" dirty="0">
                <a:latin typeface="Arial Black" panose="020B0A04020102020204" pitchFamily="34" charset="0"/>
                <a:cs typeface="Arial" panose="020B0604020202020204" pitchFamily="34" charset="0"/>
              </a:rPr>
              <a:t>Auflösende Bedingung:</a:t>
            </a:r>
            <a:br>
              <a:rPr lang="de-DE" sz="1600" dirty="0">
                <a:latin typeface="Arial Black" panose="020B0A04020102020204" pitchFamily="34" charset="0"/>
                <a:cs typeface="Arial" panose="020B0604020202020204" pitchFamily="34" charset="0"/>
              </a:rPr>
            </a:br>
            <a:r>
              <a:rPr lang="de-DE" sz="1200" dirty="0">
                <a:solidFill>
                  <a:srgbClr val="212121"/>
                </a:solidFill>
                <a:latin typeface="Arial" panose="020B0604020202020204" pitchFamily="34" charset="0"/>
                <a:ea typeface="Calibri" panose="020F0502020204030204" pitchFamily="34" charset="0"/>
                <a:cs typeface="Arial" panose="020B0604020202020204" pitchFamily="34" charset="0"/>
              </a:rPr>
              <a:t>Dieser Vertrag erlischt hinsichtlich der Liefer- und Leistungspflichten zur Umsetzung, sobald und soweit das BAFA/die KfW den Antrag zur Förderung eines Sanierungsvorhabens nicht bewilligt sondern ablehnt und die Förderung nicht mit einer Zusage gegenüber der antragstellenden Vertragspartei zusagt, sondern mit einem Ablehnungsbescheid versagt (auflösende Bedingung). Die antragstellende Vertragspartei wird die jeweils andere Vertragspartei über den Eintritt und den Umfang des Eintritts der Bedingung unverzüglich in Kenntnis setzen</a:t>
            </a:r>
            <a:r>
              <a:rPr lang="de-DE" sz="1200" dirty="0" smtClean="0">
                <a:solidFill>
                  <a:srgbClr val="212121"/>
                </a:solidFill>
                <a:latin typeface="Arial" panose="020B0604020202020204" pitchFamily="34" charset="0"/>
                <a:ea typeface="Calibri" panose="020F0502020204030204" pitchFamily="34" charset="0"/>
                <a:cs typeface="Arial" panose="020B0604020202020204" pitchFamily="34" charset="0"/>
              </a:rPr>
              <a:t>.</a:t>
            </a:r>
          </a:p>
        </p:txBody>
      </p:sp>
      <p:sp>
        <p:nvSpPr>
          <p:cNvPr id="5" name="Rechteck 4"/>
          <p:cNvSpPr/>
          <p:nvPr/>
        </p:nvSpPr>
        <p:spPr>
          <a:xfrm>
            <a:off x="435934" y="283815"/>
            <a:ext cx="11239772" cy="1107996"/>
          </a:xfrm>
          <a:prstGeom prst="rect">
            <a:avLst/>
          </a:prstGeom>
        </p:spPr>
        <p:txBody>
          <a:bodyPr wrap="square">
            <a:spAutoFit/>
          </a:bodyPr>
          <a:lstStyle/>
          <a:p>
            <a:r>
              <a:rPr lang="de-DE" sz="1400" i="1" dirty="0" smtClean="0">
                <a:solidFill>
                  <a:srgbClr val="000000"/>
                </a:solidFill>
                <a:effectLst/>
                <a:latin typeface="Arial Black" panose="020B0A04020102020204" pitchFamily="34" charset="0"/>
                <a:ea typeface="Calibri" panose="020F0502020204030204" pitchFamily="34" charset="0"/>
                <a:cs typeface="Arial" panose="020B0604020202020204" pitchFamily="34" charset="0"/>
              </a:rPr>
              <a:t>BEG 2024 – </a:t>
            </a:r>
            <a:r>
              <a:rPr lang="de-DE" sz="140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Überblick </a:t>
            </a:r>
          </a:p>
          <a:p>
            <a:endParaRPr lang="de-DE"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de-DE" sz="2200" b="1" dirty="0">
                <a:latin typeface="Tahoma" panose="020B0604030504040204" pitchFamily="34" charset="0"/>
                <a:ea typeface="Tahoma" panose="020B0604030504040204" pitchFamily="34" charset="0"/>
                <a:cs typeface="Tahoma" panose="020B0604030504040204" pitchFamily="34" charset="0"/>
              </a:rPr>
              <a:t>BEG – Auftrag vor Antragstellung</a:t>
            </a:r>
            <a:br>
              <a:rPr lang="de-DE" sz="2200" b="1" dirty="0">
                <a:latin typeface="Tahoma" panose="020B0604030504040204" pitchFamily="34" charset="0"/>
                <a:ea typeface="Tahoma" panose="020B0604030504040204" pitchFamily="34" charset="0"/>
                <a:cs typeface="Tahoma" panose="020B0604030504040204" pitchFamily="34" charset="0"/>
              </a:rPr>
            </a:br>
            <a: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t>Aufschiebende bzw. Auflösende Bedingung </a:t>
            </a:r>
            <a:r>
              <a:rPr lang="de-DE" sz="1600" b="1" dirty="0">
                <a:solidFill>
                  <a:srgbClr val="443D7F"/>
                </a:solidFill>
                <a:latin typeface="Tahoma" panose="020B0604030504040204" pitchFamily="34" charset="0"/>
                <a:ea typeface="Tahoma" panose="020B0604030504040204" pitchFamily="34" charset="0"/>
                <a:cs typeface="Tahoma" panose="020B0604030504040204" pitchFamily="34" charset="0"/>
              </a:rPr>
              <a:t>– Was ist das?</a:t>
            </a:r>
          </a:p>
        </p:txBody>
      </p:sp>
      <p:sp>
        <p:nvSpPr>
          <p:cNvPr id="6" name="Textfeld 5"/>
          <p:cNvSpPr txBox="1"/>
          <p:nvPr/>
        </p:nvSpPr>
        <p:spPr>
          <a:xfrm>
            <a:off x="9025129" y="4667683"/>
            <a:ext cx="3166871" cy="954107"/>
          </a:xfrm>
          <a:prstGeom prst="rect">
            <a:avLst/>
          </a:prstGeom>
          <a:noFill/>
        </p:spPr>
        <p:txBody>
          <a:bodyPr wrap="square" rtlCol="0">
            <a:spAutoFit/>
          </a:bodyPr>
          <a:lstStyle/>
          <a:p>
            <a:r>
              <a:rPr lang="de-DE" sz="1400" dirty="0" smtClean="0">
                <a:solidFill>
                  <a:schemeClr val="bg1"/>
                </a:solidFill>
                <a:latin typeface="Arial" panose="020B0604020202020204" pitchFamily="34" charset="0"/>
                <a:cs typeface="Arial" panose="020B0604020202020204" pitchFamily="34" charset="0"/>
                <a:sym typeface="Wingdings" panose="05000000000000000000" pitchFamily="2" charset="2"/>
              </a:rPr>
              <a:t> </a:t>
            </a:r>
            <a:r>
              <a:rPr lang="de-DE" sz="1400" dirty="0" smtClean="0">
                <a:solidFill>
                  <a:schemeClr val="bg1"/>
                </a:solidFill>
                <a:latin typeface="Arial" panose="020B0604020202020204" pitchFamily="34" charset="0"/>
                <a:cs typeface="Arial" panose="020B0604020202020204" pitchFamily="34" charset="0"/>
              </a:rPr>
              <a:t>Heißt: </a:t>
            </a:r>
            <a:r>
              <a:rPr lang="de-DE" sz="1400" dirty="0" smtClean="0">
                <a:solidFill>
                  <a:schemeClr val="bg1"/>
                </a:solidFill>
                <a:latin typeface="Arial Black" panose="020B0A04020102020204" pitchFamily="34" charset="0"/>
                <a:cs typeface="Arial" panose="020B0604020202020204" pitchFamily="34" charset="0"/>
              </a:rPr>
              <a:t>keine Förderzusage:</a:t>
            </a:r>
          </a:p>
          <a:p>
            <a:r>
              <a:rPr lang="de-DE" sz="1400" dirty="0" smtClean="0">
                <a:solidFill>
                  <a:schemeClr val="bg1"/>
                </a:solidFill>
                <a:latin typeface="Arial" panose="020B0604020202020204" pitchFamily="34" charset="0"/>
                <a:cs typeface="Arial" panose="020B0604020202020204" pitchFamily="34" charset="0"/>
              </a:rPr>
              <a:t>Der Kunde kann vom Vertrag komplett zurücktreten, was ist wenn schon was verbaut wurde?</a:t>
            </a:r>
            <a:endParaRPr lang="de-DE" sz="1400" dirty="0">
              <a:solidFill>
                <a:schemeClr val="bg1"/>
              </a:solidFill>
              <a:latin typeface="Arial" panose="020B0604020202020204" pitchFamily="34" charset="0"/>
              <a:cs typeface="Arial" panose="020B0604020202020204" pitchFamily="34" charset="0"/>
            </a:endParaRPr>
          </a:p>
        </p:txBody>
      </p:sp>
      <p:sp>
        <p:nvSpPr>
          <p:cNvPr id="7" name="Textfeld 6"/>
          <p:cNvSpPr txBox="1"/>
          <p:nvPr/>
        </p:nvSpPr>
        <p:spPr>
          <a:xfrm>
            <a:off x="9025129" y="3003498"/>
            <a:ext cx="3177198" cy="1169551"/>
          </a:xfrm>
          <a:prstGeom prst="rect">
            <a:avLst/>
          </a:prstGeom>
          <a:noFill/>
        </p:spPr>
        <p:txBody>
          <a:bodyPr wrap="square" rtlCol="0">
            <a:spAutoFit/>
          </a:bodyPr>
          <a:lstStyle/>
          <a:p>
            <a:pPr marL="285750" indent="-285750">
              <a:buFont typeface="Wingdings" panose="05000000000000000000" pitchFamily="2" charset="2"/>
              <a:buChar char="è"/>
            </a:pPr>
            <a:r>
              <a:rPr lang="de-DE" sz="1400" dirty="0" smtClean="0">
                <a:solidFill>
                  <a:schemeClr val="bg1"/>
                </a:solidFill>
                <a:latin typeface="Arial" panose="020B0604020202020204" pitchFamily="34" charset="0"/>
                <a:cs typeface="Arial" panose="020B0604020202020204" pitchFamily="34" charset="0"/>
              </a:rPr>
              <a:t>Heißt: Vertrag tritt erst mit der </a:t>
            </a:r>
            <a:r>
              <a:rPr lang="de-DE" sz="1400" dirty="0" smtClean="0">
                <a:solidFill>
                  <a:schemeClr val="bg1"/>
                </a:solidFill>
                <a:latin typeface="Arial Black" panose="020B0A04020102020204" pitchFamily="34" charset="0"/>
                <a:cs typeface="Arial" panose="020B0604020202020204" pitchFamily="34" charset="0"/>
              </a:rPr>
              <a:t>Förderzusage</a:t>
            </a:r>
            <a:r>
              <a:rPr lang="de-DE" sz="1400" dirty="0">
                <a:solidFill>
                  <a:schemeClr val="bg1"/>
                </a:solidFill>
                <a:latin typeface="Arial Black" panose="020B0A04020102020204" pitchFamily="34" charset="0"/>
                <a:cs typeface="Arial" panose="020B0604020202020204" pitchFamily="34" charset="0"/>
              </a:rPr>
              <a:t> </a:t>
            </a:r>
            <a:r>
              <a:rPr lang="de-DE" sz="1400" dirty="0">
                <a:solidFill>
                  <a:schemeClr val="bg1"/>
                </a:solidFill>
                <a:latin typeface="Arial" panose="020B0604020202020204" pitchFamily="34" charset="0"/>
                <a:cs typeface="Arial" panose="020B0604020202020204" pitchFamily="34" charset="0"/>
              </a:rPr>
              <a:t>in Kraft</a:t>
            </a:r>
            <a:r>
              <a:rPr lang="de-DE" sz="1400" dirty="0" smtClean="0">
                <a:solidFill>
                  <a:schemeClr val="bg1"/>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è"/>
            </a:pPr>
            <a:r>
              <a:rPr lang="de-DE" sz="1400" dirty="0" smtClean="0">
                <a:solidFill>
                  <a:schemeClr val="bg1"/>
                </a:solidFill>
                <a:latin typeface="Arial" panose="020B0604020202020204" pitchFamily="34" charset="0"/>
                <a:cs typeface="Arial" panose="020B0604020202020204" pitchFamily="34" charset="0"/>
              </a:rPr>
              <a:t>Kunde ist geparkt </a:t>
            </a:r>
          </a:p>
          <a:p>
            <a:pPr marL="285750" indent="-285750">
              <a:buFont typeface="Wingdings" panose="05000000000000000000" pitchFamily="2" charset="2"/>
              <a:buChar char="è"/>
            </a:pPr>
            <a:r>
              <a:rPr lang="de-DE" sz="1400" dirty="0" smtClean="0">
                <a:solidFill>
                  <a:schemeClr val="bg1"/>
                </a:solidFill>
                <a:latin typeface="Arial" panose="020B0604020202020204" pitchFamily="34" charset="0"/>
                <a:cs typeface="Arial" panose="020B0604020202020204" pitchFamily="34" charset="0"/>
              </a:rPr>
              <a:t>Kunde kann nicht mehr zu einem andern Fachbetrieb wechseln</a:t>
            </a:r>
            <a:endParaRPr lang="de-DE" sz="1400" dirty="0">
              <a:solidFill>
                <a:schemeClr val="bg1"/>
              </a:solidFill>
              <a:latin typeface="Arial" panose="020B0604020202020204" pitchFamily="34" charset="0"/>
              <a:cs typeface="Arial" panose="020B0604020202020204" pitchFamily="34" charset="0"/>
            </a:endParaRPr>
          </a:p>
        </p:txBody>
      </p:sp>
      <p:sp>
        <p:nvSpPr>
          <p:cNvPr id="15" name="Rechteck 14"/>
          <p:cNvSpPr/>
          <p:nvPr/>
        </p:nvSpPr>
        <p:spPr>
          <a:xfrm>
            <a:off x="413346" y="6102168"/>
            <a:ext cx="11262360" cy="276999"/>
          </a:xfrm>
          <a:prstGeom prst="rect">
            <a:avLst/>
          </a:prstGeom>
        </p:spPr>
        <p:txBody>
          <a:bodyPr wrap="square">
            <a:spAutoFit/>
          </a:bodyPr>
          <a:lstStyle/>
          <a:p>
            <a:pPr lvl="0">
              <a:spcBef>
                <a:spcPts val="1200"/>
              </a:spcBef>
            </a:pPr>
            <a:r>
              <a:rPr lang="de-DE" sz="1200" dirty="0" smtClean="0">
                <a:solidFill>
                  <a:prstClr val="black"/>
                </a:solidFill>
                <a:latin typeface="Arial" panose="020B0604020202020204" pitchFamily="34" charset="0"/>
                <a:cs typeface="Arial" panose="020B0604020202020204" pitchFamily="34" charset="0"/>
                <a:sym typeface="Wingdings" panose="05000000000000000000" pitchFamily="2" charset="2"/>
              </a:rPr>
              <a:t> </a:t>
            </a:r>
            <a:r>
              <a:rPr lang="de-DE" sz="1200" dirty="0" smtClean="0">
                <a:solidFill>
                  <a:prstClr val="black"/>
                </a:solidFill>
                <a:latin typeface="Arial Black" panose="020B0A04020102020204" pitchFamily="34" charset="0"/>
                <a:cs typeface="Arial" panose="020B0604020202020204" pitchFamily="34" charset="0"/>
              </a:rPr>
              <a:t>siehe </a:t>
            </a:r>
            <a:r>
              <a:rPr lang="de-DE" sz="1200" dirty="0">
                <a:solidFill>
                  <a:prstClr val="black"/>
                </a:solidFill>
                <a:latin typeface="Arial Black" panose="020B0A04020102020204" pitchFamily="34" charset="0"/>
                <a:cs typeface="Arial" panose="020B0604020202020204" pitchFamily="34" charset="0"/>
              </a:rPr>
              <a:t>BEG FAQ Punkt 1.7</a:t>
            </a:r>
            <a:r>
              <a:rPr lang="de-DE" sz="1200" dirty="0">
                <a:solidFill>
                  <a:prstClr val="black"/>
                </a:solidFill>
                <a:latin typeface="Arial" panose="020B0604020202020204" pitchFamily="34" charset="0"/>
                <a:cs typeface="Arial" panose="020B0604020202020204" pitchFamily="34" charset="0"/>
              </a:rPr>
              <a:t>: www.energiewechsel.de/KAENEF/Redaktion/DE/FAQ/FAQ-Uebersicht/BEG/faq-bundesfoerderung-fuer-effiziente-gebaeude.html</a:t>
            </a:r>
            <a:endParaRPr lang="de-DE" sz="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075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0" y="4453128"/>
            <a:ext cx="12192000" cy="18288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p:cNvSpPr/>
          <p:nvPr/>
        </p:nvSpPr>
        <p:spPr>
          <a:xfrm>
            <a:off x="0" y="1231783"/>
            <a:ext cx="12192000" cy="682016"/>
          </a:xfrm>
          <a:prstGeom prst="rect">
            <a:avLst/>
          </a:prstGeom>
          <a:solidFill>
            <a:srgbClr val="F29100"/>
          </a:solidFill>
          <a:ln>
            <a:solidFill>
              <a:srgbClr val="F2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p:cNvSpPr/>
          <p:nvPr/>
        </p:nvSpPr>
        <p:spPr>
          <a:xfrm>
            <a:off x="435934" y="283815"/>
            <a:ext cx="10866050" cy="984885"/>
          </a:xfrm>
          <a:prstGeom prst="rect">
            <a:avLst/>
          </a:prstGeom>
        </p:spPr>
        <p:txBody>
          <a:bodyPr wrap="square">
            <a:spAutoFit/>
          </a:bodyPr>
          <a:lstStyle/>
          <a:p>
            <a:r>
              <a:rPr lang="de-DE" sz="1400" i="1" dirty="0" smtClean="0">
                <a:solidFill>
                  <a:srgbClr val="000000"/>
                </a:solidFill>
                <a:effectLst/>
                <a:latin typeface="Arial Black" panose="020B0A04020102020204" pitchFamily="34" charset="0"/>
                <a:ea typeface="Calibri" panose="020F0502020204030204" pitchFamily="34" charset="0"/>
                <a:cs typeface="Arial" panose="020B0604020202020204" pitchFamily="34" charset="0"/>
              </a:rPr>
              <a:t>BEG 2024 – </a:t>
            </a:r>
            <a:r>
              <a:rPr lang="de-DE" sz="140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Überblick </a:t>
            </a:r>
            <a:endParaRPr lang="de-DE"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de-DE" sz="2200" b="1" dirty="0">
                <a:latin typeface="Tahoma" panose="020B0604030504040204" pitchFamily="34" charset="0"/>
                <a:ea typeface="Tahoma" panose="020B0604030504040204" pitchFamily="34" charset="0"/>
                <a:cs typeface="Tahoma" panose="020B0604030504040204" pitchFamily="34" charset="0"/>
              </a:rPr>
              <a:t>Die Änderungen Überblick</a:t>
            </a:r>
            <a:br>
              <a:rPr lang="de-DE" sz="2200" b="1" dirty="0">
                <a:latin typeface="Tahoma" panose="020B0604030504040204" pitchFamily="34" charset="0"/>
                <a:ea typeface="Tahoma" panose="020B0604030504040204" pitchFamily="34" charset="0"/>
                <a:cs typeface="Tahoma" panose="020B0604030504040204" pitchFamily="34" charset="0"/>
              </a:rPr>
            </a:br>
            <a:endParaRPr lang="de-DE" sz="2200" b="1" dirty="0">
              <a:latin typeface="Tahoma" panose="020B0604030504040204" pitchFamily="34" charset="0"/>
              <a:ea typeface="Tahoma" panose="020B0604030504040204" pitchFamily="34" charset="0"/>
              <a:cs typeface="Tahoma" panose="020B0604030504040204" pitchFamily="34" charset="0"/>
            </a:endParaRPr>
          </a:p>
        </p:txBody>
      </p:sp>
      <p:sp>
        <p:nvSpPr>
          <p:cNvPr id="9" name="Rechteckige Legende 8"/>
          <p:cNvSpPr/>
          <p:nvPr/>
        </p:nvSpPr>
        <p:spPr>
          <a:xfrm>
            <a:off x="345062" y="872663"/>
            <a:ext cx="11582260" cy="6072458"/>
          </a:xfrm>
          <a:prstGeom prst="wedgeRectCallout">
            <a:avLst>
              <a:gd name="adj1" fmla="val 38758"/>
              <a:gd name="adj2" fmla="val -21420"/>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5725" indent="6350"/>
            <a: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t>NEU! Ergänzungskredit</a:t>
            </a:r>
            <a:b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br>
            <a:endPar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endParaRPr>
          </a:p>
          <a:p>
            <a:pPr marL="85725" indent="6350"/>
            <a:r>
              <a:rPr lang="de-DE" sz="1600" dirty="0" smtClean="0">
                <a:solidFill>
                  <a:schemeClr val="bg1"/>
                </a:solidFill>
                <a:latin typeface="Arial Black" panose="020B0A04020102020204" pitchFamily="34" charset="0"/>
                <a:cs typeface="Arial" panose="020B0604020202020204" pitchFamily="34" charset="0"/>
              </a:rPr>
              <a:t>Der </a:t>
            </a:r>
            <a:r>
              <a:rPr lang="de-DE" sz="1600" dirty="0">
                <a:solidFill>
                  <a:schemeClr val="bg1"/>
                </a:solidFill>
                <a:latin typeface="Arial Black" panose="020B0A04020102020204" pitchFamily="34" charset="0"/>
                <a:cs typeface="Arial" panose="020B0604020202020204" pitchFamily="34" charset="0"/>
              </a:rPr>
              <a:t>BEG-Zuschuss kann um einen Ergänzungskredit ergänzt werden!</a:t>
            </a:r>
          </a:p>
          <a:p>
            <a:pPr marL="85725" indent="6350"/>
            <a:endParaRPr lang="de-DE" sz="600" dirty="0" smtClean="0">
              <a:solidFill>
                <a:srgbClr val="E95D0F"/>
              </a:solidFill>
              <a:latin typeface="Arial" panose="020B0604020202020204" pitchFamily="34" charset="0"/>
              <a:cs typeface="Arial" panose="020B0604020202020204" pitchFamily="34" charset="0"/>
            </a:endParaRPr>
          </a:p>
          <a:p>
            <a:pPr marL="85725" lvl="0"/>
            <a:endParaRPr lang="de-DE" sz="1400" dirty="0" smtClean="0">
              <a:solidFill>
                <a:schemeClr val="bg1"/>
              </a:solidFill>
              <a:latin typeface="Arial Black" panose="020B0A04020102020204" pitchFamily="34" charset="0"/>
              <a:cs typeface="Arial" panose="020B0604020202020204" pitchFamily="34" charset="0"/>
            </a:endParaRPr>
          </a:p>
          <a:p>
            <a:pPr marL="85725" lvl="0"/>
            <a:r>
              <a:rPr lang="de-DE" sz="1400" dirty="0" smtClean="0">
                <a:solidFill>
                  <a:schemeClr val="bg1"/>
                </a:solidFill>
                <a:latin typeface="Arial Black" panose="020B0A04020102020204" pitchFamily="34" charset="0"/>
                <a:cs typeface="Arial" panose="020B0604020202020204" pitchFamily="34" charset="0"/>
              </a:rPr>
              <a:t>15% Grundförderung </a:t>
            </a:r>
          </a:p>
          <a:p>
            <a:pPr marL="85725" lvl="0"/>
            <a:r>
              <a:rPr lang="de-DE" sz="1400" dirty="0" smtClean="0">
                <a:solidFill>
                  <a:schemeClr val="bg1"/>
                </a:solidFill>
                <a:latin typeface="Arial Black" panose="020B0A04020102020204" pitchFamily="34" charset="0"/>
                <a:cs typeface="Arial" panose="020B0604020202020204" pitchFamily="34" charset="0"/>
              </a:rPr>
              <a:t>20% mit Sanierungsfahrplan/iSFP</a:t>
            </a:r>
            <a:endParaRPr lang="de-DE" sz="600" dirty="0">
              <a:solidFill>
                <a:srgbClr val="E95D0F"/>
              </a:solidFill>
              <a:latin typeface="Arial Black" panose="020B0A04020102020204" pitchFamily="34" charset="0"/>
              <a:cs typeface="Arial" panose="020B0604020202020204" pitchFamily="34" charset="0"/>
            </a:endParaRPr>
          </a:p>
          <a:p>
            <a:pPr marL="357188" indent="-271463">
              <a:buFont typeface="Wingdings" panose="05000000000000000000" pitchFamily="2" charset="2"/>
              <a:buChar char="è"/>
            </a:pPr>
            <a:r>
              <a:rPr lang="de-DE" sz="1600" dirty="0" smtClean="0">
                <a:solidFill>
                  <a:schemeClr val="tx1"/>
                </a:solidFill>
                <a:latin typeface="Arial Black" panose="020B0A04020102020204" pitchFamily="34" charset="0"/>
                <a:cs typeface="Arial" panose="020B0604020202020204" pitchFamily="34" charset="0"/>
              </a:rPr>
              <a:t>Antrag</a:t>
            </a:r>
            <a:r>
              <a:rPr lang="de-DE" sz="1600" dirty="0" smtClean="0">
                <a:solidFill>
                  <a:schemeClr val="tx1"/>
                </a:solidFill>
                <a:latin typeface="Arial" panose="020B0604020202020204" pitchFamily="34" charset="0"/>
                <a:cs typeface="Arial" panose="020B0604020202020204" pitchFamily="34" charset="0"/>
              </a:rPr>
              <a:t> </a:t>
            </a:r>
            <a:r>
              <a:rPr lang="de-DE" sz="1600" dirty="0">
                <a:solidFill>
                  <a:schemeClr val="tx1"/>
                </a:solidFill>
                <a:latin typeface="Arial" panose="020B0604020202020204" pitchFamily="34" charset="0"/>
                <a:cs typeface="Arial" panose="020B0604020202020204" pitchFamily="34" charset="0"/>
              </a:rPr>
              <a:t>/ Abwicklung über </a:t>
            </a:r>
            <a:r>
              <a:rPr lang="de-DE" sz="1600" dirty="0" smtClean="0">
                <a:solidFill>
                  <a:schemeClr val="tx1"/>
                </a:solidFill>
                <a:latin typeface="Arial" panose="020B0604020202020204" pitchFamily="34" charset="0"/>
                <a:cs typeface="Arial" panose="020B0604020202020204" pitchFamily="34" charset="0"/>
              </a:rPr>
              <a:t>eine Hausbank oder andere Finanzdienstleister</a:t>
            </a:r>
            <a:endParaRPr lang="de-DE" sz="1600" dirty="0">
              <a:solidFill>
                <a:schemeClr val="tx1"/>
              </a:solidFill>
              <a:latin typeface="Arial" panose="020B0604020202020204" pitchFamily="34" charset="0"/>
              <a:cs typeface="Arial" panose="020B0604020202020204" pitchFamily="34" charset="0"/>
            </a:endParaRPr>
          </a:p>
          <a:p>
            <a:pPr marL="265113" indent="-179388">
              <a:buFont typeface="Wingdings" panose="05000000000000000000" pitchFamily="2" charset="2"/>
              <a:buChar char="è"/>
            </a:pPr>
            <a:endParaRPr lang="de-DE" sz="1600" dirty="0">
              <a:solidFill>
                <a:schemeClr val="tx1"/>
              </a:solidFill>
              <a:latin typeface="Arial" panose="020B0604020202020204" pitchFamily="34" charset="0"/>
              <a:cs typeface="Arial" panose="020B0604020202020204" pitchFamily="34" charset="0"/>
            </a:endParaRPr>
          </a:p>
          <a:p>
            <a:pPr marL="357188" indent="-271463">
              <a:buFont typeface="Wingdings" panose="05000000000000000000" pitchFamily="2" charset="2"/>
              <a:buChar char="è"/>
            </a:pPr>
            <a:r>
              <a:rPr lang="de-DE" sz="1600" dirty="0" smtClean="0">
                <a:solidFill>
                  <a:schemeClr val="tx1"/>
                </a:solidFill>
                <a:latin typeface="Arial" panose="020B0604020202020204" pitchFamily="34" charset="0"/>
                <a:cs typeface="Arial" panose="020B0604020202020204" pitchFamily="34" charset="0"/>
              </a:rPr>
              <a:t>Kreditbetrag WG (ohne Zuschussbetrag): 	max</a:t>
            </a:r>
            <a:r>
              <a:rPr lang="de-DE" sz="1600" dirty="0">
                <a:solidFill>
                  <a:schemeClr val="tx1"/>
                </a:solidFill>
                <a:latin typeface="Arial" panose="020B0604020202020204" pitchFamily="34" charset="0"/>
                <a:cs typeface="Arial" panose="020B0604020202020204" pitchFamily="34" charset="0"/>
              </a:rPr>
              <a:t>.</a:t>
            </a:r>
            <a:r>
              <a:rPr lang="de-DE" sz="1600" dirty="0" smtClean="0">
                <a:solidFill>
                  <a:schemeClr val="tx1"/>
                </a:solidFill>
                <a:latin typeface="Arial" panose="020B0604020202020204" pitchFamily="34" charset="0"/>
                <a:cs typeface="Arial" panose="020B0604020202020204" pitchFamily="34" charset="0"/>
              </a:rPr>
              <a:t> 120.000 </a:t>
            </a:r>
            <a:r>
              <a:rPr lang="de-DE" sz="1600" dirty="0">
                <a:solidFill>
                  <a:schemeClr val="tx1"/>
                </a:solidFill>
                <a:latin typeface="Arial" panose="020B0604020202020204" pitchFamily="34" charset="0"/>
                <a:cs typeface="Arial" panose="020B0604020202020204" pitchFamily="34" charset="0"/>
              </a:rPr>
              <a:t>€ je </a:t>
            </a:r>
            <a:r>
              <a:rPr lang="de-DE" sz="1600" dirty="0" smtClean="0">
                <a:solidFill>
                  <a:schemeClr val="tx1"/>
                </a:solidFill>
                <a:latin typeface="Arial" panose="020B0604020202020204" pitchFamily="34" charset="0"/>
                <a:cs typeface="Arial" panose="020B0604020202020204" pitchFamily="34" charset="0"/>
              </a:rPr>
              <a:t>Wohneinheit</a:t>
            </a:r>
          </a:p>
          <a:p>
            <a:pPr marL="357188" indent="-271463">
              <a:buFont typeface="Wingdings" panose="05000000000000000000" pitchFamily="2" charset="2"/>
              <a:buChar char="è"/>
            </a:pPr>
            <a:r>
              <a:rPr lang="de-DE" sz="1600" dirty="0" smtClean="0">
                <a:solidFill>
                  <a:schemeClr val="tx1"/>
                </a:solidFill>
                <a:latin typeface="Arial" panose="020B0604020202020204" pitchFamily="34" charset="0"/>
                <a:cs typeface="Arial" panose="020B0604020202020204" pitchFamily="34" charset="0"/>
              </a:rPr>
              <a:t>Kreditbetrag NWG (ohne Zuschussbetrag): 	max. </a:t>
            </a:r>
            <a:r>
              <a:rPr lang="de-DE" sz="1600" dirty="0" smtClean="0">
                <a:solidFill>
                  <a:srgbClr val="000000"/>
                </a:solidFill>
                <a:latin typeface="Arial" panose="020B0604020202020204" pitchFamily="34" charset="0"/>
                <a:cs typeface="Arial" panose="020B0604020202020204" pitchFamily="34" charset="0"/>
              </a:rPr>
              <a:t>500 </a:t>
            </a:r>
            <a:r>
              <a:rPr lang="de-DE" sz="1600" dirty="0">
                <a:solidFill>
                  <a:srgbClr val="000000"/>
                </a:solidFill>
                <a:latin typeface="Arial" panose="020B0604020202020204" pitchFamily="34" charset="0"/>
                <a:cs typeface="Arial" panose="020B0604020202020204" pitchFamily="34" charset="0"/>
              </a:rPr>
              <a:t>€/m² </a:t>
            </a:r>
            <a:r>
              <a:rPr lang="de-DE" sz="1600" dirty="0" smtClean="0">
                <a:solidFill>
                  <a:srgbClr val="000000"/>
                </a:solidFill>
                <a:latin typeface="Arial" panose="020B0604020202020204" pitchFamily="34" charset="0"/>
                <a:cs typeface="Arial" panose="020B0604020202020204" pitchFamily="34" charset="0"/>
              </a:rPr>
              <a:t>NGF, max. 5 Mio. €</a:t>
            </a:r>
            <a:r>
              <a:rPr lang="de-DE" sz="1600" dirty="0">
                <a:solidFill>
                  <a:schemeClr val="tx1"/>
                </a:solidFill>
                <a:latin typeface="Arial" panose="020B0604020202020204" pitchFamily="34" charset="0"/>
                <a:cs typeface="Arial" panose="020B0604020202020204" pitchFamily="34" charset="0"/>
              </a:rPr>
              <a:t/>
            </a:r>
            <a:br>
              <a:rPr lang="de-DE" sz="1600" dirty="0">
                <a:solidFill>
                  <a:schemeClr val="tx1"/>
                </a:solidFill>
                <a:latin typeface="Arial" panose="020B0604020202020204" pitchFamily="34" charset="0"/>
                <a:cs typeface="Arial" panose="020B0604020202020204" pitchFamily="34" charset="0"/>
              </a:rPr>
            </a:br>
            <a:endParaRPr lang="de-DE" sz="1600" dirty="0">
              <a:solidFill>
                <a:schemeClr val="tx1"/>
              </a:solidFill>
              <a:latin typeface="Arial" panose="020B0604020202020204" pitchFamily="34" charset="0"/>
              <a:cs typeface="Arial" panose="020B0604020202020204" pitchFamily="34" charset="0"/>
            </a:endParaRPr>
          </a:p>
          <a:p>
            <a:pPr marL="357188" indent="-271463">
              <a:buFont typeface="Wingdings" panose="05000000000000000000" pitchFamily="2" charset="2"/>
              <a:buChar char="è"/>
            </a:pPr>
            <a:r>
              <a:rPr lang="de-DE" sz="1600" dirty="0">
                <a:solidFill>
                  <a:schemeClr val="tx1"/>
                </a:solidFill>
                <a:latin typeface="Arial Black" panose="020B0A04020102020204" pitchFamily="34" charset="0"/>
                <a:cs typeface="Arial" panose="020B0604020202020204" pitchFamily="34" charset="0"/>
              </a:rPr>
              <a:t>zusätzlicher Zinsvorteil </a:t>
            </a:r>
            <a:br>
              <a:rPr lang="de-DE" sz="1600" dirty="0">
                <a:solidFill>
                  <a:schemeClr val="tx1"/>
                </a:solidFill>
                <a:latin typeface="Arial Black" panose="020B0A04020102020204" pitchFamily="34" charset="0"/>
                <a:cs typeface="Arial" panose="020B0604020202020204" pitchFamily="34" charset="0"/>
              </a:rPr>
            </a:br>
            <a:r>
              <a:rPr lang="de-DE" sz="1600" dirty="0">
                <a:solidFill>
                  <a:schemeClr val="tx1"/>
                </a:solidFill>
                <a:latin typeface="Arial" panose="020B0604020202020204" pitchFamily="34" charset="0"/>
                <a:cs typeface="Arial" panose="020B0604020202020204" pitchFamily="34" charset="0"/>
              </a:rPr>
              <a:t>für </a:t>
            </a:r>
            <a:r>
              <a:rPr lang="de-DE" sz="1600" dirty="0" smtClean="0">
                <a:solidFill>
                  <a:schemeClr val="tx1"/>
                </a:solidFill>
                <a:latin typeface="Arial" panose="020B0604020202020204" pitchFamily="34" charset="0"/>
                <a:cs typeface="Arial" panose="020B0604020202020204" pitchFamily="34" charset="0"/>
              </a:rPr>
              <a:t>selbstnutzende </a:t>
            </a:r>
            <a:r>
              <a:rPr lang="de-DE" sz="1600" dirty="0">
                <a:solidFill>
                  <a:schemeClr val="tx1"/>
                </a:solidFill>
                <a:latin typeface="Arial" panose="020B0604020202020204" pitchFamily="34" charset="0"/>
                <a:cs typeface="Arial" panose="020B0604020202020204" pitchFamily="34" charset="0"/>
              </a:rPr>
              <a:t>Eigentümern </a:t>
            </a:r>
            <a:r>
              <a:rPr lang="de-DE" sz="1600" dirty="0" smtClean="0">
                <a:solidFill>
                  <a:schemeClr val="tx1"/>
                </a:solidFill>
                <a:latin typeface="Arial" panose="020B0604020202020204" pitchFamily="34" charset="0"/>
                <a:cs typeface="Arial" panose="020B0604020202020204" pitchFamily="34" charset="0"/>
              </a:rPr>
              <a:t>mit </a:t>
            </a:r>
            <a:r>
              <a:rPr lang="de-DE" sz="1600" dirty="0">
                <a:solidFill>
                  <a:schemeClr val="tx1"/>
                </a:solidFill>
                <a:latin typeface="Arial" panose="020B0604020202020204" pitchFamily="34" charset="0"/>
                <a:cs typeface="Arial" panose="020B0604020202020204" pitchFamily="34" charset="0"/>
              </a:rPr>
              <a:t>zu versteuerndem </a:t>
            </a:r>
            <a:r>
              <a:rPr lang="de-DE" sz="1600" dirty="0" smtClean="0">
                <a:solidFill>
                  <a:schemeClr val="tx1"/>
                </a:solidFill>
                <a:latin typeface="Arial" panose="020B0604020202020204" pitchFamily="34" charset="0"/>
                <a:cs typeface="Arial" panose="020B0604020202020204" pitchFamily="34" charset="0"/>
              </a:rPr>
              <a:t>Haushaltsjahreseinkommen </a:t>
            </a:r>
            <a:r>
              <a:rPr lang="de-DE" sz="1600" dirty="0">
                <a:solidFill>
                  <a:schemeClr val="tx1"/>
                </a:solidFill>
                <a:latin typeface="Arial" panose="020B0604020202020204" pitchFamily="34" charset="0"/>
                <a:cs typeface="Arial" panose="020B0604020202020204" pitchFamily="34" charset="0"/>
              </a:rPr>
              <a:t>bis zu 90.000 </a:t>
            </a:r>
            <a:r>
              <a:rPr lang="de-DE" sz="1600" dirty="0" smtClean="0">
                <a:solidFill>
                  <a:schemeClr val="tx1"/>
                </a:solidFill>
                <a:latin typeface="Arial" panose="020B0604020202020204" pitchFamily="34" charset="0"/>
                <a:cs typeface="Arial" panose="020B0604020202020204" pitchFamily="34" charset="0"/>
              </a:rPr>
              <a:t>€</a:t>
            </a:r>
          </a:p>
          <a:p>
            <a:pPr marL="85725"/>
            <a:r>
              <a:rPr lang="de-DE" sz="1600" dirty="0" smtClean="0">
                <a:solidFill>
                  <a:schemeClr val="tx1"/>
                </a:solidFill>
                <a:latin typeface="Arial" panose="020B0604020202020204" pitchFamily="34" charset="0"/>
                <a:cs typeface="Arial" panose="020B0604020202020204" pitchFamily="34" charset="0"/>
              </a:rPr>
              <a:t/>
            </a:r>
            <a:br>
              <a:rPr lang="de-DE" sz="1600" dirty="0" smtClean="0">
                <a:solidFill>
                  <a:schemeClr val="tx1"/>
                </a:solidFill>
                <a:latin typeface="Arial" panose="020B0604020202020204" pitchFamily="34" charset="0"/>
                <a:cs typeface="Arial" panose="020B0604020202020204" pitchFamily="34" charset="0"/>
              </a:rPr>
            </a:br>
            <a:endParaRPr lang="de-DE" sz="1600" dirty="0">
              <a:solidFill>
                <a:schemeClr val="tx1"/>
              </a:solidFill>
              <a:latin typeface="Arial" panose="020B0604020202020204" pitchFamily="34" charset="0"/>
              <a:cs typeface="Arial" panose="020B0604020202020204" pitchFamily="34" charset="0"/>
            </a:endParaRPr>
          </a:p>
          <a:p>
            <a:pPr marL="285750" indent="-285750" eaLnBrk="0" hangingPunct="0">
              <a:spcBef>
                <a:spcPts val="600"/>
              </a:spcBef>
              <a:buSzPct val="100000"/>
              <a:buFont typeface="Wingdings" panose="05000000000000000000" pitchFamily="2" charset="2"/>
              <a:buChar char="è"/>
              <a:tabLst>
                <a:tab pos="180975" algn="r"/>
              </a:tabLst>
              <a:defRPr/>
            </a:pPr>
            <a:r>
              <a:rPr lang="de-DE" sz="1600" dirty="0" err="1">
                <a:solidFill>
                  <a:schemeClr val="tx1"/>
                </a:solidFill>
                <a:latin typeface="Arial Black" panose="020B0A04020102020204" pitchFamily="34" charset="0"/>
                <a:cs typeface="Arial" panose="020B0604020202020204" pitchFamily="34" charset="0"/>
              </a:rPr>
              <a:t>vrsl</a:t>
            </a:r>
            <a:r>
              <a:rPr lang="de-DE" sz="1600" dirty="0">
                <a:solidFill>
                  <a:schemeClr val="tx1"/>
                </a:solidFill>
                <a:latin typeface="Arial Black" panose="020B0A04020102020204" pitchFamily="34" charset="0"/>
                <a:cs typeface="Arial" panose="020B0604020202020204" pitchFamily="34" charset="0"/>
              </a:rPr>
              <a:t>. ab 27.2.2024 </a:t>
            </a:r>
            <a:r>
              <a:rPr lang="de-DE" sz="1600" dirty="0" err="1" smtClean="0">
                <a:solidFill>
                  <a:schemeClr val="tx1"/>
                </a:solidFill>
                <a:latin typeface="Arial Black" panose="020B0A04020102020204" pitchFamily="34" charset="0"/>
                <a:cs typeface="Arial" panose="020B0604020202020204" pitchFamily="34" charset="0"/>
              </a:rPr>
              <a:t>beantragbar</a:t>
            </a:r>
            <a:endParaRPr lang="de-DE" sz="1600" dirty="0" smtClean="0">
              <a:solidFill>
                <a:schemeClr val="tx1"/>
              </a:solidFill>
              <a:latin typeface="Arial Black" panose="020B0A04020102020204" pitchFamily="34" charset="0"/>
              <a:cs typeface="Arial" panose="020B0604020202020204" pitchFamily="34" charset="0"/>
            </a:endParaRPr>
          </a:p>
          <a:p>
            <a:pPr marL="285750" indent="-285750" eaLnBrk="0" hangingPunct="0">
              <a:spcBef>
                <a:spcPts val="600"/>
              </a:spcBef>
              <a:buSzPct val="100000"/>
              <a:buFont typeface="Wingdings" panose="05000000000000000000" pitchFamily="2" charset="2"/>
              <a:buChar char="è"/>
              <a:tabLst>
                <a:tab pos="180975" algn="r"/>
              </a:tabLst>
              <a:defRPr/>
            </a:pPr>
            <a:r>
              <a:rPr lang="de-DE" sz="1600" dirty="0" smtClean="0">
                <a:solidFill>
                  <a:schemeClr val="tx1"/>
                </a:solidFill>
                <a:latin typeface="Arial Black" panose="020B0A04020102020204" pitchFamily="34" charset="0"/>
                <a:cs typeface="Arial" panose="020B0604020202020204" pitchFamily="34" charset="0"/>
              </a:rPr>
              <a:t>alleinige </a:t>
            </a:r>
            <a:r>
              <a:rPr lang="de-DE" sz="1600" dirty="0">
                <a:solidFill>
                  <a:schemeClr val="tx1"/>
                </a:solidFill>
                <a:latin typeface="Arial Black" panose="020B0A04020102020204" pitchFamily="34" charset="0"/>
                <a:cs typeface="Arial" panose="020B0604020202020204" pitchFamily="34" charset="0"/>
              </a:rPr>
              <a:t>Beantragung ist </a:t>
            </a:r>
            <a:r>
              <a:rPr lang="de-DE" sz="1600" u="sng" dirty="0">
                <a:solidFill>
                  <a:schemeClr val="tx1"/>
                </a:solidFill>
                <a:latin typeface="Arial Black" panose="020B0A04020102020204" pitchFamily="34" charset="0"/>
                <a:cs typeface="Arial" panose="020B0604020202020204" pitchFamily="34" charset="0"/>
              </a:rPr>
              <a:t>nicht</a:t>
            </a:r>
            <a:r>
              <a:rPr lang="de-DE" sz="1600" dirty="0">
                <a:solidFill>
                  <a:schemeClr val="tx1"/>
                </a:solidFill>
                <a:latin typeface="Arial Black" panose="020B0A04020102020204" pitchFamily="34" charset="0"/>
                <a:cs typeface="Arial" panose="020B0604020202020204" pitchFamily="34" charset="0"/>
              </a:rPr>
              <a:t> möglich / nur in Verbindung mit dem Zuschuss</a:t>
            </a:r>
            <a:endParaRPr lang="de-DE" sz="1600" dirty="0">
              <a:solidFill>
                <a:schemeClr val="tx1"/>
              </a:solidFill>
              <a:latin typeface="Arial Black" panose="020B0A04020102020204" pitchFamily="34" charset="0"/>
              <a:cs typeface="Arial" panose="020B0604020202020204" pitchFamily="34" charset="0"/>
              <a:sym typeface="Wingdings" pitchFamily="2" charset="2"/>
            </a:endParaRPr>
          </a:p>
          <a:p>
            <a:pPr algn="ctr"/>
            <a:endParaRPr lang="de-DE" sz="1600" dirty="0">
              <a:solidFill>
                <a:schemeClr val="tx1"/>
              </a:solidFill>
              <a:latin typeface="Arial" panose="020B0604020202020204" pitchFamily="34" charset="0"/>
              <a:cs typeface="Arial" panose="020B0604020202020204" pitchFamily="34" charset="0"/>
            </a:endParaRPr>
          </a:p>
        </p:txBody>
      </p:sp>
      <p:sp>
        <p:nvSpPr>
          <p:cNvPr id="3" name="Ellipse 2"/>
          <p:cNvSpPr/>
          <p:nvPr/>
        </p:nvSpPr>
        <p:spPr>
          <a:xfrm>
            <a:off x="10213848" y="4082796"/>
            <a:ext cx="740664" cy="740664"/>
          </a:xfrm>
          <a:prstGeom prst="ellipse">
            <a:avLst/>
          </a:prstGeom>
          <a:solidFill>
            <a:srgbClr val="443D7F"/>
          </a:solidFill>
          <a:ln>
            <a:solidFill>
              <a:srgbClr val="44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smtClean="0">
                <a:latin typeface="Arial Black" panose="020B0A04020102020204" pitchFamily="34" charset="0"/>
                <a:cs typeface="Arial" panose="020B0604020202020204" pitchFamily="34" charset="0"/>
              </a:rPr>
              <a:t>!</a:t>
            </a:r>
            <a:endParaRPr lang="de-DE" sz="36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61140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0" y="749300"/>
            <a:ext cx="12192000" cy="553719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468549" y="581535"/>
            <a:ext cx="10515600" cy="936891"/>
          </a:xfrm>
        </p:spPr>
        <p:txBody>
          <a:bodyPr>
            <a:normAutofit/>
          </a:bodyPr>
          <a:lstStyle/>
          <a:p>
            <a:r>
              <a:rPr lang="de-DE" sz="2200" b="1" dirty="0">
                <a:latin typeface="Tahoma" panose="020B0604030504040204" pitchFamily="34" charset="0"/>
                <a:ea typeface="Tahoma" panose="020B0604030504040204" pitchFamily="34" charset="0"/>
                <a:cs typeface="Tahoma" panose="020B0604030504040204" pitchFamily="34" charset="0"/>
              </a:rPr>
              <a:t>Übersicht Antragstellung</a:t>
            </a:r>
          </a:p>
        </p:txBody>
      </p:sp>
      <p:sp>
        <p:nvSpPr>
          <p:cNvPr id="4" name="Rectangle 2"/>
          <p:cNvSpPr>
            <a:spLocks noChangeArrowheads="1"/>
          </p:cNvSpPr>
          <p:nvPr/>
        </p:nvSpPr>
        <p:spPr bwMode="auto">
          <a:xfrm>
            <a:off x="0" y="50038"/>
            <a:ext cx="65" cy="3571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20" name="Textfeld 19"/>
          <p:cNvSpPr txBox="1"/>
          <p:nvPr/>
        </p:nvSpPr>
        <p:spPr>
          <a:xfrm>
            <a:off x="548640" y="213360"/>
            <a:ext cx="5588000" cy="332142"/>
          </a:xfrm>
          <a:prstGeom prst="rect">
            <a:avLst/>
          </a:prstGeom>
          <a:noFill/>
        </p:spPr>
        <p:txBody>
          <a:bodyPr wrap="square" rtlCol="0">
            <a:spAutoFit/>
          </a:bodyPr>
          <a:lstStyle/>
          <a:p>
            <a:pPr>
              <a:lnSpc>
                <a:spcPct val="120000"/>
              </a:lnSpc>
            </a:pPr>
            <a:r>
              <a:rPr lang="de-DE" sz="1400" dirty="0" smtClean="0">
                <a:latin typeface="Arial Black" panose="020B0A04020102020204" pitchFamily="34" charset="0"/>
                <a:cs typeface="Arial" panose="020B0604020202020204" pitchFamily="34" charset="0"/>
              </a:rPr>
              <a:t>BEG EM </a:t>
            </a:r>
            <a:r>
              <a:rPr lang="de-DE" sz="1400" dirty="0" smtClean="0">
                <a:latin typeface="Arial" panose="020B0604020202020204" pitchFamily="34" charset="0"/>
                <a:cs typeface="Arial" panose="020B0604020202020204" pitchFamily="34" charset="0"/>
              </a:rPr>
              <a:t>Einzelmaßnahmen Gebäudehülle</a:t>
            </a:r>
          </a:p>
        </p:txBody>
      </p:sp>
      <p:graphicFrame>
        <p:nvGraphicFramePr>
          <p:cNvPr id="6" name="Diagramm 5"/>
          <p:cNvGraphicFramePr/>
          <p:nvPr>
            <p:extLst>
              <p:ext uri="{D42A27DB-BD31-4B8C-83A1-F6EECF244321}">
                <p14:modId xmlns:p14="http://schemas.microsoft.com/office/powerpoint/2010/main" val="3415009180"/>
              </p:ext>
            </p:extLst>
          </p:nvPr>
        </p:nvGraphicFramePr>
        <p:xfrm>
          <a:off x="670790" y="1049980"/>
          <a:ext cx="1106054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Grafik 15"/>
          <p:cNvPicPr>
            <a:picLocks noChangeAspect="1"/>
          </p:cNvPicPr>
          <p:nvPr/>
        </p:nvPicPr>
        <p:blipFill>
          <a:blip r:embed="rId8">
            <a:clrChange>
              <a:clrFrom>
                <a:srgbClr val="00378B"/>
              </a:clrFrom>
              <a:clrTo>
                <a:srgbClr val="00378B">
                  <a:alpha val="0"/>
                </a:srgbClr>
              </a:clrTo>
            </a:clrChange>
          </a:blip>
          <a:stretch>
            <a:fillRect/>
          </a:stretch>
        </p:blipFill>
        <p:spPr>
          <a:xfrm>
            <a:off x="5922152" y="1888978"/>
            <a:ext cx="278911" cy="278911"/>
          </a:xfrm>
          <a:prstGeom prst="rect">
            <a:avLst/>
          </a:prstGeom>
        </p:spPr>
      </p:pic>
      <p:sp>
        <p:nvSpPr>
          <p:cNvPr id="18" name="Textfeld 17"/>
          <p:cNvSpPr txBox="1"/>
          <p:nvPr/>
        </p:nvSpPr>
        <p:spPr>
          <a:xfrm>
            <a:off x="6201063" y="1874546"/>
            <a:ext cx="1236519" cy="307777"/>
          </a:xfrm>
          <a:prstGeom prst="rect">
            <a:avLst/>
          </a:prstGeom>
          <a:noFill/>
        </p:spPr>
        <p:txBody>
          <a:bodyPr wrap="square" rtlCol="0">
            <a:spAutoFit/>
          </a:bodyPr>
          <a:lstStyle/>
          <a:p>
            <a:r>
              <a:rPr lang="de-DE" sz="1400" dirty="0" smtClean="0">
                <a:solidFill>
                  <a:schemeClr val="bg1"/>
                </a:solidFill>
                <a:latin typeface="Arial" panose="020B0604020202020204" pitchFamily="34" charset="0"/>
                <a:cs typeface="Arial" panose="020B0604020202020204" pitchFamily="34" charset="0"/>
              </a:rPr>
              <a:t>36 Monate</a:t>
            </a:r>
            <a:endParaRPr lang="de-DE" sz="1400" dirty="0">
              <a:solidFill>
                <a:schemeClr val="bg1"/>
              </a:solidFill>
              <a:latin typeface="Arial" panose="020B0604020202020204" pitchFamily="34" charset="0"/>
              <a:cs typeface="Arial" panose="020B0604020202020204" pitchFamily="34" charset="0"/>
            </a:endParaRPr>
          </a:p>
        </p:txBody>
      </p:sp>
      <p:pic>
        <p:nvPicPr>
          <p:cNvPr id="21" name="Grafik 20"/>
          <p:cNvPicPr>
            <a:picLocks noChangeAspect="1"/>
          </p:cNvPicPr>
          <p:nvPr/>
        </p:nvPicPr>
        <p:blipFill>
          <a:blip r:embed="rId8">
            <a:clrChange>
              <a:clrFrom>
                <a:srgbClr val="00378B"/>
              </a:clrFrom>
              <a:clrTo>
                <a:srgbClr val="00378B">
                  <a:alpha val="0"/>
                </a:srgbClr>
              </a:clrTo>
            </a:clrChange>
          </a:blip>
          <a:stretch>
            <a:fillRect/>
          </a:stretch>
        </p:blipFill>
        <p:spPr>
          <a:xfrm>
            <a:off x="1990924" y="5456193"/>
            <a:ext cx="278911" cy="278911"/>
          </a:xfrm>
          <a:prstGeom prst="rect">
            <a:avLst/>
          </a:prstGeom>
          <a:effectLst>
            <a:outerShdw blurRad="50800" dist="38100" dir="5400000" algn="t" rotWithShape="0">
              <a:prstClr val="black">
                <a:alpha val="40000"/>
              </a:prstClr>
            </a:outerShdw>
          </a:effectLst>
        </p:spPr>
      </p:pic>
      <p:sp>
        <p:nvSpPr>
          <p:cNvPr id="22" name="Textfeld 21"/>
          <p:cNvSpPr txBox="1"/>
          <p:nvPr/>
        </p:nvSpPr>
        <p:spPr>
          <a:xfrm>
            <a:off x="2269835" y="5441761"/>
            <a:ext cx="1928092" cy="307777"/>
          </a:xfrm>
          <a:prstGeom prst="rect">
            <a:avLst/>
          </a:prstGeom>
          <a:noFill/>
        </p:spPr>
        <p:txBody>
          <a:bodyPr wrap="square" rtlCol="0">
            <a:spAutoFit/>
          </a:bodyPr>
          <a:lstStyle/>
          <a:p>
            <a:r>
              <a:rPr lang="de-DE" sz="1400" dirty="0" smtClean="0">
                <a:solidFill>
                  <a:schemeClr val="bg1"/>
                </a:solidFill>
                <a:latin typeface="Arial" panose="020B0604020202020204" pitchFamily="34" charset="0"/>
                <a:cs typeface="Arial" panose="020B0604020202020204" pitchFamily="34" charset="0"/>
              </a:rPr>
              <a:t>Mit Auftrag</a:t>
            </a:r>
            <a:endParaRPr lang="de-DE" sz="1400" dirty="0">
              <a:solidFill>
                <a:schemeClr val="bg1"/>
              </a:solidFill>
              <a:latin typeface="Arial" panose="020B0604020202020204" pitchFamily="34" charset="0"/>
              <a:cs typeface="Arial" panose="020B0604020202020204" pitchFamily="34" charset="0"/>
            </a:endParaRPr>
          </a:p>
        </p:txBody>
      </p:sp>
      <p:pic>
        <p:nvPicPr>
          <p:cNvPr id="23" name="Grafik 22"/>
          <p:cNvPicPr>
            <a:picLocks noChangeAspect="1"/>
          </p:cNvPicPr>
          <p:nvPr/>
        </p:nvPicPr>
        <p:blipFill>
          <a:blip r:embed="rId8">
            <a:clrChange>
              <a:clrFrom>
                <a:srgbClr val="00378B"/>
              </a:clrFrom>
              <a:clrTo>
                <a:srgbClr val="00378B">
                  <a:alpha val="0"/>
                </a:srgbClr>
              </a:clrTo>
            </a:clrChange>
          </a:blip>
          <a:stretch>
            <a:fillRect/>
          </a:stretch>
        </p:blipFill>
        <p:spPr>
          <a:xfrm>
            <a:off x="9780642" y="5429061"/>
            <a:ext cx="278911" cy="278911"/>
          </a:xfrm>
          <a:prstGeom prst="rect">
            <a:avLst/>
          </a:prstGeom>
        </p:spPr>
      </p:pic>
      <p:sp>
        <p:nvSpPr>
          <p:cNvPr id="24" name="Textfeld 23"/>
          <p:cNvSpPr txBox="1"/>
          <p:nvPr/>
        </p:nvSpPr>
        <p:spPr>
          <a:xfrm>
            <a:off x="10059553" y="5414629"/>
            <a:ext cx="1236519" cy="307777"/>
          </a:xfrm>
          <a:prstGeom prst="rect">
            <a:avLst/>
          </a:prstGeom>
          <a:noFill/>
        </p:spPr>
        <p:txBody>
          <a:bodyPr wrap="square" rtlCol="0">
            <a:spAutoFit/>
          </a:bodyPr>
          <a:lstStyle/>
          <a:p>
            <a:r>
              <a:rPr lang="de-DE" sz="1400" dirty="0" smtClean="0">
                <a:solidFill>
                  <a:schemeClr val="bg1"/>
                </a:solidFill>
                <a:latin typeface="Arial" panose="020B0604020202020204" pitchFamily="34" charset="0"/>
                <a:cs typeface="Arial" panose="020B0604020202020204" pitchFamily="34" charset="0"/>
              </a:rPr>
              <a:t>6 Monate</a:t>
            </a:r>
            <a:endParaRPr lang="de-DE"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12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a:xfrm>
            <a:off x="479376" y="1931691"/>
            <a:ext cx="3600000" cy="4165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dirty="0">
              <a:solidFill>
                <a:schemeClr val="tx1">
                  <a:lumMod val="75000"/>
                  <a:lumOff val="25000"/>
                </a:schemeClr>
              </a:solidFill>
              <a:latin typeface="Arial Black" panose="020B0A04020102020204" pitchFamily="34" charset="0"/>
              <a:cs typeface="Arial" panose="020B0604020202020204"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Privatpersonen</a:t>
            </a:r>
            <a:r>
              <a:rPr lang="de-DE" sz="1200" dirty="0" smtClean="0">
                <a:solidFill>
                  <a:schemeClr val="tx1">
                    <a:lumMod val="75000"/>
                    <a:lumOff val="25000"/>
                  </a:schemeClr>
                </a:solidFill>
                <a:latin typeface="Arial" pitchFamily="34" charset="0"/>
                <a:cs typeface="Arial" pitchFamily="34" charset="0"/>
                <a:sym typeface="Wingdings" pitchFamily="2" charset="2"/>
              </a:rPr>
              <a:t> </a:t>
            </a:r>
            <a:r>
              <a:rPr lang="de-DE" sz="1200" dirty="0">
                <a:solidFill>
                  <a:schemeClr val="tx1">
                    <a:lumMod val="75000"/>
                    <a:lumOff val="25000"/>
                  </a:schemeClr>
                </a:solidFill>
                <a:latin typeface="Arial" pitchFamily="34" charset="0"/>
                <a:cs typeface="Arial" pitchFamily="34" charset="0"/>
                <a:sym typeface="Wingdings" pitchFamily="2" charset="2"/>
              </a:rPr>
              <a:t>(</a:t>
            </a:r>
            <a:r>
              <a:rPr lang="de-DE" sz="1200" dirty="0" smtClean="0">
                <a:solidFill>
                  <a:schemeClr val="tx1">
                    <a:lumMod val="75000"/>
                    <a:lumOff val="25000"/>
                  </a:schemeClr>
                </a:solidFill>
                <a:latin typeface="Arial" pitchFamily="34" charset="0"/>
                <a:cs typeface="Arial" pitchFamily="34" charset="0"/>
                <a:sym typeface="Wingdings" pitchFamily="2" charset="2"/>
              </a:rPr>
              <a:t>Eigentümer, Pächter </a:t>
            </a:r>
            <a:r>
              <a:rPr lang="de-DE" sz="1200" dirty="0">
                <a:solidFill>
                  <a:schemeClr val="tx1">
                    <a:lumMod val="75000"/>
                    <a:lumOff val="25000"/>
                  </a:schemeClr>
                </a:solidFill>
                <a:latin typeface="Arial" pitchFamily="34" charset="0"/>
                <a:cs typeface="Arial" pitchFamily="34" charset="0"/>
                <a:sym typeface="Wingdings" pitchFamily="2" charset="2"/>
              </a:rPr>
              <a:t>und Mieter) und </a:t>
            </a:r>
            <a:r>
              <a:rPr lang="de-DE" sz="1200" dirty="0" smtClean="0">
                <a:solidFill>
                  <a:schemeClr val="tx1">
                    <a:lumMod val="75000"/>
                    <a:lumOff val="25000"/>
                  </a:schemeClr>
                </a:solidFill>
                <a:latin typeface="Arial" pitchFamily="34" charset="0"/>
                <a:cs typeface="Arial" pitchFamily="34" charset="0"/>
                <a:sym typeface="Wingdings" pitchFamily="2" charset="2"/>
              </a:rPr>
              <a:t>WEGs</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Unternehmen</a:t>
            </a:r>
            <a:r>
              <a:rPr lang="de-DE" sz="1200" dirty="0">
                <a:solidFill>
                  <a:schemeClr val="tx1">
                    <a:lumMod val="75000"/>
                    <a:lumOff val="25000"/>
                  </a:schemeClr>
                </a:solidFill>
                <a:latin typeface="Arial" pitchFamily="34" charset="0"/>
                <a:cs typeface="Arial" pitchFamily="34" charset="0"/>
                <a:sym typeface="Wingdings" pitchFamily="2" charset="2"/>
              </a:rPr>
              <a:t>, </a:t>
            </a:r>
            <a:r>
              <a:rPr lang="de-DE" sz="1200" dirty="0" smtClean="0">
                <a:solidFill>
                  <a:schemeClr val="tx1">
                    <a:lumMod val="75000"/>
                    <a:lumOff val="25000"/>
                  </a:schemeClr>
                </a:solidFill>
                <a:latin typeface="Arial" pitchFamily="34" charset="0"/>
                <a:cs typeface="Arial" pitchFamily="34" charset="0"/>
                <a:sym typeface="Wingdings" pitchFamily="2" charset="2"/>
              </a:rPr>
              <a:t>einschließlich Einzelunternehmer </a:t>
            </a:r>
            <a:r>
              <a:rPr lang="de-DE" sz="1200" dirty="0">
                <a:solidFill>
                  <a:schemeClr val="tx1">
                    <a:lumMod val="75000"/>
                    <a:lumOff val="25000"/>
                  </a:schemeClr>
                </a:solidFill>
                <a:latin typeface="Arial" pitchFamily="34" charset="0"/>
                <a:cs typeface="Arial" pitchFamily="34" charset="0"/>
                <a:sym typeface="Wingdings" pitchFamily="2" charset="2"/>
              </a:rPr>
              <a:t>und </a:t>
            </a:r>
            <a:r>
              <a:rPr lang="de-DE" sz="1200" dirty="0" smtClean="0">
                <a:solidFill>
                  <a:schemeClr val="tx1">
                    <a:lumMod val="75000"/>
                    <a:lumOff val="25000"/>
                  </a:schemeClr>
                </a:solidFill>
                <a:latin typeface="Arial" pitchFamily="34" charset="0"/>
                <a:cs typeface="Arial" pitchFamily="34" charset="0"/>
                <a:sym typeface="Wingdings" pitchFamily="2" charset="2"/>
              </a:rPr>
              <a:t>kommunale Unternehmen </a:t>
            </a:r>
            <a:r>
              <a:rPr lang="de-DE" sz="1200" dirty="0">
                <a:solidFill>
                  <a:schemeClr val="tx1">
                    <a:lumMod val="75000"/>
                    <a:lumOff val="25000"/>
                  </a:schemeClr>
                </a:solidFill>
                <a:latin typeface="Arial" pitchFamily="34" charset="0"/>
                <a:cs typeface="Arial" pitchFamily="34" charset="0"/>
                <a:sym typeface="Wingdings" pitchFamily="2" charset="2"/>
              </a:rPr>
              <a:t>und </a:t>
            </a:r>
            <a:r>
              <a:rPr lang="de-DE" sz="1200" dirty="0" smtClean="0">
                <a:solidFill>
                  <a:schemeClr val="tx1">
                    <a:lumMod val="75000"/>
                    <a:lumOff val="25000"/>
                  </a:schemeClr>
                </a:solidFill>
                <a:latin typeface="Arial" pitchFamily="34" charset="0"/>
                <a:cs typeface="Arial" pitchFamily="34" charset="0"/>
                <a:sym typeface="Wingdings" pitchFamily="2" charset="2"/>
              </a:rPr>
              <a:t>Freiberufler </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Kommunale Gebietskörperschaften</a:t>
            </a:r>
            <a:r>
              <a:rPr lang="de-DE" sz="1200" dirty="0" smtClean="0">
                <a:solidFill>
                  <a:schemeClr val="tx1">
                    <a:lumMod val="75000"/>
                    <a:lumOff val="25000"/>
                  </a:schemeClr>
                </a:solidFill>
                <a:latin typeface="Arial" pitchFamily="34" charset="0"/>
                <a:cs typeface="Arial" pitchFamily="34" charset="0"/>
                <a:sym typeface="Wingdings" pitchFamily="2" charset="2"/>
              </a:rPr>
              <a:t>, Gemeinde- und Zweckverbände</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Körperschaften und Anstalten des öffentlichen Rechts </a:t>
            </a:r>
            <a:r>
              <a:rPr lang="de-DE" sz="1200" dirty="0" smtClean="0">
                <a:solidFill>
                  <a:schemeClr val="tx1">
                    <a:lumMod val="75000"/>
                    <a:lumOff val="25000"/>
                  </a:schemeClr>
                </a:solidFill>
                <a:latin typeface="Arial" pitchFamily="34" charset="0"/>
                <a:cs typeface="Arial" pitchFamily="34" charset="0"/>
                <a:sym typeface="Wingdings" pitchFamily="2" charset="2"/>
              </a:rPr>
              <a:t>(z. B. Kammern oder </a:t>
            </a:r>
            <a:r>
              <a:rPr lang="de-DE" sz="1200" dirty="0">
                <a:solidFill>
                  <a:schemeClr val="tx1">
                    <a:lumMod val="75000"/>
                    <a:lumOff val="25000"/>
                  </a:schemeClr>
                </a:solidFill>
                <a:latin typeface="Arial" pitchFamily="34" charset="0"/>
                <a:cs typeface="Arial" pitchFamily="34" charset="0"/>
                <a:sym typeface="Wingdings" pitchFamily="2" charset="2"/>
              </a:rPr>
              <a:t>Verbände, </a:t>
            </a:r>
            <a:r>
              <a:rPr lang="de-DE" sz="1200" dirty="0" smtClean="0">
                <a:solidFill>
                  <a:schemeClr val="tx1">
                    <a:lumMod val="75000"/>
                    <a:lumOff val="25000"/>
                  </a:schemeClr>
                </a:solidFill>
                <a:latin typeface="Arial" pitchFamily="34" charset="0"/>
                <a:cs typeface="Arial" pitchFamily="34" charset="0"/>
                <a:sym typeface="Wingdings" pitchFamily="2" charset="2"/>
              </a:rPr>
              <a:t>gemeinnützige Organisationen </a:t>
            </a:r>
            <a:r>
              <a:rPr lang="de-DE" sz="1200" dirty="0">
                <a:solidFill>
                  <a:schemeClr val="tx1">
                    <a:lumMod val="75000"/>
                    <a:lumOff val="25000"/>
                  </a:schemeClr>
                </a:solidFill>
                <a:latin typeface="Arial" pitchFamily="34" charset="0"/>
                <a:cs typeface="Arial" pitchFamily="34" charset="0"/>
                <a:sym typeface="Wingdings" pitchFamily="2" charset="2"/>
              </a:rPr>
              <a:t>und </a:t>
            </a:r>
            <a:r>
              <a:rPr lang="de-DE" sz="1200" dirty="0" smtClean="0">
                <a:solidFill>
                  <a:schemeClr val="tx1">
                    <a:lumMod val="75000"/>
                    <a:lumOff val="25000"/>
                  </a:schemeClr>
                </a:solidFill>
                <a:latin typeface="Arial" pitchFamily="34" charset="0"/>
                <a:cs typeface="Arial" pitchFamily="34" charset="0"/>
                <a:sym typeface="Wingdings" pitchFamily="2" charset="2"/>
              </a:rPr>
              <a:t>Kirchen</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Sonstige </a:t>
            </a:r>
            <a:r>
              <a:rPr lang="de-DE" sz="1200" b="1" dirty="0">
                <a:solidFill>
                  <a:schemeClr val="tx1">
                    <a:lumMod val="75000"/>
                    <a:lumOff val="25000"/>
                  </a:schemeClr>
                </a:solidFill>
                <a:latin typeface="Arial" pitchFamily="34" charset="0"/>
                <a:cs typeface="Arial" pitchFamily="34" charset="0"/>
                <a:sym typeface="Wingdings" pitchFamily="2" charset="2"/>
              </a:rPr>
              <a:t>juristische Personen </a:t>
            </a:r>
            <a:r>
              <a:rPr lang="de-DE" sz="1200" b="1" dirty="0" smtClean="0">
                <a:solidFill>
                  <a:schemeClr val="tx1">
                    <a:lumMod val="75000"/>
                    <a:lumOff val="25000"/>
                  </a:schemeClr>
                </a:solidFill>
                <a:latin typeface="Arial" pitchFamily="34" charset="0"/>
                <a:cs typeface="Arial" pitchFamily="34" charset="0"/>
                <a:sym typeface="Wingdings" pitchFamily="2" charset="2"/>
              </a:rPr>
              <a:t>des Privatrechts</a:t>
            </a:r>
            <a:r>
              <a:rPr lang="de-DE" sz="1200" dirty="0" smtClean="0">
                <a:solidFill>
                  <a:schemeClr val="tx1">
                    <a:lumMod val="75000"/>
                    <a:lumOff val="25000"/>
                  </a:schemeClr>
                </a:solidFill>
                <a:latin typeface="Arial" pitchFamily="34" charset="0"/>
                <a:cs typeface="Arial" pitchFamily="34" charset="0"/>
                <a:sym typeface="Wingdings" pitchFamily="2" charset="2"/>
              </a:rPr>
              <a:t> </a:t>
            </a:r>
            <a:r>
              <a:rPr lang="de-DE" sz="1200" dirty="0">
                <a:solidFill>
                  <a:schemeClr val="tx1">
                    <a:lumMod val="75000"/>
                    <a:lumOff val="25000"/>
                  </a:schemeClr>
                </a:solidFill>
                <a:latin typeface="Arial" pitchFamily="34" charset="0"/>
                <a:cs typeface="Arial" pitchFamily="34" charset="0"/>
                <a:sym typeface="Wingdings" pitchFamily="2" charset="2"/>
              </a:rPr>
              <a:t>inkl. Wohnungsbaugenossenschaften</a:t>
            </a:r>
            <a:endParaRPr lang="de-DE" sz="1200" dirty="0" smtClean="0">
              <a:solidFill>
                <a:schemeClr val="tx1">
                  <a:lumMod val="75000"/>
                  <a:lumOff val="25000"/>
                </a:schemeClr>
              </a:solidFill>
              <a:latin typeface="Arial" pitchFamily="34" charset="0"/>
              <a:cs typeface="Arial" pitchFamily="34" charset="0"/>
              <a:sym typeface="Wingdings" pitchFamily="2" charset="2"/>
            </a:endParaRPr>
          </a:p>
          <a:p>
            <a:endParaRPr lang="de-DE" sz="1200" dirty="0">
              <a:solidFill>
                <a:schemeClr val="tx1">
                  <a:lumMod val="75000"/>
                  <a:lumOff val="25000"/>
                </a:schemeClr>
              </a:solidFill>
              <a:latin typeface="Arial" pitchFamily="34" charset="0"/>
              <a:cs typeface="Arial" pitchFamily="34" charset="0"/>
              <a:sym typeface="Wingdings" pitchFamily="2" charset="2"/>
            </a:endParaRPr>
          </a:p>
          <a:p>
            <a:endParaRPr lang="de-DE" sz="1200" dirty="0">
              <a:solidFill>
                <a:schemeClr val="tx1">
                  <a:lumMod val="75000"/>
                  <a:lumOff val="25000"/>
                </a:schemeClr>
              </a:solidFill>
              <a:latin typeface="Arial" pitchFamily="34" charset="0"/>
              <a:cs typeface="Arial" pitchFamily="34" charset="0"/>
              <a:sym typeface="Wingdings" pitchFamily="2" charset="2"/>
            </a:endParaRPr>
          </a:p>
          <a:p>
            <a:endParaRPr lang="de-DE" sz="1200" dirty="0" smtClean="0">
              <a:solidFill>
                <a:schemeClr val="tx1">
                  <a:lumMod val="75000"/>
                  <a:lumOff val="25000"/>
                </a:schemeClr>
              </a:solidFill>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endParaRPr>
          </a:p>
        </p:txBody>
      </p:sp>
      <p:sp>
        <p:nvSpPr>
          <p:cNvPr id="67" name="Rechteck 66"/>
          <p:cNvSpPr/>
          <p:nvPr/>
        </p:nvSpPr>
        <p:spPr>
          <a:xfrm>
            <a:off x="479376" y="1349091"/>
            <a:ext cx="3600000" cy="504000"/>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latin typeface="Arial Black" panose="020B0A04020102020204" pitchFamily="34" charset="0"/>
                <a:cs typeface="Arial" panose="020B0604020202020204" pitchFamily="34" charset="0"/>
              </a:rPr>
              <a:t>Wer?</a:t>
            </a:r>
          </a:p>
        </p:txBody>
      </p:sp>
      <p:sp>
        <p:nvSpPr>
          <p:cNvPr id="69" name="Rechteck 68"/>
          <p:cNvSpPr/>
          <p:nvPr/>
        </p:nvSpPr>
        <p:spPr>
          <a:xfrm>
            <a:off x="4261093" y="1931691"/>
            <a:ext cx="3600000" cy="4165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dirty="0">
              <a:solidFill>
                <a:schemeClr val="tx1">
                  <a:lumMod val="75000"/>
                  <a:lumOff val="25000"/>
                </a:schemeClr>
              </a:solidFill>
              <a:latin typeface="Arial Black" panose="020B0A04020102020204" pitchFamily="34" charset="0"/>
              <a:cs typeface="Arial" panose="020B0604020202020204"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a:solidFill>
                  <a:schemeClr val="tx1">
                    <a:lumMod val="75000"/>
                    <a:lumOff val="25000"/>
                  </a:schemeClr>
                </a:solidFill>
                <a:latin typeface="Arial" pitchFamily="34" charset="0"/>
                <a:cs typeface="Arial" pitchFamily="34" charset="0"/>
                <a:sym typeface="Wingdings" pitchFamily="2" charset="2"/>
              </a:rPr>
              <a:t>Austausch oder erstmaliger Einbau neuer </a:t>
            </a:r>
            <a:r>
              <a:rPr lang="de-DE" sz="1200" b="1" dirty="0" smtClean="0">
                <a:solidFill>
                  <a:schemeClr val="tx1">
                    <a:lumMod val="75000"/>
                    <a:lumOff val="25000"/>
                  </a:schemeClr>
                </a:solidFill>
                <a:latin typeface="Arial" pitchFamily="34" charset="0"/>
                <a:cs typeface="Arial" pitchFamily="34" charset="0"/>
                <a:sym typeface="Wingdings" pitchFamily="2" charset="2"/>
              </a:rPr>
              <a:t>Fenster</a:t>
            </a:r>
            <a:endParaRPr lang="de-DE" sz="1200" b="1"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a:solidFill>
                  <a:schemeClr val="tx1">
                    <a:lumMod val="75000"/>
                    <a:lumOff val="25000"/>
                  </a:schemeClr>
                </a:solidFill>
                <a:latin typeface="Arial" pitchFamily="34" charset="0"/>
                <a:cs typeface="Arial" pitchFamily="34" charset="0"/>
                <a:sym typeface="Wingdings" pitchFamily="2" charset="2"/>
              </a:rPr>
              <a:t>Ausbau und Entsorgung der alten </a:t>
            </a:r>
            <a:r>
              <a:rPr lang="de-DE" sz="1200" b="1" dirty="0" smtClean="0">
                <a:solidFill>
                  <a:schemeClr val="tx1">
                    <a:lumMod val="75000"/>
                    <a:lumOff val="25000"/>
                  </a:schemeClr>
                </a:solidFill>
                <a:latin typeface="Arial" pitchFamily="34" charset="0"/>
                <a:cs typeface="Arial" pitchFamily="34" charset="0"/>
                <a:sym typeface="Wingdings" pitchFamily="2" charset="2"/>
              </a:rPr>
              <a:t>Fenster</a:t>
            </a:r>
            <a:endParaRPr lang="de-DE" sz="1200" b="1"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Außenliegender Sonnenschutz</a:t>
            </a:r>
            <a:r>
              <a:rPr lang="de-DE" sz="1200" dirty="0" smtClean="0">
                <a:solidFill>
                  <a:schemeClr val="tx1">
                    <a:lumMod val="75000"/>
                    <a:lumOff val="25000"/>
                  </a:schemeClr>
                </a:solidFill>
                <a:latin typeface="Arial" pitchFamily="34" charset="0"/>
                <a:cs typeface="Arial" pitchFamily="34" charset="0"/>
                <a:sym typeface="Wingdings" pitchFamily="2" charset="2"/>
              </a:rPr>
              <a:t> (nach </a:t>
            </a:r>
            <a:r>
              <a:rPr lang="de-DE" sz="1200" dirty="0">
                <a:solidFill>
                  <a:schemeClr val="tx1">
                    <a:lumMod val="75000"/>
                    <a:lumOff val="25000"/>
                  </a:schemeClr>
                </a:solidFill>
                <a:latin typeface="Arial" pitchFamily="34" charset="0"/>
                <a:cs typeface="Arial" pitchFamily="34" charset="0"/>
                <a:sym typeface="Wingdings" pitchFamily="2" charset="2"/>
              </a:rPr>
              <a:t>DIN 4108-2</a:t>
            </a:r>
            <a:r>
              <a:rPr lang="de-DE" sz="1200" dirty="0" smtClean="0">
                <a:solidFill>
                  <a:schemeClr val="tx1">
                    <a:lumMod val="75000"/>
                    <a:lumOff val="25000"/>
                  </a:schemeClr>
                </a:solidFill>
                <a:latin typeface="Arial" pitchFamily="34" charset="0"/>
                <a:cs typeface="Arial" pitchFamily="34" charset="0"/>
                <a:sym typeface="Wingdings" pitchFamily="2" charset="2"/>
              </a:rPr>
              <a:t>)</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a:solidFill>
                  <a:schemeClr val="tx1">
                    <a:lumMod val="75000"/>
                    <a:lumOff val="25000"/>
                  </a:schemeClr>
                </a:solidFill>
                <a:latin typeface="Arial" pitchFamily="34" charset="0"/>
                <a:cs typeface="Arial" pitchFamily="34" charset="0"/>
                <a:sym typeface="Wingdings" pitchFamily="2" charset="2"/>
              </a:rPr>
              <a:t>Notwendige Nebenarbeiten </a:t>
            </a:r>
            <a:r>
              <a:rPr lang="de-DE" sz="1200" dirty="0">
                <a:solidFill>
                  <a:schemeClr val="tx1">
                    <a:lumMod val="75000"/>
                    <a:lumOff val="25000"/>
                  </a:schemeClr>
                </a:solidFill>
                <a:latin typeface="Arial" pitchFamily="34" charset="0"/>
                <a:cs typeface="Arial" pitchFamily="34" charset="0"/>
                <a:sym typeface="Wingdings" pitchFamily="2" charset="2"/>
              </a:rPr>
              <a:t>wie Putz- und Malerarbeiten im Fensterbereich sowie neue </a:t>
            </a:r>
            <a:r>
              <a:rPr lang="de-DE" sz="1200" dirty="0" smtClean="0">
                <a:solidFill>
                  <a:schemeClr val="tx1">
                    <a:lumMod val="75000"/>
                    <a:lumOff val="25000"/>
                  </a:schemeClr>
                </a:solidFill>
                <a:latin typeface="Arial" pitchFamily="34" charset="0"/>
                <a:cs typeface="Arial" pitchFamily="34" charset="0"/>
                <a:sym typeface="Wingdings" pitchFamily="2" charset="2"/>
              </a:rPr>
              <a:t>Innenfutter, Elektroarbeiten für </a:t>
            </a:r>
            <a:r>
              <a:rPr lang="de-DE" sz="1200" dirty="0">
                <a:solidFill>
                  <a:schemeClr val="tx1">
                    <a:lumMod val="75000"/>
                    <a:lumOff val="25000"/>
                  </a:schemeClr>
                </a:solidFill>
                <a:latin typeface="Arial" pitchFamily="34" charset="0"/>
                <a:cs typeface="Arial" pitchFamily="34" charset="0"/>
                <a:sym typeface="Wingdings" pitchFamily="2" charset="2"/>
              </a:rPr>
              <a:t>elektrisch betriebene Fenster oder </a:t>
            </a:r>
            <a:r>
              <a:rPr lang="de-DE" sz="1200" dirty="0" smtClean="0">
                <a:solidFill>
                  <a:schemeClr val="tx1">
                    <a:lumMod val="75000"/>
                    <a:lumOff val="25000"/>
                  </a:schemeClr>
                </a:solidFill>
                <a:latin typeface="Arial" pitchFamily="34" charset="0"/>
                <a:cs typeface="Arial" pitchFamily="34" charset="0"/>
                <a:sym typeface="Wingdings" pitchFamily="2" charset="2"/>
              </a:rPr>
              <a:t>Rollläden</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a:solidFill>
                  <a:schemeClr val="tx1">
                    <a:lumMod val="75000"/>
                    <a:lumOff val="25000"/>
                  </a:schemeClr>
                </a:solidFill>
                <a:latin typeface="Arial" pitchFamily="34" charset="0"/>
                <a:cs typeface="Arial" pitchFamily="34" charset="0"/>
                <a:sym typeface="Wingdings" pitchFamily="2" charset="2"/>
              </a:rPr>
              <a:t>Baustelleneinrichtung</a:t>
            </a:r>
            <a:r>
              <a:rPr lang="de-DE" sz="1200" dirty="0" smtClean="0">
                <a:solidFill>
                  <a:schemeClr val="tx1">
                    <a:lumMod val="75000"/>
                    <a:lumOff val="25000"/>
                  </a:schemeClr>
                </a:solidFill>
                <a:latin typeface="Arial" pitchFamily="34" charset="0"/>
                <a:cs typeface="Arial" pitchFamily="34" charset="0"/>
                <a:sym typeface="Wingdings" pitchFamily="2" charset="2"/>
              </a:rPr>
              <a:t> </a:t>
            </a:r>
            <a:r>
              <a:rPr lang="de-DE" sz="1200" dirty="0">
                <a:solidFill>
                  <a:schemeClr val="tx1">
                    <a:lumMod val="75000"/>
                    <a:lumOff val="25000"/>
                  </a:schemeClr>
                </a:solidFill>
                <a:latin typeface="Arial" pitchFamily="34" charset="0"/>
                <a:cs typeface="Arial" pitchFamily="34" charset="0"/>
                <a:sym typeface="Wingdings" pitchFamily="2" charset="2"/>
              </a:rPr>
              <a:t>– Rüst- / Gerüst- / </a:t>
            </a:r>
            <a:r>
              <a:rPr lang="de-DE" sz="1200" dirty="0" smtClean="0">
                <a:solidFill>
                  <a:schemeClr val="tx1">
                    <a:lumMod val="75000"/>
                    <a:lumOff val="25000"/>
                  </a:schemeClr>
                </a:solidFill>
                <a:latin typeface="Arial" pitchFamily="34" charset="0"/>
                <a:cs typeface="Arial" pitchFamily="34" charset="0"/>
                <a:sym typeface="Wingdings" pitchFamily="2" charset="2"/>
              </a:rPr>
              <a:t>Krankosten</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endParaRPr lang="de-DE" sz="1200" dirty="0" smtClean="0">
              <a:solidFill>
                <a:schemeClr val="tx1">
                  <a:lumMod val="75000"/>
                  <a:lumOff val="25000"/>
                </a:schemeClr>
              </a:solidFill>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endParaRPr>
          </a:p>
        </p:txBody>
      </p:sp>
      <p:sp>
        <p:nvSpPr>
          <p:cNvPr id="70" name="Rechteck 69"/>
          <p:cNvSpPr/>
          <p:nvPr/>
        </p:nvSpPr>
        <p:spPr>
          <a:xfrm>
            <a:off x="4241984" y="1349091"/>
            <a:ext cx="3600000" cy="504000"/>
          </a:xfrm>
          <a:prstGeom prst="rect">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latin typeface="Arial Black" panose="020B0A04020102020204" pitchFamily="34" charset="0"/>
                <a:cs typeface="Arial" panose="020B0604020202020204" pitchFamily="34" charset="0"/>
              </a:rPr>
              <a:t>Was?</a:t>
            </a:r>
          </a:p>
        </p:txBody>
      </p:sp>
      <p:sp>
        <p:nvSpPr>
          <p:cNvPr id="72" name="Rechteck 71"/>
          <p:cNvSpPr/>
          <p:nvPr/>
        </p:nvSpPr>
        <p:spPr>
          <a:xfrm>
            <a:off x="8033167" y="1931691"/>
            <a:ext cx="3600000" cy="2322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0" hangingPunct="0">
              <a:buClr>
                <a:srgbClr val="00378B"/>
              </a:buClr>
              <a:tabLst>
                <a:tab pos="450850" algn="r"/>
              </a:tabLst>
              <a:defRPr/>
            </a:pPr>
            <a:endParaRPr lang="de-DE" sz="1200" b="1"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rPr>
              <a:t>Antragstellung vor Beauftragung (Leistungs- &amp; Liefervertrag)</a:t>
            </a:r>
          </a:p>
          <a:p>
            <a:pPr marL="285750" indent="-285750" eaLnBrk="0" hangingPunct="0">
              <a:buClr>
                <a:srgbClr val="00378B"/>
              </a:buClr>
              <a:buFont typeface="Webdings" panose="05030102010509060703" pitchFamily="18" charset="2"/>
              <a:buChar char="a"/>
              <a:tabLst>
                <a:tab pos="450850" algn="r"/>
              </a:tabLst>
              <a:defRPr/>
            </a:pPr>
            <a:endParaRPr lang="de-DE" sz="1200" b="1"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UW-Wert </a:t>
            </a:r>
            <a:r>
              <a:rPr lang="de-DE" sz="1200" b="1" dirty="0">
                <a:solidFill>
                  <a:schemeClr val="tx1">
                    <a:lumMod val="75000"/>
                    <a:lumOff val="25000"/>
                  </a:schemeClr>
                </a:solidFill>
                <a:latin typeface="Arial" pitchFamily="34" charset="0"/>
                <a:cs typeface="Arial" pitchFamily="34" charset="0"/>
                <a:sym typeface="Wingdings" pitchFamily="2" charset="2"/>
              </a:rPr>
              <a:t>neue </a:t>
            </a:r>
            <a:r>
              <a:rPr lang="de-DE" sz="1200" b="1" dirty="0" smtClean="0">
                <a:solidFill>
                  <a:schemeClr val="tx1">
                    <a:lumMod val="75000"/>
                    <a:lumOff val="25000"/>
                  </a:schemeClr>
                </a:solidFill>
                <a:latin typeface="Arial" pitchFamily="34" charset="0"/>
                <a:cs typeface="Arial" pitchFamily="34" charset="0"/>
                <a:sym typeface="Wingdings" pitchFamily="2" charset="2"/>
              </a:rPr>
              <a:t>Fenster 0,95 </a:t>
            </a:r>
            <a:r>
              <a:rPr lang="de-DE" sz="1200" b="1" dirty="0">
                <a:solidFill>
                  <a:schemeClr val="tx1">
                    <a:lumMod val="75000"/>
                    <a:lumOff val="25000"/>
                  </a:schemeClr>
                </a:solidFill>
                <a:latin typeface="Arial" pitchFamily="34" charset="0"/>
                <a:cs typeface="Arial" pitchFamily="34" charset="0"/>
                <a:sym typeface="Wingdings" pitchFamily="2" charset="2"/>
              </a:rPr>
              <a:t>oder </a:t>
            </a:r>
            <a:r>
              <a:rPr lang="de-DE" sz="1200" b="1" dirty="0" smtClean="0">
                <a:solidFill>
                  <a:schemeClr val="tx1">
                    <a:lumMod val="75000"/>
                    <a:lumOff val="25000"/>
                  </a:schemeClr>
                </a:solidFill>
                <a:latin typeface="Arial" pitchFamily="34" charset="0"/>
                <a:cs typeface="Arial" pitchFamily="34" charset="0"/>
                <a:sym typeface="Wingdings" pitchFamily="2" charset="2"/>
              </a:rPr>
              <a:t>kleiner</a:t>
            </a:r>
          </a:p>
          <a:p>
            <a:pPr marL="285750" indent="-285750" eaLnBrk="0" hangingPunct="0">
              <a:buClr>
                <a:srgbClr val="00378B"/>
              </a:buClr>
              <a:buFont typeface="Webdings" panose="05030102010509060703" pitchFamily="18" charset="2"/>
              <a:buChar char="a"/>
              <a:tabLst>
                <a:tab pos="450850" algn="r"/>
              </a:tabLst>
              <a:defRPr/>
            </a:pPr>
            <a:endParaRPr lang="de-DE" sz="1200" b="1"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rPr>
              <a:t>U-Wert Außenwand  </a:t>
            </a:r>
            <a:r>
              <a:rPr lang="de-DE" sz="1200" b="1" dirty="0">
                <a:solidFill>
                  <a:schemeClr val="tx1">
                    <a:lumMod val="75000"/>
                    <a:lumOff val="25000"/>
                  </a:schemeClr>
                </a:solidFill>
                <a:latin typeface="Arial" pitchFamily="34" charset="0"/>
                <a:cs typeface="Arial" pitchFamily="34" charset="0"/>
              </a:rPr>
              <a:t>≤ UW </a:t>
            </a:r>
            <a:r>
              <a:rPr lang="de-DE" sz="1200" b="1" dirty="0" smtClean="0">
                <a:solidFill>
                  <a:schemeClr val="tx1">
                    <a:lumMod val="75000"/>
                    <a:lumOff val="25000"/>
                  </a:schemeClr>
                </a:solidFill>
                <a:latin typeface="Arial" pitchFamily="34" charset="0"/>
                <a:cs typeface="Arial" pitchFamily="34" charset="0"/>
              </a:rPr>
              <a:t>neue Fenster</a:t>
            </a:r>
          </a:p>
          <a:p>
            <a:pPr marL="285750" indent="-285750" eaLnBrk="0" hangingPunct="0">
              <a:buClr>
                <a:srgbClr val="00378B"/>
              </a:buClr>
              <a:buFont typeface="Webdings" panose="05030102010509060703" pitchFamily="18" charset="2"/>
              <a:buChar char="a"/>
              <a:tabLst>
                <a:tab pos="450850" algn="r"/>
              </a:tabLst>
              <a:defRPr/>
            </a:pPr>
            <a:endParaRPr lang="de-DE" sz="1200" b="1" dirty="0">
              <a:solidFill>
                <a:schemeClr val="tx1">
                  <a:lumMod val="75000"/>
                  <a:lumOff val="25000"/>
                </a:schemeClr>
              </a:solidFill>
              <a:latin typeface="Arial" pitchFamily="34" charset="0"/>
              <a:cs typeface="Arial" pitchFamily="34" charset="0"/>
            </a:endParaRPr>
          </a:p>
          <a:p>
            <a:pPr marL="285750" indent="-285750" eaLnBrk="0" hangingPunct="0">
              <a:buClr>
                <a:srgbClr val="00378B"/>
              </a:buClr>
              <a:buFont typeface="Webdings" panose="05030102010509060703" pitchFamily="18" charset="2"/>
              <a:buChar char="a"/>
              <a:tabLst>
                <a:tab pos="450850" algn="r"/>
              </a:tabLst>
              <a:defRPr/>
            </a:pPr>
            <a:r>
              <a:rPr lang="de-DE" sz="1200" dirty="0" smtClean="0">
                <a:solidFill>
                  <a:schemeClr val="tx1">
                    <a:lumMod val="75000"/>
                    <a:lumOff val="25000"/>
                  </a:schemeClr>
                </a:solidFill>
                <a:latin typeface="Arial" pitchFamily="34" charset="0"/>
                <a:cs typeface="Arial" pitchFamily="34" charset="0"/>
              </a:rPr>
              <a:t>Einbindung </a:t>
            </a:r>
            <a:r>
              <a:rPr lang="de-DE" sz="1200" dirty="0">
                <a:solidFill>
                  <a:schemeClr val="tx1">
                    <a:lumMod val="75000"/>
                    <a:lumOff val="25000"/>
                  </a:schemeClr>
                </a:solidFill>
                <a:latin typeface="Arial" pitchFamily="34" charset="0"/>
                <a:cs typeface="Arial" pitchFamily="34" charset="0"/>
              </a:rPr>
              <a:t>eines </a:t>
            </a:r>
            <a:r>
              <a:rPr lang="de-DE" sz="1200" b="1" dirty="0" smtClean="0">
                <a:solidFill>
                  <a:schemeClr val="tx1">
                    <a:lumMod val="75000"/>
                    <a:lumOff val="25000"/>
                  </a:schemeClr>
                </a:solidFill>
                <a:latin typeface="Arial" pitchFamily="34" charset="0"/>
                <a:cs typeface="Arial" pitchFamily="34" charset="0"/>
              </a:rPr>
              <a:t>Energieberaters</a:t>
            </a:r>
          </a:p>
          <a:p>
            <a:pPr marL="285750" indent="-285750" eaLnBrk="0" hangingPunct="0">
              <a:buClr>
                <a:srgbClr val="00378B"/>
              </a:buClr>
              <a:buFont typeface="Webdings" panose="05030102010509060703" pitchFamily="18" charset="2"/>
              <a:buChar char="a"/>
              <a:tabLst>
                <a:tab pos="450850" algn="r"/>
              </a:tabLst>
              <a:defRPr/>
            </a:pPr>
            <a:endParaRPr lang="de-DE" sz="1200" b="1" dirty="0">
              <a:solidFill>
                <a:schemeClr val="tx1">
                  <a:lumMod val="75000"/>
                  <a:lumOff val="25000"/>
                </a:schemeClr>
              </a:solidFill>
              <a:latin typeface="Arial" pitchFamily="34" charset="0"/>
              <a:cs typeface="Arial" pitchFamily="34" charset="0"/>
            </a:endParaRPr>
          </a:p>
          <a:p>
            <a:pPr marL="285750" indent="-285750" eaLnBrk="0" hangingPunct="0">
              <a:buClr>
                <a:srgbClr val="00378B"/>
              </a:buClr>
              <a:buFont typeface="Webdings" panose="05030102010509060703" pitchFamily="18" charset="2"/>
              <a:buChar char="a"/>
              <a:tabLst>
                <a:tab pos="450850" algn="r"/>
              </a:tabLst>
              <a:defRPr/>
            </a:pPr>
            <a:r>
              <a:rPr lang="de-DE" sz="1200" dirty="0" smtClean="0">
                <a:solidFill>
                  <a:schemeClr val="tx1">
                    <a:lumMod val="75000"/>
                    <a:lumOff val="25000"/>
                  </a:schemeClr>
                </a:solidFill>
                <a:latin typeface="Arial" pitchFamily="34" charset="0"/>
                <a:cs typeface="Arial" pitchFamily="34" charset="0"/>
              </a:rPr>
              <a:t>Gebäude </a:t>
            </a:r>
            <a:r>
              <a:rPr lang="de-DE" sz="1200" dirty="0">
                <a:solidFill>
                  <a:schemeClr val="tx1">
                    <a:lumMod val="75000"/>
                    <a:lumOff val="25000"/>
                  </a:schemeClr>
                </a:solidFill>
                <a:latin typeface="Arial" pitchFamily="34" charset="0"/>
                <a:cs typeface="Arial" pitchFamily="34" charset="0"/>
              </a:rPr>
              <a:t>muss </a:t>
            </a:r>
            <a:r>
              <a:rPr lang="de-DE" sz="1200" b="1" dirty="0" smtClean="0">
                <a:solidFill>
                  <a:schemeClr val="tx1">
                    <a:lumMod val="75000"/>
                    <a:lumOff val="25000"/>
                  </a:schemeClr>
                </a:solidFill>
                <a:latin typeface="Arial" pitchFamily="34" charset="0"/>
                <a:cs typeface="Arial" pitchFamily="34" charset="0"/>
              </a:rPr>
              <a:t>mind. 5 </a:t>
            </a:r>
            <a:r>
              <a:rPr lang="de-DE" sz="1200" b="1" dirty="0">
                <a:solidFill>
                  <a:schemeClr val="tx1">
                    <a:lumMod val="75000"/>
                    <a:lumOff val="25000"/>
                  </a:schemeClr>
                </a:solidFill>
                <a:latin typeface="Arial" pitchFamily="34" charset="0"/>
                <a:cs typeface="Arial" pitchFamily="34" charset="0"/>
              </a:rPr>
              <a:t>Jahre alt </a:t>
            </a:r>
            <a:r>
              <a:rPr lang="de-DE" sz="1200" dirty="0" smtClean="0">
                <a:solidFill>
                  <a:schemeClr val="tx1">
                    <a:lumMod val="75000"/>
                    <a:lumOff val="25000"/>
                  </a:schemeClr>
                </a:solidFill>
                <a:latin typeface="Arial" pitchFamily="34" charset="0"/>
                <a:cs typeface="Arial" pitchFamily="34" charset="0"/>
              </a:rPr>
              <a:t>sein</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endParaRPr>
          </a:p>
          <a:p>
            <a:pPr marL="285750" indent="-285750" eaLnBrk="0" hangingPunct="0">
              <a:buClr>
                <a:srgbClr val="00378B"/>
              </a:buClr>
              <a:buFont typeface="Webdings" panose="05030102010509060703" pitchFamily="18" charset="2"/>
              <a:buChar char="a"/>
              <a:tabLst>
                <a:tab pos="450850" algn="r"/>
              </a:tabLst>
              <a:defRPr/>
            </a:pPr>
            <a:endParaRPr lang="de-DE" sz="1200" dirty="0" smtClean="0">
              <a:solidFill>
                <a:schemeClr val="tx1">
                  <a:lumMod val="75000"/>
                  <a:lumOff val="25000"/>
                </a:schemeClr>
              </a:solidFill>
              <a:latin typeface="Arial" pitchFamily="34" charset="0"/>
              <a:cs typeface="Arial" pitchFamily="34" charset="0"/>
            </a:endParaRPr>
          </a:p>
          <a:p>
            <a:pPr marL="285750" indent="-285750" eaLnBrk="0" hangingPunct="0">
              <a:buClr>
                <a:srgbClr val="00378B"/>
              </a:buClr>
              <a:buFont typeface="Webdings" panose="05030102010509060703" pitchFamily="18" charset="2"/>
              <a:buChar char="a"/>
              <a:tabLst>
                <a:tab pos="450850" algn="r"/>
              </a:tabLst>
              <a:defRPr/>
            </a:pPr>
            <a:endParaRPr lang="de-DE" sz="1200" dirty="0" smtClean="0">
              <a:solidFill>
                <a:schemeClr val="tx1">
                  <a:lumMod val="75000"/>
                  <a:lumOff val="25000"/>
                </a:schemeClr>
              </a:solidFill>
              <a:latin typeface="Arial" pitchFamily="34" charset="0"/>
              <a:cs typeface="Arial" pitchFamily="34" charset="0"/>
            </a:endParaRPr>
          </a:p>
          <a:p>
            <a:pPr marL="171450" indent="-171450">
              <a:buFont typeface="Symbol" panose="05050102010706020507" pitchFamily="18" charset="2"/>
              <a:buChar char="-"/>
              <a:defRPr/>
            </a:pPr>
            <a:endParaRPr lang="de-DE" sz="1200" dirty="0">
              <a:solidFill>
                <a:schemeClr val="tx1">
                  <a:lumMod val="75000"/>
                  <a:lumOff val="25000"/>
                </a:schemeClr>
              </a:solidFill>
              <a:latin typeface="Arial" pitchFamily="34" charset="0"/>
              <a:cs typeface="Arial" pitchFamily="34" charset="0"/>
            </a:endParaRPr>
          </a:p>
          <a:p>
            <a:pPr marL="171450" indent="-171450">
              <a:buFont typeface="Symbol" panose="05050102010706020507" pitchFamily="18" charset="2"/>
              <a:buChar char="-"/>
              <a:defRPr/>
            </a:pPr>
            <a:endParaRPr lang="de-DE" sz="1200" dirty="0" smtClean="0">
              <a:solidFill>
                <a:schemeClr val="tx1">
                  <a:lumMod val="75000"/>
                  <a:lumOff val="25000"/>
                </a:schemeClr>
              </a:solidFill>
              <a:latin typeface="Arial" pitchFamily="34" charset="0"/>
              <a:cs typeface="Arial" pitchFamily="34" charset="0"/>
            </a:endParaRPr>
          </a:p>
          <a:p>
            <a:pPr>
              <a:defRPr/>
            </a:pPr>
            <a:endParaRPr lang="de-DE" sz="1200" dirty="0">
              <a:solidFill>
                <a:schemeClr val="tx1">
                  <a:lumMod val="75000"/>
                  <a:lumOff val="25000"/>
                </a:schemeClr>
              </a:solidFill>
              <a:latin typeface="Arial" pitchFamily="34" charset="0"/>
              <a:cs typeface="Arial" pitchFamily="34" charset="0"/>
            </a:endParaRPr>
          </a:p>
          <a:p>
            <a:pPr>
              <a:defRPr/>
            </a:pPr>
            <a:r>
              <a:rPr lang="de-DE" sz="1200" dirty="0" smtClean="0">
                <a:solidFill>
                  <a:schemeClr val="bg1"/>
                </a:solidFill>
                <a:cs typeface="Arial" panose="020B0604020202020204" pitchFamily="34" charset="0"/>
              </a:rPr>
              <a:t>.</a:t>
            </a:r>
            <a:endParaRPr lang="de-DE" sz="1200" dirty="0">
              <a:solidFill>
                <a:schemeClr val="bg1"/>
              </a:solidFill>
              <a:cs typeface="Arial" panose="020B0604020202020204" pitchFamily="34" charset="0"/>
            </a:endParaRPr>
          </a:p>
          <a:p>
            <a:endParaRPr lang="de-DE" sz="1200" dirty="0">
              <a:solidFill>
                <a:schemeClr val="tx1">
                  <a:lumMod val="75000"/>
                  <a:lumOff val="25000"/>
                </a:schemeClr>
              </a:solidFill>
              <a:latin typeface="Arial" pitchFamily="34" charset="0"/>
              <a:cs typeface="Arial" pitchFamily="34" charset="0"/>
            </a:endParaRPr>
          </a:p>
          <a:p>
            <a:endParaRPr lang="de-DE" sz="1200" dirty="0" smtClean="0">
              <a:solidFill>
                <a:schemeClr val="tx1">
                  <a:lumMod val="75000"/>
                  <a:lumOff val="25000"/>
                </a:schemeClr>
              </a:solidFill>
              <a:latin typeface="Arial" pitchFamily="34" charset="0"/>
              <a:cs typeface="Arial" pitchFamily="34" charset="0"/>
              <a:sym typeface="Wingdings" pitchFamily="2" charset="2"/>
            </a:endParaRPr>
          </a:p>
          <a:p>
            <a:endParaRPr lang="de-DE" sz="1200" dirty="0">
              <a:solidFill>
                <a:schemeClr val="tx1">
                  <a:lumMod val="75000"/>
                  <a:lumOff val="25000"/>
                </a:schemeClr>
              </a:solidFill>
              <a:latin typeface="Arial" pitchFamily="34" charset="0"/>
              <a:cs typeface="Arial" pitchFamily="34" charset="0"/>
              <a:sym typeface="Wingdings" pitchFamily="2" charset="2"/>
            </a:endParaRPr>
          </a:p>
          <a:p>
            <a:endParaRPr lang="de-DE" sz="1200" dirty="0">
              <a:solidFill>
                <a:schemeClr val="tx1">
                  <a:lumMod val="75000"/>
                  <a:lumOff val="25000"/>
                </a:schemeClr>
              </a:solidFill>
              <a:latin typeface="Arial" pitchFamily="34" charset="0"/>
              <a:cs typeface="Arial" pitchFamily="34" charset="0"/>
              <a:sym typeface="Wingdings" pitchFamily="2" charset="2"/>
            </a:endParaRPr>
          </a:p>
          <a:p>
            <a:endParaRPr lang="de-DE" sz="1200" dirty="0" smtClean="0">
              <a:solidFill>
                <a:schemeClr val="tx1">
                  <a:lumMod val="75000"/>
                  <a:lumOff val="25000"/>
                </a:schemeClr>
              </a:solidFill>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endParaRPr>
          </a:p>
        </p:txBody>
      </p:sp>
      <p:sp>
        <p:nvSpPr>
          <p:cNvPr id="73" name="Rechteck 72"/>
          <p:cNvSpPr/>
          <p:nvPr/>
        </p:nvSpPr>
        <p:spPr>
          <a:xfrm>
            <a:off x="8033167" y="1349091"/>
            <a:ext cx="3600000" cy="504000"/>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latin typeface="Arial Black" panose="020B0A04020102020204" pitchFamily="34" charset="0"/>
                <a:cs typeface="Arial" panose="020B0604020202020204" pitchFamily="34" charset="0"/>
              </a:rPr>
              <a:t>Voraussetzungen &amp; Konditionen</a:t>
            </a:r>
            <a:endParaRPr lang="de-DE" dirty="0" smtClean="0">
              <a:solidFill>
                <a:schemeClr val="bg1"/>
              </a:solidFill>
              <a:latin typeface="Arial Black" panose="020B0A04020102020204" pitchFamily="34" charset="0"/>
              <a:cs typeface="Arial" panose="020B0604020202020204" pitchFamily="34" charset="0"/>
            </a:endParaRPr>
          </a:p>
        </p:txBody>
      </p:sp>
      <p:sp>
        <p:nvSpPr>
          <p:cNvPr id="78" name="Rechteck 77"/>
          <p:cNvSpPr/>
          <p:nvPr/>
        </p:nvSpPr>
        <p:spPr>
          <a:xfrm>
            <a:off x="385789" y="476315"/>
            <a:ext cx="10955311" cy="738664"/>
          </a:xfrm>
          <a:prstGeom prst="rect">
            <a:avLst/>
          </a:prstGeom>
          <a:noFill/>
        </p:spPr>
        <p:txBody>
          <a:bodyPr wrap="square">
            <a:spAutoFit/>
          </a:bodyPr>
          <a:lstStyle/>
          <a:p>
            <a:pPr algn="ctr" eaLnBrk="0" hangingPunct="0"/>
            <a:endParaRPr lang="de-DE" sz="2000" b="1" cap="all" dirty="0" smtClean="0">
              <a:solidFill>
                <a:srgbClr val="002060"/>
              </a:solidFill>
              <a:cs typeface="Arial" pitchFamily="34" charset="0"/>
            </a:endParaRPr>
          </a:p>
          <a:p>
            <a:pPr>
              <a:defRPr/>
            </a:pPr>
            <a:r>
              <a:rPr lang="de-DE" sz="2200" b="1" dirty="0">
                <a:latin typeface="Tahoma" panose="020B0604030504040204" pitchFamily="34" charset="0"/>
                <a:ea typeface="Tahoma" panose="020B0604030504040204" pitchFamily="34" charset="0"/>
                <a:cs typeface="Tahoma" panose="020B0604030504040204" pitchFamily="34" charset="0"/>
              </a:rPr>
              <a:t>BEG Einzelmaßnahme – </a:t>
            </a:r>
            <a:r>
              <a:rPr lang="de-DE" sz="2200" b="1" dirty="0">
                <a:solidFill>
                  <a:srgbClr val="F29100"/>
                </a:solidFill>
                <a:latin typeface="Tahoma" panose="020B0604030504040204" pitchFamily="34" charset="0"/>
                <a:ea typeface="Tahoma" panose="020B0604030504040204" pitchFamily="34" charset="0"/>
                <a:cs typeface="Tahoma" panose="020B0604030504040204" pitchFamily="34" charset="0"/>
              </a:rPr>
              <a:t>Die Details am Beispiel Wärmeschutzverglasung</a:t>
            </a:r>
          </a:p>
        </p:txBody>
      </p:sp>
      <p:sp>
        <p:nvSpPr>
          <p:cNvPr id="13" name="Rechteck 12"/>
          <p:cNvSpPr/>
          <p:nvPr/>
        </p:nvSpPr>
        <p:spPr>
          <a:xfrm>
            <a:off x="8033167" y="4333099"/>
            <a:ext cx="3600000" cy="1763749"/>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dirty="0">
              <a:solidFill>
                <a:schemeClr val="bg1"/>
              </a:solidFill>
              <a:latin typeface="Arial Black" panose="020B0A04020102020204" pitchFamily="34" charset="0"/>
              <a:cs typeface="Arial" panose="020B0604020202020204" pitchFamily="34" charset="0"/>
              <a:sym typeface="Wingdings" pitchFamily="2" charset="2"/>
            </a:endParaRPr>
          </a:p>
          <a:p>
            <a:pPr eaLnBrk="0" hangingPunct="0">
              <a:buClr>
                <a:srgbClr val="00378B"/>
              </a:buClr>
              <a:tabLst>
                <a:tab pos="450850" algn="r"/>
              </a:tabLst>
              <a:defRPr/>
            </a:pPr>
            <a:r>
              <a:rPr lang="de-DE" sz="1200" b="1" dirty="0">
                <a:solidFill>
                  <a:schemeClr val="bg1"/>
                </a:solidFill>
                <a:latin typeface="Arial" pitchFamily="34" charset="0"/>
                <a:cs typeface="Arial" pitchFamily="34" charset="0"/>
                <a:sym typeface="Wingdings" pitchFamily="2" charset="2"/>
              </a:rPr>
              <a:t>Förderung </a:t>
            </a:r>
            <a:r>
              <a:rPr lang="de-DE" sz="1200" b="1" dirty="0" smtClean="0">
                <a:solidFill>
                  <a:schemeClr val="bg1"/>
                </a:solidFill>
                <a:latin typeface="Arial" pitchFamily="34" charset="0"/>
                <a:cs typeface="Arial" pitchFamily="34" charset="0"/>
                <a:sym typeface="Wingdings" pitchFamily="2" charset="2"/>
              </a:rPr>
              <a:t>je </a:t>
            </a:r>
            <a:r>
              <a:rPr lang="de-DE" sz="1200" b="1" dirty="0">
                <a:solidFill>
                  <a:schemeClr val="bg1"/>
                </a:solidFill>
                <a:latin typeface="Arial" pitchFamily="34" charset="0"/>
                <a:cs typeface="Arial" pitchFamily="34" charset="0"/>
                <a:sym typeface="Wingdings" pitchFamily="2" charset="2"/>
              </a:rPr>
              <a:t>WE und Kalenderjahr </a:t>
            </a:r>
            <a:endParaRPr lang="de-DE" sz="1200" b="1" dirty="0" smtClean="0">
              <a:solidFill>
                <a:schemeClr val="bg1"/>
              </a:solidFill>
              <a:latin typeface="Arial" pitchFamily="34" charset="0"/>
              <a:cs typeface="Arial" pitchFamily="34" charset="0"/>
              <a:sym typeface="Wingdings" pitchFamily="2" charset="2"/>
            </a:endParaRPr>
          </a:p>
          <a:p>
            <a:pPr marL="285750" indent="-285750" eaLnBrk="0" hangingPunct="0">
              <a:buClr>
                <a:schemeClr val="bg1"/>
              </a:buClr>
              <a:buFont typeface="Webdings" panose="05030102010509060703" pitchFamily="18" charset="2"/>
              <a:buChar char="a"/>
              <a:tabLst>
                <a:tab pos="450850" algn="r"/>
              </a:tabLst>
              <a:defRPr/>
            </a:pPr>
            <a:r>
              <a:rPr lang="de-DE" sz="1200" b="1" dirty="0" smtClean="0">
                <a:solidFill>
                  <a:schemeClr val="bg1"/>
                </a:solidFill>
                <a:latin typeface="Arial" pitchFamily="34" charset="0"/>
                <a:cs typeface="Arial" pitchFamily="34" charset="0"/>
                <a:sym typeface="Wingdings" pitchFamily="2" charset="2"/>
              </a:rPr>
              <a:t>15% Zuschuss auf max. 30.000 € ff. Kosten</a:t>
            </a:r>
          </a:p>
          <a:p>
            <a:pPr marL="285750" indent="-285750" eaLnBrk="0" hangingPunct="0">
              <a:buClr>
                <a:schemeClr val="bg1"/>
              </a:buClr>
              <a:buFont typeface="Webdings" panose="05030102010509060703" pitchFamily="18" charset="2"/>
              <a:buChar char="a"/>
              <a:tabLst>
                <a:tab pos="450850" algn="r"/>
              </a:tabLst>
              <a:defRPr/>
            </a:pPr>
            <a:r>
              <a:rPr lang="de-DE" sz="1200" b="1" dirty="0" smtClean="0">
                <a:solidFill>
                  <a:schemeClr val="bg1"/>
                </a:solidFill>
                <a:latin typeface="Arial" pitchFamily="34" charset="0"/>
                <a:cs typeface="Arial" pitchFamily="34" charset="0"/>
                <a:sym typeface="Wingdings" pitchFamily="2" charset="2"/>
              </a:rPr>
              <a:t>Mit Sanierungsfahrplan:</a:t>
            </a:r>
            <a:br>
              <a:rPr lang="de-DE" sz="1200" b="1" dirty="0" smtClean="0">
                <a:solidFill>
                  <a:schemeClr val="bg1"/>
                </a:solidFill>
                <a:latin typeface="Arial" pitchFamily="34" charset="0"/>
                <a:cs typeface="Arial" pitchFamily="34" charset="0"/>
                <a:sym typeface="Wingdings" pitchFamily="2" charset="2"/>
              </a:rPr>
            </a:br>
            <a:r>
              <a:rPr lang="de-DE" sz="1200" b="1" dirty="0" smtClean="0">
                <a:solidFill>
                  <a:schemeClr val="bg1"/>
                </a:solidFill>
                <a:latin typeface="Arial" pitchFamily="34" charset="0"/>
                <a:cs typeface="Arial" pitchFamily="34" charset="0"/>
                <a:sym typeface="Wingdings" pitchFamily="2" charset="2"/>
              </a:rPr>
              <a:t>20% Zuschuss auf max. 60.000 € ff. Kosten</a:t>
            </a:r>
            <a:r>
              <a:rPr lang="de-DE" sz="1200" b="1" dirty="0">
                <a:solidFill>
                  <a:schemeClr val="bg1"/>
                </a:solidFill>
                <a:latin typeface="Arial" pitchFamily="34" charset="0"/>
                <a:cs typeface="Arial" pitchFamily="34" charset="0"/>
                <a:sym typeface="Wingdings" pitchFamily="2" charset="2"/>
              </a:rPr>
              <a:t/>
            </a:r>
            <a:br>
              <a:rPr lang="de-DE" sz="1200" b="1" dirty="0">
                <a:solidFill>
                  <a:schemeClr val="bg1"/>
                </a:solidFill>
                <a:latin typeface="Arial" pitchFamily="34" charset="0"/>
                <a:cs typeface="Arial" pitchFamily="34" charset="0"/>
                <a:sym typeface="Wingdings" pitchFamily="2" charset="2"/>
              </a:rPr>
            </a:br>
            <a:endParaRPr lang="de-DE" sz="1200" b="1" dirty="0">
              <a:solidFill>
                <a:schemeClr val="bg1"/>
              </a:solidFill>
              <a:latin typeface="Arial" pitchFamily="34" charset="0"/>
              <a:cs typeface="Arial" pitchFamily="34" charset="0"/>
              <a:sym typeface="Wingdings" pitchFamily="2" charset="2"/>
            </a:endParaRPr>
          </a:p>
          <a:p>
            <a:pPr marL="174625" indent="-174625" eaLnBrk="0" hangingPunct="0">
              <a:buClr>
                <a:schemeClr val="bg1"/>
              </a:buClr>
              <a:buFont typeface="Webdings" panose="05030102010509060703" pitchFamily="18" charset="2"/>
              <a:buChar char="a"/>
              <a:tabLst>
                <a:tab pos="450850" algn="r"/>
              </a:tabLst>
              <a:defRPr/>
            </a:pPr>
            <a:r>
              <a:rPr lang="de-DE" sz="1200" b="1" dirty="0">
                <a:solidFill>
                  <a:schemeClr val="bg1"/>
                </a:solidFill>
                <a:latin typeface="Arial" pitchFamily="34" charset="0"/>
                <a:cs typeface="Arial" pitchFamily="34" charset="0"/>
              </a:rPr>
              <a:t>Ergänzungskredit </a:t>
            </a:r>
            <a:r>
              <a:rPr lang="de-DE" sz="1200" b="1" dirty="0" err="1">
                <a:solidFill>
                  <a:schemeClr val="bg1"/>
                </a:solidFill>
                <a:latin typeface="Arial" pitchFamily="34" charset="0"/>
                <a:cs typeface="Arial" pitchFamily="34" charset="0"/>
              </a:rPr>
              <a:t>vrsl</a:t>
            </a:r>
            <a:r>
              <a:rPr lang="de-DE" sz="1200" b="1" dirty="0">
                <a:solidFill>
                  <a:schemeClr val="bg1"/>
                </a:solidFill>
                <a:latin typeface="Arial" pitchFamily="34" charset="0"/>
                <a:cs typeface="Arial" pitchFamily="34" charset="0"/>
              </a:rPr>
              <a:t>. ab 27.2.2024</a:t>
            </a:r>
            <a:endParaRPr lang="de-DE" sz="1200" b="1" dirty="0">
              <a:solidFill>
                <a:schemeClr val="bg1"/>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endParaRPr lang="de-DE" sz="1200" b="1" dirty="0">
              <a:solidFill>
                <a:schemeClr val="bg1"/>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endParaRPr lang="de-DE" sz="1200" b="1" dirty="0">
              <a:solidFill>
                <a:schemeClr val="bg1"/>
              </a:solidFill>
              <a:latin typeface="Arial" pitchFamily="34" charset="0"/>
              <a:cs typeface="Arial" pitchFamily="34" charset="0"/>
              <a:sym typeface="Wingdings" pitchFamily="2" charset="2"/>
            </a:endParaRPr>
          </a:p>
          <a:p>
            <a:endParaRPr lang="de-DE" sz="1200" dirty="0" smtClean="0">
              <a:solidFill>
                <a:schemeClr val="bg1"/>
              </a:solidFill>
              <a:cs typeface="Arial" panose="020B0604020202020204" pitchFamily="34" charset="0"/>
            </a:endParaRPr>
          </a:p>
          <a:p>
            <a:endParaRPr lang="de-DE" sz="1200" dirty="0">
              <a:solidFill>
                <a:schemeClr val="bg1"/>
              </a:solidFill>
              <a:latin typeface="Arial Black" panose="020B0A04020102020204" pitchFamily="34" charset="0"/>
              <a:cs typeface="Arial" panose="020B0604020202020204" pitchFamily="34" charset="0"/>
            </a:endParaRPr>
          </a:p>
          <a:p>
            <a:endParaRPr lang="de-DE"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30963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229944" y="1387977"/>
            <a:ext cx="3436910" cy="1365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455773" y="723037"/>
            <a:ext cx="11044518" cy="430887"/>
          </a:xfrm>
          <a:prstGeom prst="rect">
            <a:avLst/>
          </a:prstGeom>
        </p:spPr>
        <p:txBody>
          <a:bodyPr wrap="square">
            <a:spAutoFit/>
          </a:bodyPr>
          <a:lstStyle/>
          <a:p>
            <a:r>
              <a:rPr lang="de-DE" sz="2200" b="1" dirty="0">
                <a:latin typeface="Tahoma" panose="020B0604030504040204" pitchFamily="34" charset="0"/>
                <a:ea typeface="Tahoma" panose="020B0604030504040204" pitchFamily="34" charset="0"/>
                <a:cs typeface="Tahoma" panose="020B0604030504040204" pitchFamily="34" charset="0"/>
              </a:rPr>
              <a:t>Fensteraustausch mit Wärmeschutzverglasung</a:t>
            </a:r>
          </a:p>
        </p:txBody>
      </p:sp>
      <p:pic>
        <p:nvPicPr>
          <p:cNvPr id="4098" name="Picture 2" descr="Wie funktioniert eine Isolierverglasu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773" y="1930646"/>
            <a:ext cx="3623168" cy="3623168"/>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835775" y="6300490"/>
            <a:ext cx="1826141" cy="215444"/>
          </a:xfrm>
          <a:prstGeom prst="rect">
            <a:avLst/>
          </a:prstGeom>
        </p:spPr>
        <p:txBody>
          <a:bodyPr wrap="none">
            <a:spAutoFit/>
          </a:bodyPr>
          <a:lstStyle/>
          <a:p>
            <a:r>
              <a:rPr lang="de-DE" sz="800" dirty="0">
                <a:latin typeface="Arial" panose="020B0604020202020204" pitchFamily="34" charset="0"/>
                <a:cs typeface="Arial" panose="020B0604020202020204" pitchFamily="34" charset="0"/>
              </a:rPr>
              <a:t>https://www.fensterbau-ratgeber.de/</a:t>
            </a:r>
          </a:p>
        </p:txBody>
      </p:sp>
      <p:pic>
        <p:nvPicPr>
          <p:cNvPr id="4100" name="Picture 4" descr="Heizen Sie Ihr Geld nicht zum Fenster hinaus | WERU Gmb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770" y="1891553"/>
            <a:ext cx="3103366" cy="4025510"/>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5138834" y="6300490"/>
            <a:ext cx="930063" cy="215444"/>
          </a:xfrm>
          <a:prstGeom prst="rect">
            <a:avLst/>
          </a:prstGeom>
        </p:spPr>
        <p:txBody>
          <a:bodyPr wrap="none">
            <a:spAutoFit/>
          </a:bodyPr>
          <a:lstStyle/>
          <a:p>
            <a:r>
              <a:rPr lang="de-DE" sz="800" dirty="0" smtClean="0">
                <a:latin typeface="Arial" panose="020B0604020202020204" pitchFamily="34" charset="0"/>
                <a:cs typeface="Arial" panose="020B0604020202020204" pitchFamily="34" charset="0"/>
              </a:rPr>
              <a:t>Quelle: Weru.de</a:t>
            </a:r>
            <a:endParaRPr lang="de-DE" sz="800" dirty="0">
              <a:latin typeface="Arial" panose="020B0604020202020204" pitchFamily="34" charset="0"/>
              <a:cs typeface="Arial" panose="020B0604020202020204" pitchFamily="34" charset="0"/>
            </a:endParaRPr>
          </a:p>
        </p:txBody>
      </p:sp>
      <p:pic>
        <p:nvPicPr>
          <p:cNvPr id="4102" name="Picture 6" descr="Heizen Sie Ihr Geld nicht zum Fenster hinaus | WERU Gmb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3250" y="2211529"/>
            <a:ext cx="4783864" cy="2989915"/>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7747563" y="6289826"/>
            <a:ext cx="930063" cy="215444"/>
          </a:xfrm>
          <a:prstGeom prst="rect">
            <a:avLst/>
          </a:prstGeom>
        </p:spPr>
        <p:txBody>
          <a:bodyPr wrap="none">
            <a:spAutoFit/>
          </a:bodyPr>
          <a:lstStyle/>
          <a:p>
            <a:r>
              <a:rPr lang="de-DE" sz="800" dirty="0" smtClean="0">
                <a:latin typeface="Arial" panose="020B0604020202020204" pitchFamily="34" charset="0"/>
                <a:cs typeface="Arial" panose="020B0604020202020204" pitchFamily="34" charset="0"/>
              </a:rPr>
              <a:t>Quelle: Weru.de</a:t>
            </a:r>
            <a:endParaRPr lang="de-DE" sz="800" dirty="0">
              <a:latin typeface="Arial" panose="020B0604020202020204" pitchFamily="34" charset="0"/>
              <a:cs typeface="Arial" panose="020B0604020202020204" pitchFamily="34" charset="0"/>
            </a:endParaRPr>
          </a:p>
        </p:txBody>
      </p:sp>
      <p:sp>
        <p:nvSpPr>
          <p:cNvPr id="12" name="Rechteck 11"/>
          <p:cNvSpPr/>
          <p:nvPr/>
        </p:nvSpPr>
        <p:spPr>
          <a:xfrm>
            <a:off x="450893" y="1475065"/>
            <a:ext cx="11248048" cy="307777"/>
          </a:xfrm>
          <a:prstGeom prst="rect">
            <a:avLst/>
          </a:prstGeom>
        </p:spPr>
        <p:txBody>
          <a:bodyPr wrap="square">
            <a:spAutoFit/>
          </a:bodyPr>
          <a:lstStyle/>
          <a:p>
            <a:r>
              <a:rPr lang="de-DE" sz="1400" dirty="0" smtClean="0">
                <a:latin typeface="Arial" panose="020B0604020202020204" pitchFamily="34" charset="0"/>
                <a:cs typeface="Arial" panose="020B0604020202020204" pitchFamily="34" charset="0"/>
              </a:rPr>
              <a:t>Dämmwirkung			       Aufbau Wärmeschutzfenster		Funktion Wärmeschutzfenster</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964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0" y="1388395"/>
            <a:ext cx="12192000" cy="96505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p:cNvSpPr/>
          <p:nvPr/>
        </p:nvSpPr>
        <p:spPr>
          <a:xfrm>
            <a:off x="0" y="3983005"/>
            <a:ext cx="12192000" cy="246654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tangle 1"/>
          <p:cNvSpPr>
            <a:spLocks noChangeArrowheads="1"/>
          </p:cNvSpPr>
          <p:nvPr/>
        </p:nvSpPr>
        <p:spPr bwMode="auto">
          <a:xfrm>
            <a:off x="0" y="-170549"/>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2" name="Textfeld 11"/>
          <p:cNvSpPr txBox="1"/>
          <p:nvPr/>
        </p:nvSpPr>
        <p:spPr>
          <a:xfrm>
            <a:off x="794844" y="1462196"/>
            <a:ext cx="10732120" cy="4124206"/>
          </a:xfrm>
          <a:prstGeom prst="rect">
            <a:avLst/>
          </a:prstGeom>
          <a:noFill/>
        </p:spPr>
        <p:txBody>
          <a:bodyPr wrap="square" rtlCol="0">
            <a:spAutoFit/>
          </a:bodyPr>
          <a:lstStyle/>
          <a:p>
            <a:pPr eaLnBrk="0" fontAlgn="base" hangingPunct="0">
              <a:spcBef>
                <a:spcPct val="0"/>
              </a:spcBef>
              <a:spcAft>
                <a:spcPct val="0"/>
              </a:spcAft>
            </a:pPr>
            <a:r>
              <a:rPr lang="de-DE" sz="1600" dirty="0" smtClean="0">
                <a:latin typeface="Arial Black" panose="020B0A04020102020204" pitchFamily="34" charset="0"/>
                <a:cs typeface="Arial" panose="020B0604020202020204" pitchFamily="34" charset="0"/>
              </a:rPr>
              <a:t>Das gilt 2024 in Dtld. </a:t>
            </a:r>
          </a:p>
          <a:p>
            <a:pPr marL="285750" indent="-285750" eaLnBrk="0" fontAlgn="base" hangingPunct="0">
              <a:spcBef>
                <a:spcPct val="0"/>
              </a:spcBef>
              <a:spcAft>
                <a:spcPct val="0"/>
              </a:spcAft>
              <a:buFont typeface="Wingdings" panose="05000000000000000000" pitchFamily="2" charset="2"/>
              <a:buChar char="è"/>
            </a:pPr>
            <a:r>
              <a:rPr lang="de-DE" sz="1600" dirty="0" smtClean="0">
                <a:solidFill>
                  <a:srgbClr val="F29100"/>
                </a:solidFill>
                <a:latin typeface="Arial Black" panose="020B0A04020102020204" pitchFamily="34" charset="0"/>
                <a:cs typeface="Arial" panose="020B0604020202020204" pitchFamily="34" charset="0"/>
              </a:rPr>
              <a:t>Neues GEG</a:t>
            </a:r>
            <a:r>
              <a:rPr lang="de-DE" sz="1600" dirty="0" smtClean="0">
                <a:solidFill>
                  <a:srgbClr val="F29100"/>
                </a:solidFill>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(Gebäudeenergiegesetz) </a:t>
            </a:r>
            <a:r>
              <a:rPr lang="de-DE" sz="1600" dirty="0" smtClean="0">
                <a:latin typeface="Arial" panose="020B0604020202020204" pitchFamily="34" charset="0"/>
                <a:cs typeface="Arial" panose="020B0604020202020204" pitchFamily="34" charset="0"/>
                <a:sym typeface="Wingdings" panose="05000000000000000000" pitchFamily="2" charset="2"/>
              </a:rPr>
              <a:t> </a:t>
            </a:r>
            <a:r>
              <a:rPr lang="de-DE" sz="1600" dirty="0" smtClean="0">
                <a:latin typeface="Arial" panose="020B0604020202020204" pitchFamily="34" charset="0"/>
                <a:cs typeface="Arial" panose="020B0604020202020204" pitchFamily="34" charset="0"/>
              </a:rPr>
              <a:t>2024 mit neuen gesetzliche Mindeststandards</a:t>
            </a:r>
          </a:p>
          <a:p>
            <a:pPr marL="285750" indent="-285750" eaLnBrk="0" fontAlgn="base" hangingPunct="0">
              <a:spcBef>
                <a:spcPct val="0"/>
              </a:spcBef>
              <a:spcAft>
                <a:spcPct val="0"/>
              </a:spcAft>
              <a:buFont typeface="Wingdings" panose="05000000000000000000" pitchFamily="2" charset="2"/>
              <a:buChar char="è"/>
            </a:pPr>
            <a:r>
              <a:rPr lang="de-DE" sz="1600" dirty="0">
                <a:solidFill>
                  <a:srgbClr val="F29100"/>
                </a:solidFill>
                <a:latin typeface="Arial Black" panose="020B0A04020102020204" pitchFamily="34" charset="0"/>
                <a:cs typeface="Arial" panose="020B0604020202020204" pitchFamily="34" charset="0"/>
              </a:rPr>
              <a:t>Neues BEG </a:t>
            </a:r>
            <a:r>
              <a:rPr lang="de-DE" sz="1600" dirty="0" smtClean="0">
                <a:latin typeface="Arial" panose="020B0604020202020204" pitchFamily="34" charset="0"/>
                <a:cs typeface="Arial" panose="020B0604020202020204" pitchFamily="34" charset="0"/>
              </a:rPr>
              <a:t>(Bundesförderung für effiziente Gebäude) </a:t>
            </a:r>
            <a:r>
              <a:rPr lang="de-DE" sz="1600" dirty="0">
                <a:latin typeface="Arial" panose="020B0604020202020204" pitchFamily="34" charset="0"/>
                <a:cs typeface="Arial" panose="020B0604020202020204" pitchFamily="34" charset="0"/>
                <a:sym typeface="Wingdings" panose="05000000000000000000" pitchFamily="2" charset="2"/>
              </a:rPr>
              <a:t> </a:t>
            </a:r>
            <a:r>
              <a:rPr lang="de-DE" sz="1600" dirty="0" smtClean="0">
                <a:latin typeface="Arial" panose="020B0604020202020204" pitchFamily="34" charset="0"/>
                <a:cs typeface="Arial" panose="020B0604020202020204" pitchFamily="34" charset="0"/>
              </a:rPr>
              <a:t>2024 </a:t>
            </a:r>
            <a:r>
              <a:rPr lang="de-DE" sz="1600" dirty="0">
                <a:latin typeface="Arial" panose="020B0604020202020204" pitchFamily="34" charset="0"/>
                <a:cs typeface="Arial" panose="020B0604020202020204" pitchFamily="34" charset="0"/>
              </a:rPr>
              <a:t>mit sozialer </a:t>
            </a:r>
            <a:r>
              <a:rPr lang="de-DE" sz="1600" dirty="0" smtClean="0">
                <a:latin typeface="Arial" panose="020B0604020202020204" pitchFamily="34" charset="0"/>
                <a:cs typeface="Arial" panose="020B0604020202020204" pitchFamily="34" charset="0"/>
              </a:rPr>
              <a:t>Förderkomponente</a:t>
            </a:r>
            <a:br>
              <a:rPr lang="de-DE" sz="1600" dirty="0" smtClean="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è"/>
            </a:pPr>
            <a:r>
              <a:rPr lang="de-DE" sz="1600" dirty="0" smtClean="0">
                <a:solidFill>
                  <a:srgbClr val="87586B"/>
                </a:solidFill>
                <a:latin typeface="Arial Black" panose="020B0A04020102020204" pitchFamily="34" charset="0"/>
                <a:cs typeface="Arial" panose="020B0604020202020204" pitchFamily="34" charset="0"/>
              </a:rPr>
              <a:t>Stetige Erhöhung der CO</a:t>
            </a:r>
            <a:r>
              <a:rPr lang="de-DE" sz="1600" baseline="-25000" dirty="0" smtClean="0">
                <a:solidFill>
                  <a:srgbClr val="87586B"/>
                </a:solidFill>
                <a:latin typeface="Arial Black" panose="020B0A04020102020204" pitchFamily="34" charset="0"/>
                <a:cs typeface="Arial" panose="020B0604020202020204" pitchFamily="34" charset="0"/>
              </a:rPr>
              <a:t>2</a:t>
            </a:r>
            <a:r>
              <a:rPr lang="de-DE" sz="1600" dirty="0" smtClean="0">
                <a:solidFill>
                  <a:srgbClr val="87586B"/>
                </a:solidFill>
                <a:latin typeface="Arial Black" panose="020B0A04020102020204" pitchFamily="34" charset="0"/>
                <a:cs typeface="Arial" panose="020B0604020202020204" pitchFamily="34" charset="0"/>
              </a:rPr>
              <a:t>-Steuer</a:t>
            </a:r>
            <a:r>
              <a:rPr lang="de-DE" sz="1600" dirty="0" smtClean="0">
                <a:solidFill>
                  <a:srgbClr val="87586B"/>
                </a:solidFill>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wird 2024 wieder eingesetzt </a:t>
            </a:r>
            <a:r>
              <a:rPr lang="de-DE"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sym typeface="Wingdings" panose="05000000000000000000" pitchFamily="2" charset="2"/>
              </a:rPr>
              <a:t> </a:t>
            </a:r>
            <a:r>
              <a:rPr lang="de-DE" sz="1600" dirty="0" smtClean="0">
                <a:latin typeface="Arial" panose="020B0604020202020204" pitchFamily="34" charset="0"/>
                <a:cs typeface="Arial" panose="020B0604020202020204" pitchFamily="34" charset="0"/>
              </a:rPr>
              <a:t>bis 2026 um geplante schritte auf 65 € je Tonne, </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     danach Abhängig von den Emissionen </a:t>
            </a:r>
            <a:r>
              <a:rPr lang="de-DE" sz="1600" dirty="0">
                <a:latin typeface="Arial" panose="020B0604020202020204" pitchFamily="34" charset="0"/>
                <a:cs typeface="Arial" panose="020B0604020202020204" pitchFamily="34" charset="0"/>
              </a:rPr>
              <a:t>V</a:t>
            </a:r>
            <a:r>
              <a:rPr lang="de-DE" sz="1600" dirty="0" smtClean="0">
                <a:latin typeface="Arial" panose="020B0604020202020204" pitchFamily="34" charset="0"/>
                <a:cs typeface="Arial" panose="020B0604020202020204" pitchFamily="34" charset="0"/>
              </a:rPr>
              <a:t>erknappung der CO2-Zertifikate &gt; steigende Kosten</a:t>
            </a:r>
            <a:br>
              <a:rPr lang="de-DE" sz="1600" dirty="0" smtClean="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sym typeface="Wingdings" panose="05000000000000000000" pitchFamily="2" charset="2"/>
              </a:rPr>
              <a:t> </a:t>
            </a:r>
            <a:r>
              <a:rPr lang="de-DE" sz="1600" dirty="0" smtClean="0">
                <a:latin typeface="Arial" panose="020B0604020202020204" pitchFamily="34" charset="0"/>
                <a:cs typeface="Arial" panose="020B0604020202020204" pitchFamily="34" charset="0"/>
                <a:sym typeface="Wingdings" panose="05000000000000000000" pitchFamily="2" charset="2"/>
              </a:rPr>
              <a:t> </a:t>
            </a:r>
            <a:r>
              <a:rPr lang="de-DE" sz="1600" dirty="0" smtClean="0">
                <a:latin typeface="Arial" panose="020B0604020202020204" pitchFamily="34" charset="0"/>
                <a:cs typeface="Arial" panose="020B0604020202020204" pitchFamily="34" charset="0"/>
              </a:rPr>
              <a:t>Durch </a:t>
            </a:r>
            <a:r>
              <a:rPr lang="de-DE" sz="1600" dirty="0">
                <a:latin typeface="Arial" panose="020B0604020202020204" pitchFamily="34" charset="0"/>
                <a:cs typeface="Arial" panose="020B0604020202020204" pitchFamily="34" charset="0"/>
              </a:rPr>
              <a:t>M</a:t>
            </a:r>
            <a:r>
              <a:rPr lang="de-DE" sz="1600" dirty="0" smtClean="0">
                <a:latin typeface="Arial" panose="020B0604020202020204" pitchFamily="34" charset="0"/>
                <a:cs typeface="Arial" panose="020B0604020202020204" pitchFamily="34" charset="0"/>
              </a:rPr>
              <a:t>aßnahmen an der Gebäudehülle Heizverbrauch senken </a:t>
            </a:r>
            <a:br>
              <a:rPr lang="de-DE" sz="1600" dirty="0" smtClean="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sym typeface="Wingdings" panose="05000000000000000000" pitchFamily="2" charset="2"/>
              </a:rPr>
              <a:t> </a:t>
            </a:r>
            <a:r>
              <a:rPr lang="de-DE" sz="1600" dirty="0" smtClean="0">
                <a:latin typeface="Arial" panose="020B0604020202020204" pitchFamily="34" charset="0"/>
                <a:cs typeface="Arial" panose="020B0604020202020204" pitchFamily="34" charset="0"/>
                <a:sym typeface="Wingdings" panose="05000000000000000000" pitchFamily="2" charset="2"/>
              </a:rPr>
              <a:t> </a:t>
            </a:r>
            <a:r>
              <a:rPr lang="de-DE" sz="1600" dirty="0" smtClean="0">
                <a:latin typeface="Arial" panose="020B0604020202020204" pitchFamily="34" charset="0"/>
                <a:cs typeface="Arial" panose="020B0604020202020204" pitchFamily="34" charset="0"/>
              </a:rPr>
              <a:t>Gebäude tauglich für den wirtschaftlichen Betrieb einer Wärmepumpe machen</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
            </a:r>
            <a:br>
              <a:rPr lang="de-DE" sz="1600" dirty="0" smtClean="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de-DE" sz="1600" dirty="0">
                <a:latin typeface="Arial Black" panose="020B0A04020102020204" pitchFamily="34" charset="0"/>
                <a:cs typeface="Arial" panose="020B0604020202020204" pitchFamily="34" charset="0"/>
              </a:rPr>
              <a:t>Nicht nur aus Berlin, auch aus Brüssel wächst der politische Druck auf Hauseigentümer</a:t>
            </a:r>
            <a:br>
              <a:rPr lang="de-DE" sz="1600" dirty="0">
                <a:latin typeface="Arial Black" panose="020B0A04020102020204" pitchFamily="34" charset="0"/>
                <a:cs typeface="Arial" panose="020B0604020202020204" pitchFamily="34" charset="0"/>
              </a:rPr>
            </a:br>
            <a:r>
              <a:rPr lang="de-DE" sz="1600" dirty="0" smtClean="0">
                <a:solidFill>
                  <a:srgbClr val="443D7F"/>
                </a:solidFill>
                <a:latin typeface="Arial Black" panose="020B0A04020102020204" pitchFamily="34" charset="0"/>
                <a:cs typeface="Arial" panose="020B0604020202020204" pitchFamily="34" charset="0"/>
              </a:rPr>
              <a:t>die EU </a:t>
            </a:r>
            <a:r>
              <a:rPr lang="de-DE" sz="1600" dirty="0">
                <a:solidFill>
                  <a:srgbClr val="443D7F"/>
                </a:solidFill>
                <a:latin typeface="Arial Black" panose="020B0A04020102020204" pitchFamily="34" charset="0"/>
                <a:cs typeface="Arial" panose="020B0604020202020204" pitchFamily="34" charset="0"/>
              </a:rPr>
              <a:t>plant </a:t>
            </a:r>
            <a:r>
              <a:rPr lang="de-DE" sz="1600" dirty="0" smtClean="0">
                <a:solidFill>
                  <a:srgbClr val="443D7F"/>
                </a:solidFill>
                <a:latin typeface="Arial Black" panose="020B0A04020102020204" pitchFamily="34" charset="0"/>
                <a:cs typeface="Arial" panose="020B0604020202020204" pitchFamily="34" charset="0"/>
              </a:rPr>
              <a:t>Sanierungspflichten</a:t>
            </a:r>
            <a:r>
              <a:rPr lang="de-DE" sz="1600" dirty="0">
                <a:solidFill>
                  <a:srgbClr val="87586B"/>
                </a:solidFill>
                <a:latin typeface="Arial" panose="020B0604020202020204" pitchFamily="34" charset="0"/>
                <a:cs typeface="Arial" panose="020B0604020202020204" pitchFamily="34" charset="0"/>
              </a:rPr>
              <a:t/>
            </a:r>
            <a:br>
              <a:rPr lang="de-DE" sz="1600" dirty="0">
                <a:solidFill>
                  <a:srgbClr val="87586B"/>
                </a:solidFill>
                <a:latin typeface="Arial" panose="020B0604020202020204" pitchFamily="34" charset="0"/>
                <a:cs typeface="Arial" panose="020B0604020202020204" pitchFamily="34" charset="0"/>
              </a:rPr>
            </a:br>
            <a:endParaRPr lang="de-DE" sz="600" dirty="0">
              <a:solidFill>
                <a:srgbClr val="87586B"/>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è"/>
            </a:pPr>
            <a:r>
              <a:rPr lang="de-DE" sz="1600" dirty="0">
                <a:latin typeface="Arial" panose="020B0604020202020204" pitchFamily="34" charset="0"/>
                <a:cs typeface="Arial" panose="020B0604020202020204" pitchFamily="34" charset="0"/>
              </a:rPr>
              <a:t>Das EU-Parlament plant eine neue </a:t>
            </a:r>
            <a:r>
              <a:rPr lang="de-DE" sz="1600" dirty="0" smtClean="0">
                <a:latin typeface="Arial" panose="020B0604020202020204" pitchFamily="34" charset="0"/>
                <a:cs typeface="Arial" panose="020B0604020202020204" pitchFamily="34" charset="0"/>
              </a:rPr>
              <a:t>Richtlinie </a:t>
            </a:r>
            <a:r>
              <a:rPr lang="de-DE" sz="1600" dirty="0">
                <a:latin typeface="Arial" panose="020B0604020202020204" pitchFamily="34" charset="0"/>
                <a:cs typeface="Arial" panose="020B0604020202020204" pitchFamily="34" charset="0"/>
              </a:rPr>
              <a:t>zur Energieeffizienz </a:t>
            </a:r>
            <a:r>
              <a:rPr lang="de-DE" sz="1600" dirty="0" smtClean="0">
                <a:latin typeface="Arial" panose="020B0604020202020204" pitchFamily="34" charset="0"/>
                <a:cs typeface="Arial" panose="020B0604020202020204" pitchFamily="34" charset="0"/>
              </a:rPr>
              <a:t>für </a:t>
            </a:r>
            <a:r>
              <a:rPr lang="de-DE" sz="1600" dirty="0">
                <a:latin typeface="Arial" panose="020B0604020202020204" pitchFamily="34" charset="0"/>
                <a:cs typeface="Arial" panose="020B0604020202020204" pitchFamily="34" charset="0"/>
              </a:rPr>
              <a:t>Gebäude in den EU-Mitgliedsstaaten</a:t>
            </a:r>
          </a:p>
          <a:p>
            <a:pPr marL="285750" indent="-285750" eaLnBrk="0" fontAlgn="base" hangingPunct="0">
              <a:spcBef>
                <a:spcPct val="0"/>
              </a:spcBef>
              <a:spcAft>
                <a:spcPct val="0"/>
              </a:spcAft>
              <a:buFont typeface="Wingdings" panose="05000000000000000000" pitchFamily="2" charset="2"/>
              <a:buChar char="è"/>
            </a:pPr>
            <a:r>
              <a:rPr lang="de-DE" sz="1600" dirty="0">
                <a:latin typeface="Arial" panose="020B0604020202020204" pitchFamily="34" charset="0"/>
                <a:cs typeface="Arial" panose="020B0604020202020204" pitchFamily="34" charset="0"/>
              </a:rPr>
              <a:t>Maßnahmen zur Steigerung der Renovierungsquote </a:t>
            </a:r>
            <a:r>
              <a:rPr lang="de-DE" sz="1600" dirty="0" smtClean="0">
                <a:latin typeface="Arial" panose="020B0604020202020204" pitchFamily="34" charset="0"/>
                <a:cs typeface="Arial" panose="020B0604020202020204" pitchFamily="34" charset="0"/>
              </a:rPr>
              <a:t>und </a:t>
            </a:r>
            <a:r>
              <a:rPr lang="de-DE" sz="1600" dirty="0">
                <a:latin typeface="Arial" panose="020B0604020202020204" pitchFamily="34" charset="0"/>
                <a:cs typeface="Arial" panose="020B0604020202020204" pitchFamily="34" charset="0"/>
              </a:rPr>
              <a:t>zur Reduzierung des Energieverbrauchs </a:t>
            </a:r>
            <a:r>
              <a:rPr lang="de-DE" sz="1600" dirty="0" smtClean="0">
                <a:latin typeface="Arial" panose="020B0604020202020204" pitchFamily="34" charset="0"/>
                <a:cs typeface="Arial" panose="020B0604020202020204" pitchFamily="34" charset="0"/>
              </a:rPr>
              <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sollen </a:t>
            </a:r>
            <a:r>
              <a:rPr lang="de-DE" sz="1600" dirty="0">
                <a:latin typeface="Arial" panose="020B0604020202020204" pitchFamily="34" charset="0"/>
                <a:cs typeface="Arial" panose="020B0604020202020204" pitchFamily="34" charset="0"/>
              </a:rPr>
              <a:t>damit verpflichtend werden</a:t>
            </a:r>
          </a:p>
        </p:txBody>
      </p:sp>
      <p:sp>
        <p:nvSpPr>
          <p:cNvPr id="15" name="Rechteck 14"/>
          <p:cNvSpPr/>
          <p:nvPr/>
        </p:nvSpPr>
        <p:spPr>
          <a:xfrm>
            <a:off x="529508" y="908720"/>
            <a:ext cx="5176417" cy="430887"/>
          </a:xfrm>
          <a:prstGeom prst="rect">
            <a:avLst/>
          </a:prstGeom>
        </p:spPr>
        <p:txBody>
          <a:bodyPr wrap="none">
            <a:spAutoFit/>
          </a:bodyPr>
          <a:lstStyle/>
          <a:p>
            <a:r>
              <a:rPr lang="de-DE" altLang="de-DE" sz="2200" b="1" dirty="0">
                <a:latin typeface="Tahoma" panose="020B0604030504040204" pitchFamily="34" charset="0"/>
                <a:ea typeface="Tahoma" panose="020B0604030504040204" pitchFamily="34" charset="0"/>
                <a:cs typeface="Tahoma" panose="020B0604030504040204" pitchFamily="34" charset="0"/>
              </a:rPr>
              <a:t>Ausblick:</a:t>
            </a:r>
            <a:r>
              <a:rPr lang="de-DE" altLang="de-DE" sz="2000" b="1" dirty="0" smtClean="0">
                <a:solidFill>
                  <a:srgbClr val="E95D0F"/>
                </a:solidFill>
                <a:latin typeface="Arial Black" panose="020B0A04020102020204" pitchFamily="34" charset="0"/>
                <a:cs typeface="Arial" pitchFamily="34" charset="0"/>
              </a:rPr>
              <a:t> </a:t>
            </a:r>
            <a:r>
              <a:rPr lang="de-DE" alt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t>Das kommt auf Hauseigentümer zu</a:t>
            </a:r>
          </a:p>
        </p:txBody>
      </p:sp>
      <p:sp>
        <p:nvSpPr>
          <p:cNvPr id="4" name="Textfeld 3"/>
          <p:cNvSpPr txBox="1"/>
          <p:nvPr/>
        </p:nvSpPr>
        <p:spPr>
          <a:xfrm>
            <a:off x="80618" y="1337790"/>
            <a:ext cx="385091" cy="1015663"/>
          </a:xfrm>
          <a:prstGeom prst="rect">
            <a:avLst/>
          </a:prstGeom>
          <a:noFill/>
        </p:spPr>
        <p:txBody>
          <a:bodyPr wrap="square" rtlCol="0">
            <a:spAutoFit/>
          </a:bodyPr>
          <a:lstStyle/>
          <a:p>
            <a:r>
              <a:rPr lang="de-DE" sz="6000" dirty="0" smtClean="0">
                <a:solidFill>
                  <a:srgbClr val="F29100"/>
                </a:solidFill>
                <a:latin typeface="Arial Black" panose="020B0A04020102020204" pitchFamily="34" charset="0"/>
              </a:rPr>
              <a:t>1</a:t>
            </a:r>
            <a:endParaRPr lang="de-DE" sz="6000" dirty="0">
              <a:solidFill>
                <a:srgbClr val="F29100"/>
              </a:solidFill>
              <a:latin typeface="Arial Black" panose="020B0A04020102020204" pitchFamily="34" charset="0"/>
            </a:endParaRPr>
          </a:p>
        </p:txBody>
      </p:sp>
      <p:sp>
        <p:nvSpPr>
          <p:cNvPr id="9" name="Textfeld 8"/>
          <p:cNvSpPr txBox="1"/>
          <p:nvPr/>
        </p:nvSpPr>
        <p:spPr>
          <a:xfrm>
            <a:off x="116766" y="2482292"/>
            <a:ext cx="385091" cy="1015663"/>
          </a:xfrm>
          <a:prstGeom prst="rect">
            <a:avLst/>
          </a:prstGeom>
          <a:noFill/>
        </p:spPr>
        <p:txBody>
          <a:bodyPr wrap="square" rtlCol="0">
            <a:spAutoFit/>
          </a:bodyPr>
          <a:lstStyle/>
          <a:p>
            <a:r>
              <a:rPr lang="de-DE" sz="6000" dirty="0" smtClean="0">
                <a:solidFill>
                  <a:srgbClr val="87586B"/>
                </a:solidFill>
                <a:latin typeface="Arial Black" panose="020B0A04020102020204" pitchFamily="34" charset="0"/>
              </a:rPr>
              <a:t>2</a:t>
            </a:r>
            <a:endParaRPr lang="de-DE" sz="6000" dirty="0">
              <a:solidFill>
                <a:srgbClr val="87586B"/>
              </a:solidFill>
              <a:latin typeface="Arial Black" panose="020B0A04020102020204" pitchFamily="34" charset="0"/>
            </a:endParaRPr>
          </a:p>
        </p:txBody>
      </p:sp>
      <p:sp>
        <p:nvSpPr>
          <p:cNvPr id="11" name="Textfeld 10"/>
          <p:cNvSpPr txBox="1"/>
          <p:nvPr/>
        </p:nvSpPr>
        <p:spPr>
          <a:xfrm>
            <a:off x="136573" y="3983005"/>
            <a:ext cx="385091" cy="1015663"/>
          </a:xfrm>
          <a:prstGeom prst="rect">
            <a:avLst/>
          </a:prstGeom>
          <a:noFill/>
        </p:spPr>
        <p:txBody>
          <a:bodyPr wrap="square" rtlCol="0">
            <a:spAutoFit/>
          </a:bodyPr>
          <a:lstStyle/>
          <a:p>
            <a:r>
              <a:rPr lang="de-DE" sz="6000" dirty="0" smtClean="0">
                <a:solidFill>
                  <a:srgbClr val="443D7F"/>
                </a:solidFill>
                <a:latin typeface="Arial Black" panose="020B0A04020102020204" pitchFamily="34" charset="0"/>
              </a:rPr>
              <a:t>3</a:t>
            </a:r>
            <a:endParaRPr lang="de-DE" sz="6000" dirty="0">
              <a:solidFill>
                <a:srgbClr val="443D7F"/>
              </a:solidFill>
              <a:latin typeface="Arial Black" panose="020B0A04020102020204" pitchFamily="34" charset="0"/>
            </a:endParaRPr>
          </a:p>
        </p:txBody>
      </p:sp>
    </p:spTree>
    <p:extLst>
      <p:ext uri="{BB962C8B-B14F-4D97-AF65-F5344CB8AC3E}">
        <p14:creationId xmlns:p14="http://schemas.microsoft.com/office/powerpoint/2010/main" val="197992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p:cNvSpPr/>
          <p:nvPr/>
        </p:nvSpPr>
        <p:spPr>
          <a:xfrm>
            <a:off x="0" y="3324225"/>
            <a:ext cx="12192000" cy="298041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p:cNvSpPr/>
          <p:nvPr/>
        </p:nvSpPr>
        <p:spPr>
          <a:xfrm>
            <a:off x="468405" y="466219"/>
            <a:ext cx="11491529" cy="738664"/>
          </a:xfrm>
          <a:prstGeom prst="rect">
            <a:avLst/>
          </a:prstGeom>
        </p:spPr>
        <p:txBody>
          <a:bodyPr wrap="square">
            <a:spAutoFit/>
          </a:bodyPr>
          <a:lstStyle/>
          <a:p>
            <a:r>
              <a:rPr lang="de-DE" sz="2200" b="1" dirty="0">
                <a:latin typeface="Tahoma" panose="020B0604030504040204" pitchFamily="34" charset="0"/>
                <a:ea typeface="Tahoma" panose="020B0604030504040204" pitchFamily="34" charset="0"/>
                <a:cs typeface="Tahoma" panose="020B0604030504040204" pitchFamily="34" charset="0"/>
              </a:rPr>
              <a:t>Alter des Hauses und Zustand der Außenwand</a:t>
            </a:r>
          </a:p>
          <a:p>
            <a:endParaRPr lang="de-DE" sz="2000" dirty="0">
              <a:latin typeface="Arial Black" panose="020B0A04020102020204" pitchFamily="34" charset="0"/>
              <a:ea typeface="Calibri" panose="020F0502020204030204" pitchFamily="34" charset="0"/>
              <a:cs typeface="Arial" panose="020B0604020202020204" pitchFamily="34" charset="0"/>
            </a:endParaRPr>
          </a:p>
        </p:txBody>
      </p:sp>
      <p:sp>
        <p:nvSpPr>
          <p:cNvPr id="7" name="Rechteck 6"/>
          <p:cNvSpPr/>
          <p:nvPr/>
        </p:nvSpPr>
        <p:spPr>
          <a:xfrm>
            <a:off x="4296248" y="3436156"/>
            <a:ext cx="3531042" cy="1538883"/>
          </a:xfrm>
          <a:prstGeom prst="rect">
            <a:avLst/>
          </a:prstGeom>
        </p:spPr>
        <p:txBody>
          <a:bodyPr wrap="square">
            <a:spAutoFit/>
          </a:bodyPr>
          <a:lstStyle/>
          <a:p>
            <a:pPr algn="ctr"/>
            <a:r>
              <a:rPr lang="de-DE" sz="1200" dirty="0" smtClean="0">
                <a:solidFill>
                  <a:srgbClr val="000000"/>
                </a:solidFill>
                <a:latin typeface="Arial" panose="020B0604020202020204" pitchFamily="34" charset="0"/>
                <a:cs typeface="Arial" panose="020B0604020202020204" pitchFamily="34" charset="0"/>
              </a:rPr>
              <a:t>Gebäude </a:t>
            </a:r>
            <a:r>
              <a:rPr lang="de-DE" sz="1200" dirty="0" smtClean="0">
                <a:solidFill>
                  <a:srgbClr val="000000"/>
                </a:solidFill>
                <a:latin typeface="Arial Black" panose="020B0A04020102020204" pitchFamily="34" charset="0"/>
                <a:cs typeface="Arial" panose="020B0604020202020204" pitchFamily="34" charset="0"/>
              </a:rPr>
              <a:t>Baujahr von 1977 bis ca. 2019</a:t>
            </a:r>
          </a:p>
          <a:p>
            <a:pPr algn="ctr"/>
            <a:r>
              <a:rPr lang="de-DE" sz="1200" dirty="0">
                <a:solidFill>
                  <a:srgbClr val="000000"/>
                </a:solidFill>
                <a:latin typeface="Arial Black" panose="020B0A04020102020204" pitchFamily="34" charset="0"/>
                <a:cs typeface="Arial" panose="020B0604020202020204" pitchFamily="34" charset="0"/>
              </a:rPr>
              <a:t>förderfähig</a:t>
            </a:r>
          </a:p>
          <a:p>
            <a:endParaRPr lang="de-DE" sz="1400" dirty="0" smtClean="0">
              <a:solidFill>
                <a:srgbClr val="000000"/>
              </a:solidFill>
              <a:latin typeface="Arial" panose="020B0604020202020204" pitchFamily="34" charset="0"/>
              <a:cs typeface="Arial" panose="020B0604020202020204" pitchFamily="34" charset="0"/>
            </a:endParaRPr>
          </a:p>
          <a:p>
            <a:endParaRPr lang="de-DE" sz="1400" dirty="0" smtClean="0">
              <a:solidFill>
                <a:srgbClr val="000000"/>
              </a:solidFill>
              <a:latin typeface="Arial" panose="020B0604020202020204" pitchFamily="34" charset="0"/>
              <a:cs typeface="Arial" panose="020B0604020202020204" pitchFamily="34" charset="0"/>
            </a:endParaRPr>
          </a:p>
          <a:p>
            <a:r>
              <a:rPr lang="de-DE" sz="1400" dirty="0" smtClean="0">
                <a:solidFill>
                  <a:srgbClr val="000000"/>
                </a:solidFill>
                <a:latin typeface="Arial" panose="020B0604020202020204" pitchFamily="34" charset="0"/>
                <a:cs typeface="Arial" panose="020B0604020202020204" pitchFamily="34" charset="0"/>
              </a:rPr>
              <a:t>In der Regel sind Häuser ab Baujahr 1977 (1. Wärmeschutzverordnung)</a:t>
            </a:r>
          </a:p>
          <a:p>
            <a:r>
              <a:rPr lang="de-DE" sz="1400" dirty="0" smtClean="0">
                <a:solidFill>
                  <a:srgbClr val="000000"/>
                </a:solidFill>
                <a:latin typeface="Arial" panose="020B0604020202020204" pitchFamily="34" charset="0"/>
                <a:cs typeface="Arial" panose="020B0604020202020204" pitchFamily="34" charset="0"/>
              </a:rPr>
              <a:t>und </a:t>
            </a:r>
            <a:r>
              <a:rPr lang="de-DE" sz="1400" dirty="0">
                <a:solidFill>
                  <a:srgbClr val="000000"/>
                </a:solidFill>
                <a:latin typeface="Arial" panose="020B0604020202020204" pitchFamily="34" charset="0"/>
                <a:cs typeface="Arial" panose="020B0604020202020204" pitchFamily="34" charset="0"/>
              </a:rPr>
              <a:t>bis Baujahr 2017 (EnEV) förderfähig</a:t>
            </a:r>
            <a:r>
              <a:rPr lang="de-DE" sz="1400" dirty="0" smtClean="0">
                <a:solidFill>
                  <a:srgbClr val="000000"/>
                </a:solidFill>
                <a:latin typeface="Arial" panose="020B0604020202020204" pitchFamily="34" charset="0"/>
                <a:cs typeface="Arial" panose="020B0604020202020204" pitchFamily="34" charset="0"/>
              </a:rPr>
              <a:t>.</a:t>
            </a:r>
            <a:endParaRPr lang="de-DE" sz="1400" dirty="0">
              <a:solidFill>
                <a:srgbClr val="000000"/>
              </a:solidFill>
              <a:latin typeface="Arial" panose="020B0604020202020204" pitchFamily="34" charset="0"/>
              <a:cs typeface="Arial" panose="020B0604020202020204" pitchFamily="34" charset="0"/>
            </a:endParaRPr>
          </a:p>
        </p:txBody>
      </p:sp>
      <p:sp>
        <p:nvSpPr>
          <p:cNvPr id="8" name="Rechteck 7"/>
          <p:cNvSpPr/>
          <p:nvPr/>
        </p:nvSpPr>
        <p:spPr>
          <a:xfrm>
            <a:off x="8505825" y="3436156"/>
            <a:ext cx="3454109" cy="1723549"/>
          </a:xfrm>
          <a:prstGeom prst="rect">
            <a:avLst/>
          </a:prstGeom>
        </p:spPr>
        <p:txBody>
          <a:bodyPr wrap="square">
            <a:spAutoFit/>
          </a:bodyPr>
          <a:lstStyle/>
          <a:p>
            <a:pPr lvl="0" algn="ctr"/>
            <a:r>
              <a:rPr lang="de-DE" sz="1200" dirty="0">
                <a:solidFill>
                  <a:srgbClr val="000000"/>
                </a:solidFill>
                <a:latin typeface="Arial" panose="020B0604020202020204" pitchFamily="34" charset="0"/>
                <a:cs typeface="Arial" panose="020B0604020202020204" pitchFamily="34" charset="0"/>
              </a:rPr>
              <a:t>Gebäude </a:t>
            </a:r>
            <a:r>
              <a:rPr lang="de-DE" sz="1200" dirty="0" smtClean="0">
                <a:solidFill>
                  <a:srgbClr val="000000"/>
                </a:solidFill>
                <a:latin typeface="Arial" panose="020B0604020202020204" pitchFamily="34" charset="0"/>
                <a:cs typeface="Arial" panose="020B0604020202020204" pitchFamily="34" charset="0"/>
              </a:rPr>
              <a:t>ab </a:t>
            </a:r>
            <a:r>
              <a:rPr lang="de-DE" sz="1200" dirty="0" smtClean="0">
                <a:solidFill>
                  <a:srgbClr val="000000"/>
                </a:solidFill>
                <a:latin typeface="Arial Black" panose="020B0A04020102020204" pitchFamily="34" charset="0"/>
                <a:cs typeface="Arial" panose="020B0604020202020204" pitchFamily="34" charset="0"/>
              </a:rPr>
              <a:t>Baujahr 2019</a:t>
            </a:r>
            <a:endParaRPr lang="de-DE" sz="1200" dirty="0">
              <a:solidFill>
                <a:srgbClr val="000000"/>
              </a:solidFill>
              <a:latin typeface="Arial Black" panose="020B0A04020102020204" pitchFamily="34" charset="0"/>
              <a:cs typeface="Arial" panose="020B0604020202020204" pitchFamily="34" charset="0"/>
            </a:endParaRPr>
          </a:p>
          <a:p>
            <a:pPr lvl="0" algn="ctr"/>
            <a:r>
              <a:rPr lang="de-DE" sz="1200" dirty="0">
                <a:solidFill>
                  <a:srgbClr val="000000"/>
                </a:solidFill>
                <a:latin typeface="Arial" panose="020B0604020202020204" pitchFamily="34" charset="0"/>
                <a:cs typeface="Arial" panose="020B0604020202020204" pitchFamily="34" charset="0"/>
              </a:rPr>
              <a:t>grundsätzlich nicht förderfähig</a:t>
            </a:r>
          </a:p>
          <a:p>
            <a:pPr lvl="0" algn="ctr"/>
            <a:endParaRPr lang="de-DE" sz="1200" dirty="0">
              <a:solidFill>
                <a:srgbClr val="000000"/>
              </a:solidFill>
              <a:latin typeface="Arial Black" panose="020B0A04020102020204" pitchFamily="34" charset="0"/>
              <a:cs typeface="Arial" panose="020B0604020202020204" pitchFamily="34" charset="0"/>
            </a:endParaRPr>
          </a:p>
          <a:p>
            <a:endParaRPr lang="de-DE" sz="1400" dirty="0" smtClean="0">
              <a:solidFill>
                <a:srgbClr val="000000"/>
              </a:solidFill>
              <a:latin typeface="Arial" panose="020B0604020202020204" pitchFamily="34" charset="0"/>
              <a:cs typeface="Arial" panose="020B0604020202020204" pitchFamily="34" charset="0"/>
            </a:endParaRPr>
          </a:p>
          <a:p>
            <a:r>
              <a:rPr lang="de-DE" sz="1400" dirty="0" smtClean="0">
                <a:solidFill>
                  <a:srgbClr val="000000"/>
                </a:solidFill>
                <a:latin typeface="Arial" panose="020B0604020202020204" pitchFamily="34" charset="0"/>
                <a:cs typeface="Arial" panose="020B0604020202020204" pitchFamily="34" charset="0"/>
              </a:rPr>
              <a:t>Nicht förderfähig sind Häuser, </a:t>
            </a:r>
            <a:r>
              <a:rPr lang="de-DE" sz="1400" dirty="0">
                <a:solidFill>
                  <a:srgbClr val="000000"/>
                </a:solidFill>
                <a:latin typeface="Arial" panose="020B0604020202020204" pitchFamily="34" charset="0"/>
                <a:cs typeface="Arial" panose="020B0604020202020204" pitchFamily="34" charset="0"/>
              </a:rPr>
              <a:t>die nicht älter als </a:t>
            </a:r>
            <a:r>
              <a:rPr lang="de-DE" sz="1400" dirty="0" smtClean="0">
                <a:solidFill>
                  <a:srgbClr val="000000"/>
                </a:solidFill>
                <a:latin typeface="Arial" panose="020B0604020202020204" pitchFamily="34" charset="0"/>
                <a:cs typeface="Arial" panose="020B0604020202020204" pitchFamily="34" charset="0"/>
              </a:rPr>
              <a:t>5 </a:t>
            </a:r>
            <a:r>
              <a:rPr lang="de-DE" sz="1400" dirty="0">
                <a:solidFill>
                  <a:srgbClr val="000000"/>
                </a:solidFill>
                <a:latin typeface="Arial" panose="020B0604020202020204" pitchFamily="34" charset="0"/>
                <a:cs typeface="Arial" panose="020B0604020202020204" pitchFamily="34" charset="0"/>
              </a:rPr>
              <a:t>Jahre sind</a:t>
            </a:r>
            <a:r>
              <a:rPr lang="de-DE" sz="1400" dirty="0" smtClean="0">
                <a:solidFill>
                  <a:srgbClr val="000000"/>
                </a:solidFill>
                <a:latin typeface="Arial" panose="020B0604020202020204" pitchFamily="34" charset="0"/>
                <a:cs typeface="Arial" panose="020B0604020202020204" pitchFamily="34" charset="0"/>
              </a:rPr>
              <a:t>. Für eine BEG-Förderung muss Bauanzeige/Bauantrag mindestens 5 Jahre zurückliegen</a:t>
            </a:r>
            <a:endParaRPr lang="de-DE" sz="1400" dirty="0">
              <a:latin typeface="Arial" panose="020B0604020202020204" pitchFamily="34" charset="0"/>
              <a:cs typeface="Arial" panose="020B0604020202020204" pitchFamily="34" charset="0"/>
            </a:endParaRPr>
          </a:p>
        </p:txBody>
      </p:sp>
      <p:sp>
        <p:nvSpPr>
          <p:cNvPr id="9" name="Rechteck 8"/>
          <p:cNvSpPr/>
          <p:nvPr/>
        </p:nvSpPr>
        <p:spPr>
          <a:xfrm>
            <a:off x="151002" y="3392357"/>
            <a:ext cx="3573710" cy="1754326"/>
          </a:xfrm>
          <a:prstGeom prst="rect">
            <a:avLst/>
          </a:prstGeom>
        </p:spPr>
        <p:txBody>
          <a:bodyPr wrap="square">
            <a:spAutoFit/>
          </a:bodyPr>
          <a:lstStyle/>
          <a:p>
            <a:pPr algn="ctr"/>
            <a:r>
              <a:rPr lang="de-DE" sz="1200" dirty="0" smtClean="0">
                <a:solidFill>
                  <a:srgbClr val="000000"/>
                </a:solidFill>
                <a:latin typeface="Arial" panose="020B0604020202020204" pitchFamily="34" charset="0"/>
                <a:cs typeface="Arial" panose="020B0604020202020204" pitchFamily="34" charset="0"/>
              </a:rPr>
              <a:t>Gebäude </a:t>
            </a:r>
            <a:r>
              <a:rPr lang="de-DE" sz="1200" dirty="0" smtClean="0">
                <a:solidFill>
                  <a:srgbClr val="000000"/>
                </a:solidFill>
                <a:latin typeface="Arial Black" panose="020B0A04020102020204" pitchFamily="34" charset="0"/>
                <a:cs typeface="Arial" panose="020B0604020202020204" pitchFamily="34" charset="0"/>
              </a:rPr>
              <a:t>Baujahr vor 1977</a:t>
            </a:r>
          </a:p>
          <a:p>
            <a:pPr algn="ctr"/>
            <a:r>
              <a:rPr lang="de-DE" sz="1200" dirty="0" smtClean="0">
                <a:solidFill>
                  <a:srgbClr val="000000"/>
                </a:solidFill>
                <a:latin typeface="Arial" panose="020B0604020202020204" pitchFamily="34" charset="0"/>
                <a:cs typeface="Arial" panose="020B0604020202020204" pitchFamily="34" charset="0"/>
              </a:rPr>
              <a:t>Ohne nachträgliche Dämmung nicht förderfähig</a:t>
            </a:r>
          </a:p>
          <a:p>
            <a:endParaRPr lang="de-DE" sz="1400" dirty="0">
              <a:solidFill>
                <a:srgbClr val="000000"/>
              </a:solidFill>
              <a:latin typeface="Arial" panose="020B0604020202020204" pitchFamily="34" charset="0"/>
              <a:cs typeface="Arial" panose="020B0604020202020204" pitchFamily="34" charset="0"/>
            </a:endParaRPr>
          </a:p>
          <a:p>
            <a:endParaRPr lang="de-DE" sz="1400" dirty="0">
              <a:solidFill>
                <a:srgbClr val="000000"/>
              </a:solidFill>
              <a:latin typeface="Arial" panose="020B0604020202020204" pitchFamily="34" charset="0"/>
              <a:cs typeface="Arial" panose="020B0604020202020204" pitchFamily="34" charset="0"/>
            </a:endParaRPr>
          </a:p>
          <a:p>
            <a:r>
              <a:rPr lang="de-DE" sz="1400" dirty="0" smtClean="0">
                <a:solidFill>
                  <a:srgbClr val="000000"/>
                </a:solidFill>
                <a:latin typeface="Arial" panose="020B0604020202020204" pitchFamily="34" charset="0"/>
                <a:cs typeface="Arial" panose="020B0604020202020204" pitchFamily="34" charset="0"/>
              </a:rPr>
              <a:t>Häuser</a:t>
            </a:r>
            <a:r>
              <a:rPr lang="de-DE" sz="1400" dirty="0">
                <a:solidFill>
                  <a:srgbClr val="000000"/>
                </a:solidFill>
                <a:latin typeface="Arial" panose="020B0604020202020204" pitchFamily="34" charset="0"/>
                <a:cs typeface="Arial" panose="020B0604020202020204" pitchFamily="34" charset="0"/>
              </a:rPr>
              <a:t>, die vor 1977 erbaut wurden, werden </a:t>
            </a:r>
            <a:r>
              <a:rPr lang="de-DE" sz="1400" dirty="0" smtClean="0">
                <a:solidFill>
                  <a:srgbClr val="000000"/>
                </a:solidFill>
                <a:latin typeface="Arial" panose="020B0604020202020204" pitchFamily="34" charset="0"/>
                <a:cs typeface="Arial" panose="020B0604020202020204" pitchFamily="34" charset="0"/>
              </a:rPr>
              <a:t>gefördert, sofern die Fassade nachträglich </a:t>
            </a:r>
            <a:r>
              <a:rPr lang="de-DE" sz="1400" dirty="0">
                <a:solidFill>
                  <a:srgbClr val="000000"/>
                </a:solidFill>
                <a:latin typeface="Arial" panose="020B0604020202020204" pitchFamily="34" charset="0"/>
                <a:cs typeface="Arial" panose="020B0604020202020204" pitchFamily="34" charset="0"/>
              </a:rPr>
              <a:t>gedämmt wurde</a:t>
            </a:r>
          </a:p>
          <a:p>
            <a:r>
              <a:rPr lang="de-DE" sz="1400" dirty="0">
                <a:solidFill>
                  <a:srgbClr val="000000"/>
                </a:solidFill>
                <a:latin typeface="Arial" panose="020B0604020202020204" pitchFamily="34" charset="0"/>
                <a:cs typeface="Arial" panose="020B0604020202020204" pitchFamily="34" charset="0"/>
              </a:rPr>
              <a:t>(Nachweise müssen erbracht werden</a:t>
            </a:r>
            <a:r>
              <a:rPr lang="de-DE" sz="1400" dirty="0" smtClean="0">
                <a:solidFill>
                  <a:srgbClr val="000000"/>
                </a:solidFill>
                <a:latin typeface="Arial" panose="020B0604020202020204" pitchFamily="34" charset="0"/>
                <a:cs typeface="Arial" panose="020B0604020202020204" pitchFamily="34" charset="0"/>
              </a:rPr>
              <a:t>).</a:t>
            </a:r>
            <a:endParaRPr lang="de-DE" sz="1400" dirty="0">
              <a:solidFill>
                <a:srgbClr val="000000"/>
              </a:solidFill>
              <a:latin typeface="Arial" panose="020B0604020202020204" pitchFamily="34" charset="0"/>
              <a:cs typeface="Arial" panose="020B0604020202020204" pitchFamily="34" charset="0"/>
            </a:endParaRPr>
          </a:p>
        </p:txBody>
      </p:sp>
      <p:grpSp>
        <p:nvGrpSpPr>
          <p:cNvPr id="14" name="Gruppieren 13"/>
          <p:cNvGrpSpPr/>
          <p:nvPr/>
        </p:nvGrpSpPr>
        <p:grpSpPr>
          <a:xfrm>
            <a:off x="1340166" y="2151314"/>
            <a:ext cx="1195382" cy="1113112"/>
            <a:chOff x="1885792" y="2330445"/>
            <a:chExt cx="595507" cy="554522"/>
          </a:xfrm>
          <a:solidFill>
            <a:schemeClr val="tx1">
              <a:lumMod val="75000"/>
              <a:lumOff val="25000"/>
            </a:schemeClr>
          </a:solidFill>
        </p:grpSpPr>
        <p:sp>
          <p:nvSpPr>
            <p:cNvPr id="15" name="Gleichschenkliges Dreieck 14"/>
            <p:cNvSpPr/>
            <p:nvPr/>
          </p:nvSpPr>
          <p:spPr>
            <a:xfrm>
              <a:off x="1918883" y="2389667"/>
              <a:ext cx="517354" cy="233826"/>
            </a:xfrm>
            <a:prstGeom prst="triangle">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p:cNvSpPr/>
            <p:nvPr/>
          </p:nvSpPr>
          <p:spPr>
            <a:xfrm>
              <a:off x="1918883" y="2623493"/>
              <a:ext cx="517354" cy="261474"/>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7" name="Gerader Verbinder 16"/>
            <p:cNvCxnSpPr/>
            <p:nvPr/>
          </p:nvCxnSpPr>
          <p:spPr>
            <a:xfrm flipV="1">
              <a:off x="1885792" y="2330445"/>
              <a:ext cx="287319" cy="266622"/>
            </a:xfrm>
            <a:prstGeom prst="line">
              <a:avLst/>
            </a:prstGeom>
            <a:grpFill/>
            <a:ln w="38100" cap="rnd">
              <a:solidFill>
                <a:srgbClr val="443D7F"/>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flipH="1" flipV="1">
              <a:off x="2176312" y="2330991"/>
              <a:ext cx="304987" cy="271436"/>
            </a:xfrm>
            <a:prstGeom prst="line">
              <a:avLst/>
            </a:prstGeom>
            <a:grpFill/>
            <a:ln w="38100" cap="rnd">
              <a:solidFill>
                <a:srgbClr val="443D7F"/>
              </a:solidFill>
            </a:ln>
          </p:spPr>
          <p:style>
            <a:lnRef idx="1">
              <a:schemeClr val="accent1"/>
            </a:lnRef>
            <a:fillRef idx="0">
              <a:schemeClr val="accent1"/>
            </a:fillRef>
            <a:effectRef idx="0">
              <a:schemeClr val="accent1"/>
            </a:effectRef>
            <a:fontRef idx="minor">
              <a:schemeClr val="tx1"/>
            </a:fontRef>
          </p:style>
        </p:cxnSp>
        <p:sp>
          <p:nvSpPr>
            <p:cNvPr id="19" name="Flussdiagramm: Manuelle Eingabe 18"/>
            <p:cNvSpPr/>
            <p:nvPr/>
          </p:nvSpPr>
          <p:spPr>
            <a:xfrm flipV="1">
              <a:off x="2300111" y="2340884"/>
              <a:ext cx="58658" cy="134203"/>
            </a:xfrm>
            <a:prstGeom prst="flowChartManualInput">
              <a:avLst/>
            </a:prstGeom>
            <a:solidFill>
              <a:srgbClr val="443D7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2" name="Ellipse 21"/>
          <p:cNvSpPr/>
          <p:nvPr/>
        </p:nvSpPr>
        <p:spPr>
          <a:xfrm>
            <a:off x="3843537" y="3191178"/>
            <a:ext cx="267854" cy="267854"/>
          </a:xfrm>
          <a:prstGeom prst="ellipse">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5" name="Gerade Verbindung mit Pfeil 4"/>
          <p:cNvCxnSpPr/>
          <p:nvPr/>
        </p:nvCxnSpPr>
        <p:spPr>
          <a:xfrm>
            <a:off x="-19051" y="3324225"/>
            <a:ext cx="3780000" cy="0"/>
          </a:xfrm>
          <a:prstGeom prst="straightConnector1">
            <a:avLst/>
          </a:prstGeom>
          <a:ln w="38100">
            <a:solidFill>
              <a:srgbClr val="443D7F"/>
            </a:solidFill>
            <a:tailEnd type="triangle"/>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8062395" y="3191178"/>
            <a:ext cx="267854" cy="267854"/>
          </a:xfrm>
          <a:prstGeom prst="ellipse">
            <a:avLst/>
          </a:prstGeom>
          <a:solidFill>
            <a:srgbClr val="F29100"/>
          </a:solidFill>
          <a:ln>
            <a:solidFill>
              <a:srgbClr val="F2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p:cNvSpPr txBox="1"/>
          <p:nvPr/>
        </p:nvSpPr>
        <p:spPr>
          <a:xfrm>
            <a:off x="3572348" y="2904518"/>
            <a:ext cx="876300" cy="307777"/>
          </a:xfrm>
          <a:prstGeom prst="rect">
            <a:avLst/>
          </a:prstGeom>
          <a:noFill/>
        </p:spPr>
        <p:txBody>
          <a:bodyPr wrap="square" rtlCol="0">
            <a:spAutoFit/>
          </a:bodyPr>
          <a:lstStyle/>
          <a:p>
            <a:pPr algn="ctr"/>
            <a:r>
              <a:rPr lang="de-DE" sz="1400" dirty="0" smtClean="0">
                <a:latin typeface="Arial Black" panose="020B0A04020102020204" pitchFamily="34" charset="0"/>
              </a:rPr>
              <a:t>1977</a:t>
            </a:r>
            <a:endParaRPr lang="de-DE" sz="1400" dirty="0">
              <a:latin typeface="Arial Black" panose="020B0A04020102020204" pitchFamily="34" charset="0"/>
            </a:endParaRPr>
          </a:p>
        </p:txBody>
      </p:sp>
      <p:cxnSp>
        <p:nvCxnSpPr>
          <p:cNvPr id="27" name="Gerade Verbindung mit Pfeil 26"/>
          <p:cNvCxnSpPr/>
          <p:nvPr/>
        </p:nvCxnSpPr>
        <p:spPr>
          <a:xfrm flipH="1">
            <a:off x="8412000" y="3324225"/>
            <a:ext cx="3780000"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uppieren 27"/>
          <p:cNvGrpSpPr/>
          <p:nvPr/>
        </p:nvGrpSpPr>
        <p:grpSpPr>
          <a:xfrm>
            <a:off x="5535435" y="2129960"/>
            <a:ext cx="1195382" cy="1113112"/>
            <a:chOff x="1885792" y="2330445"/>
            <a:chExt cx="595507" cy="554522"/>
          </a:xfrm>
          <a:solidFill>
            <a:srgbClr val="F29100"/>
          </a:solidFill>
        </p:grpSpPr>
        <p:sp>
          <p:nvSpPr>
            <p:cNvPr id="29" name="Gleichschenkliges Dreieck 28"/>
            <p:cNvSpPr/>
            <p:nvPr/>
          </p:nvSpPr>
          <p:spPr>
            <a:xfrm>
              <a:off x="1918883" y="2389667"/>
              <a:ext cx="517354" cy="2338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p:cNvSpPr/>
            <p:nvPr/>
          </p:nvSpPr>
          <p:spPr>
            <a:xfrm>
              <a:off x="1918883" y="2623493"/>
              <a:ext cx="517354" cy="261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1" name="Gerader Verbinder 30"/>
            <p:cNvCxnSpPr/>
            <p:nvPr/>
          </p:nvCxnSpPr>
          <p:spPr>
            <a:xfrm flipV="1">
              <a:off x="1885792" y="2330445"/>
              <a:ext cx="287319" cy="266622"/>
            </a:xfrm>
            <a:prstGeom prst="line">
              <a:avLst/>
            </a:prstGeom>
            <a:grpFill/>
            <a:ln w="38100" cap="rnd">
              <a:solidFill>
                <a:srgbClr val="F29100"/>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flipH="1" flipV="1">
              <a:off x="2176312" y="2330991"/>
              <a:ext cx="304987" cy="271436"/>
            </a:xfrm>
            <a:prstGeom prst="line">
              <a:avLst/>
            </a:prstGeom>
            <a:grpFill/>
            <a:ln w="38100" cap="rnd">
              <a:solidFill>
                <a:srgbClr val="F29100"/>
              </a:solidFill>
            </a:ln>
          </p:spPr>
          <p:style>
            <a:lnRef idx="1">
              <a:schemeClr val="accent1"/>
            </a:lnRef>
            <a:fillRef idx="0">
              <a:schemeClr val="accent1"/>
            </a:fillRef>
            <a:effectRef idx="0">
              <a:schemeClr val="accent1"/>
            </a:effectRef>
            <a:fontRef idx="minor">
              <a:schemeClr val="tx1"/>
            </a:fontRef>
          </p:style>
        </p:cxnSp>
        <p:sp>
          <p:nvSpPr>
            <p:cNvPr id="33" name="Flussdiagramm: Manuelle Eingabe 32"/>
            <p:cNvSpPr/>
            <p:nvPr/>
          </p:nvSpPr>
          <p:spPr>
            <a:xfrm flipV="1">
              <a:off x="2300111" y="2340884"/>
              <a:ext cx="58658" cy="134203"/>
            </a:xfrm>
            <a:prstGeom prst="flowChartManualInput">
              <a:avLst/>
            </a:prstGeom>
            <a:grpFill/>
            <a:ln>
              <a:solidFill>
                <a:srgbClr val="F2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cxnSp>
        <p:nvCxnSpPr>
          <p:cNvPr id="25" name="Gerade Verbindung mit Pfeil 24"/>
          <p:cNvCxnSpPr/>
          <p:nvPr/>
        </p:nvCxnSpPr>
        <p:spPr>
          <a:xfrm>
            <a:off x="4209332" y="3324225"/>
            <a:ext cx="3780000" cy="0"/>
          </a:xfrm>
          <a:prstGeom prst="straightConnector1">
            <a:avLst/>
          </a:prstGeom>
          <a:ln w="38100">
            <a:solidFill>
              <a:srgbClr val="F291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758172" y="2854640"/>
            <a:ext cx="876300" cy="307777"/>
          </a:xfrm>
          <a:prstGeom prst="rect">
            <a:avLst/>
          </a:prstGeom>
          <a:noFill/>
        </p:spPr>
        <p:txBody>
          <a:bodyPr wrap="square" rtlCol="0">
            <a:spAutoFit/>
          </a:bodyPr>
          <a:lstStyle/>
          <a:p>
            <a:pPr algn="ctr"/>
            <a:r>
              <a:rPr lang="de-DE" sz="1400" dirty="0" smtClean="0">
                <a:latin typeface="Arial Black" panose="020B0A04020102020204" pitchFamily="34" charset="0"/>
              </a:rPr>
              <a:t>2019</a:t>
            </a:r>
            <a:endParaRPr lang="de-DE" sz="1400" dirty="0">
              <a:latin typeface="Arial Black" panose="020B0A04020102020204" pitchFamily="34" charset="0"/>
            </a:endParaRPr>
          </a:p>
        </p:txBody>
      </p:sp>
      <p:grpSp>
        <p:nvGrpSpPr>
          <p:cNvPr id="35" name="Gruppieren 34"/>
          <p:cNvGrpSpPr/>
          <p:nvPr/>
        </p:nvGrpSpPr>
        <p:grpSpPr>
          <a:xfrm>
            <a:off x="9635188" y="2149763"/>
            <a:ext cx="1195382" cy="1113112"/>
            <a:chOff x="1885792" y="2330445"/>
            <a:chExt cx="595507" cy="554522"/>
          </a:xfrm>
          <a:solidFill>
            <a:schemeClr val="tx1">
              <a:lumMod val="75000"/>
              <a:lumOff val="25000"/>
            </a:schemeClr>
          </a:solidFill>
        </p:grpSpPr>
        <p:sp>
          <p:nvSpPr>
            <p:cNvPr id="36" name="Gleichschenkliges Dreieck 35"/>
            <p:cNvSpPr/>
            <p:nvPr/>
          </p:nvSpPr>
          <p:spPr>
            <a:xfrm>
              <a:off x="1918883" y="2389667"/>
              <a:ext cx="517354" cy="2338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p:cNvSpPr/>
            <p:nvPr/>
          </p:nvSpPr>
          <p:spPr>
            <a:xfrm>
              <a:off x="1918883" y="2623493"/>
              <a:ext cx="517354" cy="261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8" name="Gerader Verbinder 37"/>
            <p:cNvCxnSpPr/>
            <p:nvPr/>
          </p:nvCxnSpPr>
          <p:spPr>
            <a:xfrm flipV="1">
              <a:off x="1885792" y="2330445"/>
              <a:ext cx="287319" cy="266622"/>
            </a:xfrm>
            <a:prstGeom prst="line">
              <a:avLst/>
            </a:prstGeom>
            <a:grpFill/>
            <a:ln w="381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H="1" flipV="1">
              <a:off x="2176312" y="2330991"/>
              <a:ext cx="304987" cy="271436"/>
            </a:xfrm>
            <a:prstGeom prst="line">
              <a:avLst/>
            </a:prstGeom>
            <a:grpFill/>
            <a:ln w="381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Flussdiagramm: Manuelle Eingabe 39"/>
            <p:cNvSpPr/>
            <p:nvPr/>
          </p:nvSpPr>
          <p:spPr>
            <a:xfrm flipV="1">
              <a:off x="2300111" y="2340884"/>
              <a:ext cx="58658" cy="134203"/>
            </a:xfrm>
            <a:prstGeom prst="flowChartManualInpu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385587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a:xfrm>
            <a:off x="479376" y="1931691"/>
            <a:ext cx="3600000" cy="4165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dirty="0">
              <a:solidFill>
                <a:schemeClr val="tx1">
                  <a:lumMod val="75000"/>
                  <a:lumOff val="25000"/>
                </a:schemeClr>
              </a:solidFill>
              <a:latin typeface="Arial Black" panose="020B0A04020102020204" pitchFamily="34" charset="0"/>
              <a:cs typeface="Arial" panose="020B0604020202020204"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Privatpersonen</a:t>
            </a:r>
            <a:r>
              <a:rPr lang="de-DE" sz="1200" dirty="0" smtClean="0">
                <a:solidFill>
                  <a:schemeClr val="tx1">
                    <a:lumMod val="75000"/>
                    <a:lumOff val="25000"/>
                  </a:schemeClr>
                </a:solidFill>
                <a:latin typeface="Arial" pitchFamily="34" charset="0"/>
                <a:cs typeface="Arial" pitchFamily="34" charset="0"/>
                <a:sym typeface="Wingdings" pitchFamily="2" charset="2"/>
              </a:rPr>
              <a:t> </a:t>
            </a:r>
            <a:r>
              <a:rPr lang="de-DE" sz="1200" dirty="0">
                <a:solidFill>
                  <a:schemeClr val="tx1">
                    <a:lumMod val="75000"/>
                    <a:lumOff val="25000"/>
                  </a:schemeClr>
                </a:solidFill>
                <a:latin typeface="Arial" pitchFamily="34" charset="0"/>
                <a:cs typeface="Arial" pitchFamily="34" charset="0"/>
                <a:sym typeface="Wingdings" pitchFamily="2" charset="2"/>
              </a:rPr>
              <a:t>(</a:t>
            </a:r>
            <a:r>
              <a:rPr lang="de-DE" sz="1200" dirty="0" smtClean="0">
                <a:solidFill>
                  <a:schemeClr val="tx1">
                    <a:lumMod val="75000"/>
                    <a:lumOff val="25000"/>
                  </a:schemeClr>
                </a:solidFill>
                <a:latin typeface="Arial" pitchFamily="34" charset="0"/>
                <a:cs typeface="Arial" pitchFamily="34" charset="0"/>
                <a:sym typeface="Wingdings" pitchFamily="2" charset="2"/>
              </a:rPr>
              <a:t>Eigentümer, Pächter </a:t>
            </a:r>
            <a:r>
              <a:rPr lang="de-DE" sz="1200" dirty="0">
                <a:solidFill>
                  <a:schemeClr val="tx1">
                    <a:lumMod val="75000"/>
                    <a:lumOff val="25000"/>
                  </a:schemeClr>
                </a:solidFill>
                <a:latin typeface="Arial" pitchFamily="34" charset="0"/>
                <a:cs typeface="Arial" pitchFamily="34" charset="0"/>
                <a:sym typeface="Wingdings" pitchFamily="2" charset="2"/>
              </a:rPr>
              <a:t>und Mieter) und </a:t>
            </a:r>
            <a:r>
              <a:rPr lang="de-DE" sz="1200" dirty="0" smtClean="0">
                <a:solidFill>
                  <a:schemeClr val="tx1">
                    <a:lumMod val="75000"/>
                    <a:lumOff val="25000"/>
                  </a:schemeClr>
                </a:solidFill>
                <a:latin typeface="Arial" pitchFamily="34" charset="0"/>
                <a:cs typeface="Arial" pitchFamily="34" charset="0"/>
                <a:sym typeface="Wingdings" pitchFamily="2" charset="2"/>
              </a:rPr>
              <a:t>WEGs</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Unternehmen</a:t>
            </a:r>
            <a:r>
              <a:rPr lang="de-DE" sz="1200" dirty="0">
                <a:solidFill>
                  <a:schemeClr val="tx1">
                    <a:lumMod val="75000"/>
                    <a:lumOff val="25000"/>
                  </a:schemeClr>
                </a:solidFill>
                <a:latin typeface="Arial" pitchFamily="34" charset="0"/>
                <a:cs typeface="Arial" pitchFamily="34" charset="0"/>
                <a:sym typeface="Wingdings" pitchFamily="2" charset="2"/>
              </a:rPr>
              <a:t>, </a:t>
            </a:r>
            <a:r>
              <a:rPr lang="de-DE" sz="1200" dirty="0" smtClean="0">
                <a:solidFill>
                  <a:schemeClr val="tx1">
                    <a:lumMod val="75000"/>
                    <a:lumOff val="25000"/>
                  </a:schemeClr>
                </a:solidFill>
                <a:latin typeface="Arial" pitchFamily="34" charset="0"/>
                <a:cs typeface="Arial" pitchFamily="34" charset="0"/>
                <a:sym typeface="Wingdings" pitchFamily="2" charset="2"/>
              </a:rPr>
              <a:t>einschließlich Einzelunternehmer </a:t>
            </a:r>
            <a:r>
              <a:rPr lang="de-DE" sz="1200" dirty="0">
                <a:solidFill>
                  <a:schemeClr val="tx1">
                    <a:lumMod val="75000"/>
                    <a:lumOff val="25000"/>
                  </a:schemeClr>
                </a:solidFill>
                <a:latin typeface="Arial" pitchFamily="34" charset="0"/>
                <a:cs typeface="Arial" pitchFamily="34" charset="0"/>
                <a:sym typeface="Wingdings" pitchFamily="2" charset="2"/>
              </a:rPr>
              <a:t>und </a:t>
            </a:r>
            <a:r>
              <a:rPr lang="de-DE" sz="1200" dirty="0" smtClean="0">
                <a:solidFill>
                  <a:schemeClr val="tx1">
                    <a:lumMod val="75000"/>
                    <a:lumOff val="25000"/>
                  </a:schemeClr>
                </a:solidFill>
                <a:latin typeface="Arial" pitchFamily="34" charset="0"/>
                <a:cs typeface="Arial" pitchFamily="34" charset="0"/>
                <a:sym typeface="Wingdings" pitchFamily="2" charset="2"/>
              </a:rPr>
              <a:t>kommunale Unternehmen </a:t>
            </a:r>
            <a:r>
              <a:rPr lang="de-DE" sz="1200" dirty="0">
                <a:solidFill>
                  <a:schemeClr val="tx1">
                    <a:lumMod val="75000"/>
                    <a:lumOff val="25000"/>
                  </a:schemeClr>
                </a:solidFill>
                <a:latin typeface="Arial" pitchFamily="34" charset="0"/>
                <a:cs typeface="Arial" pitchFamily="34" charset="0"/>
                <a:sym typeface="Wingdings" pitchFamily="2" charset="2"/>
              </a:rPr>
              <a:t>und </a:t>
            </a:r>
            <a:r>
              <a:rPr lang="de-DE" sz="1200" dirty="0" smtClean="0">
                <a:solidFill>
                  <a:schemeClr val="tx1">
                    <a:lumMod val="75000"/>
                    <a:lumOff val="25000"/>
                  </a:schemeClr>
                </a:solidFill>
                <a:latin typeface="Arial" pitchFamily="34" charset="0"/>
                <a:cs typeface="Arial" pitchFamily="34" charset="0"/>
                <a:sym typeface="Wingdings" pitchFamily="2" charset="2"/>
              </a:rPr>
              <a:t>Freiberufler </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Kommunale Gebietskörperschaften</a:t>
            </a:r>
            <a:r>
              <a:rPr lang="de-DE" sz="1200" dirty="0" smtClean="0">
                <a:solidFill>
                  <a:schemeClr val="tx1">
                    <a:lumMod val="75000"/>
                    <a:lumOff val="25000"/>
                  </a:schemeClr>
                </a:solidFill>
                <a:latin typeface="Arial" pitchFamily="34" charset="0"/>
                <a:cs typeface="Arial" pitchFamily="34" charset="0"/>
                <a:sym typeface="Wingdings" pitchFamily="2" charset="2"/>
              </a:rPr>
              <a:t>, Gemeinde- und Zweckverbände</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Körperschaften und Anstalten des öffentlichen Rechts </a:t>
            </a:r>
            <a:r>
              <a:rPr lang="de-DE" sz="1200" dirty="0" smtClean="0">
                <a:solidFill>
                  <a:schemeClr val="tx1">
                    <a:lumMod val="75000"/>
                    <a:lumOff val="25000"/>
                  </a:schemeClr>
                </a:solidFill>
                <a:latin typeface="Arial" pitchFamily="34" charset="0"/>
                <a:cs typeface="Arial" pitchFamily="34" charset="0"/>
                <a:sym typeface="Wingdings" pitchFamily="2" charset="2"/>
              </a:rPr>
              <a:t>(z. B. Kammern oder </a:t>
            </a:r>
            <a:r>
              <a:rPr lang="de-DE" sz="1200" dirty="0">
                <a:solidFill>
                  <a:schemeClr val="tx1">
                    <a:lumMod val="75000"/>
                    <a:lumOff val="25000"/>
                  </a:schemeClr>
                </a:solidFill>
                <a:latin typeface="Arial" pitchFamily="34" charset="0"/>
                <a:cs typeface="Arial" pitchFamily="34" charset="0"/>
                <a:sym typeface="Wingdings" pitchFamily="2" charset="2"/>
              </a:rPr>
              <a:t>Verbände, </a:t>
            </a:r>
            <a:r>
              <a:rPr lang="de-DE" sz="1200" dirty="0" smtClean="0">
                <a:solidFill>
                  <a:schemeClr val="tx1">
                    <a:lumMod val="75000"/>
                    <a:lumOff val="25000"/>
                  </a:schemeClr>
                </a:solidFill>
                <a:latin typeface="Arial" pitchFamily="34" charset="0"/>
                <a:cs typeface="Arial" pitchFamily="34" charset="0"/>
                <a:sym typeface="Wingdings" pitchFamily="2" charset="2"/>
              </a:rPr>
              <a:t>gemeinnützige Organisationen </a:t>
            </a:r>
            <a:r>
              <a:rPr lang="de-DE" sz="1200" dirty="0">
                <a:solidFill>
                  <a:schemeClr val="tx1">
                    <a:lumMod val="75000"/>
                    <a:lumOff val="25000"/>
                  </a:schemeClr>
                </a:solidFill>
                <a:latin typeface="Arial" pitchFamily="34" charset="0"/>
                <a:cs typeface="Arial" pitchFamily="34" charset="0"/>
                <a:sym typeface="Wingdings" pitchFamily="2" charset="2"/>
              </a:rPr>
              <a:t>und </a:t>
            </a:r>
            <a:r>
              <a:rPr lang="de-DE" sz="1200" dirty="0" smtClean="0">
                <a:solidFill>
                  <a:schemeClr val="tx1">
                    <a:lumMod val="75000"/>
                    <a:lumOff val="25000"/>
                  </a:schemeClr>
                </a:solidFill>
                <a:latin typeface="Arial" pitchFamily="34" charset="0"/>
                <a:cs typeface="Arial" pitchFamily="34" charset="0"/>
                <a:sym typeface="Wingdings" pitchFamily="2" charset="2"/>
              </a:rPr>
              <a:t>Kirchen</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Sonstige </a:t>
            </a:r>
            <a:r>
              <a:rPr lang="de-DE" sz="1200" b="1" dirty="0">
                <a:solidFill>
                  <a:schemeClr val="tx1">
                    <a:lumMod val="75000"/>
                    <a:lumOff val="25000"/>
                  </a:schemeClr>
                </a:solidFill>
                <a:latin typeface="Arial" pitchFamily="34" charset="0"/>
                <a:cs typeface="Arial" pitchFamily="34" charset="0"/>
                <a:sym typeface="Wingdings" pitchFamily="2" charset="2"/>
              </a:rPr>
              <a:t>juristische Personen </a:t>
            </a:r>
            <a:r>
              <a:rPr lang="de-DE" sz="1200" b="1" dirty="0" smtClean="0">
                <a:solidFill>
                  <a:schemeClr val="tx1">
                    <a:lumMod val="75000"/>
                    <a:lumOff val="25000"/>
                  </a:schemeClr>
                </a:solidFill>
                <a:latin typeface="Arial" pitchFamily="34" charset="0"/>
                <a:cs typeface="Arial" pitchFamily="34" charset="0"/>
                <a:sym typeface="Wingdings" pitchFamily="2" charset="2"/>
              </a:rPr>
              <a:t>des Privatrechts</a:t>
            </a:r>
            <a:r>
              <a:rPr lang="de-DE" sz="1200" dirty="0" smtClean="0">
                <a:solidFill>
                  <a:schemeClr val="tx1">
                    <a:lumMod val="75000"/>
                    <a:lumOff val="25000"/>
                  </a:schemeClr>
                </a:solidFill>
                <a:latin typeface="Arial" pitchFamily="34" charset="0"/>
                <a:cs typeface="Arial" pitchFamily="34" charset="0"/>
                <a:sym typeface="Wingdings" pitchFamily="2" charset="2"/>
              </a:rPr>
              <a:t> </a:t>
            </a:r>
            <a:r>
              <a:rPr lang="de-DE" sz="1200" dirty="0">
                <a:solidFill>
                  <a:schemeClr val="tx1">
                    <a:lumMod val="75000"/>
                    <a:lumOff val="25000"/>
                  </a:schemeClr>
                </a:solidFill>
                <a:latin typeface="Arial" pitchFamily="34" charset="0"/>
                <a:cs typeface="Arial" pitchFamily="34" charset="0"/>
                <a:sym typeface="Wingdings" pitchFamily="2" charset="2"/>
              </a:rPr>
              <a:t>inkl. Wohnungsbaugenossenschaften</a:t>
            </a:r>
            <a:endParaRPr lang="de-DE" sz="1200" dirty="0" smtClean="0">
              <a:solidFill>
                <a:schemeClr val="tx1">
                  <a:lumMod val="75000"/>
                  <a:lumOff val="25000"/>
                </a:schemeClr>
              </a:solidFill>
              <a:latin typeface="Arial" pitchFamily="34" charset="0"/>
              <a:cs typeface="Arial" pitchFamily="34" charset="0"/>
              <a:sym typeface="Wingdings" pitchFamily="2" charset="2"/>
            </a:endParaRPr>
          </a:p>
          <a:p>
            <a:endParaRPr lang="de-DE" sz="1200" dirty="0">
              <a:solidFill>
                <a:schemeClr val="tx1">
                  <a:lumMod val="75000"/>
                  <a:lumOff val="25000"/>
                </a:schemeClr>
              </a:solidFill>
              <a:latin typeface="Arial" pitchFamily="34" charset="0"/>
              <a:cs typeface="Arial" pitchFamily="34" charset="0"/>
              <a:sym typeface="Wingdings" pitchFamily="2" charset="2"/>
            </a:endParaRPr>
          </a:p>
          <a:p>
            <a:endParaRPr lang="de-DE" sz="1200" dirty="0">
              <a:solidFill>
                <a:schemeClr val="tx1">
                  <a:lumMod val="75000"/>
                  <a:lumOff val="25000"/>
                </a:schemeClr>
              </a:solidFill>
              <a:latin typeface="Arial" pitchFamily="34" charset="0"/>
              <a:cs typeface="Arial" pitchFamily="34" charset="0"/>
              <a:sym typeface="Wingdings" pitchFamily="2" charset="2"/>
            </a:endParaRPr>
          </a:p>
          <a:p>
            <a:endParaRPr lang="de-DE" sz="1200" dirty="0" smtClean="0">
              <a:solidFill>
                <a:schemeClr val="tx1">
                  <a:lumMod val="75000"/>
                  <a:lumOff val="25000"/>
                </a:schemeClr>
              </a:solidFill>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endParaRPr>
          </a:p>
        </p:txBody>
      </p:sp>
      <p:sp>
        <p:nvSpPr>
          <p:cNvPr id="67" name="Rechteck 66"/>
          <p:cNvSpPr/>
          <p:nvPr/>
        </p:nvSpPr>
        <p:spPr>
          <a:xfrm>
            <a:off x="479376" y="1349091"/>
            <a:ext cx="3600000" cy="504000"/>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latin typeface="Arial Black" panose="020B0A04020102020204" pitchFamily="34" charset="0"/>
                <a:cs typeface="Arial" panose="020B0604020202020204" pitchFamily="34" charset="0"/>
              </a:rPr>
              <a:t>Wer?</a:t>
            </a:r>
          </a:p>
        </p:txBody>
      </p:sp>
      <p:sp>
        <p:nvSpPr>
          <p:cNvPr id="69" name="Rechteck 68"/>
          <p:cNvSpPr/>
          <p:nvPr/>
        </p:nvSpPr>
        <p:spPr>
          <a:xfrm>
            <a:off x="4261093" y="1931691"/>
            <a:ext cx="3600000" cy="4165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dirty="0">
              <a:solidFill>
                <a:schemeClr val="tx1">
                  <a:lumMod val="75000"/>
                  <a:lumOff val="25000"/>
                </a:schemeClr>
              </a:solidFill>
              <a:latin typeface="Arial Black" panose="020B0A04020102020204" pitchFamily="34" charset="0"/>
              <a:cs typeface="Arial" panose="020B0604020202020204" pitchFamily="34" charset="0"/>
              <a:sym typeface="Wingdings" pitchFamily="2" charset="2"/>
            </a:endParaRPr>
          </a:p>
          <a:p>
            <a:pPr eaLnBrk="0" hangingPunct="0">
              <a:spcBef>
                <a:spcPts val="600"/>
              </a:spcBef>
              <a:buClr>
                <a:srgbClr val="00378B"/>
              </a:buClr>
              <a:tabLst>
                <a:tab pos="253603"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Dämmung </a:t>
            </a:r>
            <a:r>
              <a:rPr lang="de-DE" sz="1200" b="1" dirty="0">
                <a:solidFill>
                  <a:schemeClr val="tx1">
                    <a:lumMod val="75000"/>
                    <a:lumOff val="25000"/>
                  </a:schemeClr>
                </a:solidFill>
                <a:latin typeface="Arial" pitchFamily="34" charset="0"/>
                <a:cs typeface="Arial" pitchFamily="34" charset="0"/>
                <a:sym typeface="Wingdings" pitchFamily="2" charset="2"/>
              </a:rPr>
              <a:t>der Gebäudehülle</a:t>
            </a:r>
            <a:br>
              <a:rPr lang="de-DE" sz="1200" b="1" dirty="0">
                <a:solidFill>
                  <a:schemeClr val="tx1">
                    <a:lumMod val="75000"/>
                    <a:lumOff val="25000"/>
                  </a:schemeClr>
                </a:solidFill>
                <a:latin typeface="Arial" pitchFamily="34" charset="0"/>
                <a:cs typeface="Arial" pitchFamily="34" charset="0"/>
                <a:sym typeface="Wingdings" pitchFamily="2" charset="2"/>
              </a:rPr>
            </a:br>
            <a:r>
              <a:rPr lang="de-DE" sz="1200" b="1" dirty="0" smtClean="0">
                <a:solidFill>
                  <a:schemeClr val="tx1">
                    <a:lumMod val="75000"/>
                    <a:lumOff val="25000"/>
                  </a:schemeClr>
                </a:solidFill>
                <a:latin typeface="Arial" pitchFamily="34" charset="0"/>
                <a:cs typeface="Arial" pitchFamily="34" charset="0"/>
                <a:sym typeface="Wingdings" pitchFamily="2" charset="2"/>
              </a:rPr>
              <a:t>Außenwanddämmung</a:t>
            </a:r>
            <a:endParaRPr lang="de-DE" sz="1200" b="1" dirty="0">
              <a:solidFill>
                <a:srgbClr val="00378B"/>
              </a:solidFill>
              <a:latin typeface="Arial" pitchFamily="34" charset="0"/>
              <a:cs typeface="Arial" pitchFamily="34" charset="0"/>
              <a:sym typeface="Wingdings" pitchFamily="2" charset="2"/>
            </a:endParaRPr>
          </a:p>
          <a:p>
            <a:pPr marL="160734" indent="-160734" eaLnBrk="0" hangingPunct="0">
              <a:spcBef>
                <a:spcPts val="600"/>
              </a:spcBef>
              <a:buClr>
                <a:srgbClr val="00378B"/>
              </a:buClr>
              <a:buFont typeface="Webdings" panose="05030102010509060703" pitchFamily="18" charset="2"/>
              <a:buChar char="a"/>
              <a:tabLst>
                <a:tab pos="253603" algn="r"/>
              </a:tabLst>
              <a:defRPr/>
            </a:pPr>
            <a:r>
              <a:rPr lang="de-DE" sz="1200" dirty="0" smtClean="0">
                <a:solidFill>
                  <a:schemeClr val="tx1">
                    <a:lumMod val="75000"/>
                    <a:lumOff val="25000"/>
                  </a:schemeClr>
                </a:solidFill>
                <a:latin typeface="Arial" pitchFamily="34" charset="0"/>
                <a:cs typeface="Arial" pitchFamily="34" charset="0"/>
                <a:sym typeface="Wingdings" pitchFamily="2" charset="2"/>
              </a:rPr>
              <a:t>WDVS </a:t>
            </a:r>
            <a:r>
              <a:rPr lang="de-DE" sz="1200" dirty="0">
                <a:solidFill>
                  <a:schemeClr val="tx1">
                    <a:lumMod val="75000"/>
                    <a:lumOff val="25000"/>
                  </a:schemeClr>
                </a:solidFill>
                <a:latin typeface="Arial" pitchFamily="34" charset="0"/>
                <a:cs typeface="Arial" pitchFamily="34" charset="0"/>
                <a:sym typeface="Wingdings" pitchFamily="2" charset="2"/>
              </a:rPr>
              <a:t>(</a:t>
            </a:r>
            <a:r>
              <a:rPr lang="de-DE" sz="1200" dirty="0" smtClean="0">
                <a:solidFill>
                  <a:schemeClr val="tx1">
                    <a:lumMod val="75000"/>
                    <a:lumOff val="25000"/>
                  </a:schemeClr>
                </a:solidFill>
                <a:latin typeface="Arial" pitchFamily="34" charset="0"/>
                <a:cs typeface="Arial" pitchFamily="34" charset="0"/>
                <a:sym typeface="Wingdings" pitchFamily="2" charset="2"/>
              </a:rPr>
              <a:t>Wärmedämmverbundsystem)</a:t>
            </a:r>
          </a:p>
          <a:p>
            <a:pPr marL="160734" indent="-160734" eaLnBrk="0" hangingPunct="0">
              <a:spcBef>
                <a:spcPts val="600"/>
              </a:spcBef>
              <a:buClr>
                <a:srgbClr val="00378B"/>
              </a:buClr>
              <a:buFont typeface="Webdings" panose="05030102010509060703" pitchFamily="18" charset="2"/>
              <a:buChar char="a"/>
              <a:tabLst>
                <a:tab pos="253603" algn="r"/>
              </a:tabLst>
              <a:defRPr/>
            </a:pPr>
            <a:r>
              <a:rPr lang="de-DE" sz="1200" dirty="0" smtClean="0">
                <a:solidFill>
                  <a:schemeClr val="tx1">
                    <a:lumMod val="75000"/>
                    <a:lumOff val="25000"/>
                  </a:schemeClr>
                </a:solidFill>
                <a:latin typeface="Arial" pitchFamily="34" charset="0"/>
                <a:cs typeface="Arial" pitchFamily="34" charset="0"/>
                <a:sym typeface="Wingdings" pitchFamily="2" charset="2"/>
              </a:rPr>
              <a:t>Innendämmung</a:t>
            </a:r>
          </a:p>
          <a:p>
            <a:pPr marL="160734" indent="-160734" eaLnBrk="0" hangingPunct="0">
              <a:spcBef>
                <a:spcPts val="600"/>
              </a:spcBef>
              <a:buClr>
                <a:srgbClr val="00378B"/>
              </a:buClr>
              <a:buFont typeface="Webdings" panose="05030102010509060703" pitchFamily="18" charset="2"/>
              <a:buChar char="a"/>
              <a:tabLst>
                <a:tab pos="253603" algn="r"/>
              </a:tabLst>
              <a:defRPr/>
            </a:pPr>
            <a:r>
              <a:rPr lang="de-DE" sz="1200" dirty="0" smtClean="0">
                <a:solidFill>
                  <a:schemeClr val="tx1">
                    <a:lumMod val="75000"/>
                    <a:lumOff val="25000"/>
                  </a:schemeClr>
                </a:solidFill>
                <a:latin typeface="Arial" pitchFamily="34" charset="0"/>
                <a:cs typeface="Arial" pitchFamily="34" charset="0"/>
                <a:sym typeface="Wingdings" pitchFamily="2" charset="2"/>
              </a:rPr>
              <a:t>bei </a:t>
            </a:r>
            <a:r>
              <a:rPr lang="de-DE" sz="1200" dirty="0">
                <a:solidFill>
                  <a:schemeClr val="tx1">
                    <a:lumMod val="75000"/>
                    <a:lumOff val="25000"/>
                  </a:schemeClr>
                </a:solidFill>
                <a:latin typeface="Arial" pitchFamily="34" charset="0"/>
                <a:cs typeface="Arial" pitchFamily="34" charset="0"/>
                <a:sym typeface="Wingdings" pitchFamily="2" charset="2"/>
              </a:rPr>
              <a:t>Fachwerk auch Erneuerung der </a:t>
            </a:r>
            <a:r>
              <a:rPr lang="de-DE" sz="1200" dirty="0" err="1">
                <a:solidFill>
                  <a:schemeClr val="tx1">
                    <a:lumMod val="75000"/>
                    <a:lumOff val="25000"/>
                  </a:schemeClr>
                </a:solidFill>
                <a:latin typeface="Arial" pitchFamily="34" charset="0"/>
                <a:cs typeface="Arial" pitchFamily="34" charset="0"/>
                <a:sym typeface="Wingdings" pitchFamily="2" charset="2"/>
              </a:rPr>
              <a:t>Gefache</a:t>
            </a:r>
            <a:endParaRPr lang="de-DE" sz="1200" dirty="0">
              <a:solidFill>
                <a:schemeClr val="tx1">
                  <a:lumMod val="75000"/>
                  <a:lumOff val="25000"/>
                </a:schemeClr>
              </a:solidFill>
              <a:latin typeface="Arial" pitchFamily="34" charset="0"/>
              <a:cs typeface="Arial" pitchFamily="34" charset="0"/>
              <a:sym typeface="Wingdings" pitchFamily="2" charset="2"/>
            </a:endParaRPr>
          </a:p>
          <a:p>
            <a:pPr eaLnBrk="0" hangingPunct="0">
              <a:spcBef>
                <a:spcPts val="600"/>
              </a:spcBef>
              <a:buClr>
                <a:srgbClr val="00378B"/>
              </a:buClr>
              <a:tabLst>
                <a:tab pos="253603" algn="r"/>
              </a:tabLst>
              <a:defRPr/>
            </a:pPr>
            <a:r>
              <a:rPr lang="de-DE" sz="1200" b="1" dirty="0">
                <a:solidFill>
                  <a:srgbClr val="87586B"/>
                </a:solidFill>
                <a:latin typeface="Arial" pitchFamily="34" charset="0"/>
                <a:cs typeface="Arial" pitchFamily="34" charset="0"/>
                <a:sym typeface="Wingdings" pitchFamily="2" charset="2"/>
              </a:rPr>
              <a:t>! </a:t>
            </a:r>
            <a:r>
              <a:rPr lang="de-DE" sz="1200" b="1" dirty="0">
                <a:solidFill>
                  <a:srgbClr val="87586B"/>
                </a:solidFill>
                <a:latin typeface="Arial" pitchFamily="34" charset="0"/>
                <a:cs typeface="Arial" pitchFamily="34" charset="0"/>
              </a:rPr>
              <a:t>Es wird mind. eine Wand komplett </a:t>
            </a:r>
            <a:r>
              <a:rPr lang="de-DE" sz="1200" b="1" dirty="0" smtClean="0">
                <a:solidFill>
                  <a:srgbClr val="87586B"/>
                </a:solidFill>
                <a:latin typeface="Arial" pitchFamily="34" charset="0"/>
                <a:cs typeface="Arial" pitchFamily="34" charset="0"/>
              </a:rPr>
              <a:t>gedämmt</a:t>
            </a:r>
          </a:p>
          <a:p>
            <a:pPr eaLnBrk="0" hangingPunct="0">
              <a:spcBef>
                <a:spcPts val="600"/>
              </a:spcBef>
              <a:buClr>
                <a:srgbClr val="00378B"/>
              </a:buClr>
              <a:tabLst>
                <a:tab pos="253603" algn="r"/>
              </a:tabLst>
              <a:defRPr/>
            </a:pPr>
            <a:endParaRPr lang="de-DE" sz="1200" b="1" dirty="0">
              <a:solidFill>
                <a:srgbClr val="005229"/>
              </a:solidFill>
              <a:latin typeface="Arial" pitchFamily="34" charset="0"/>
              <a:cs typeface="Arial" pitchFamily="34" charset="0"/>
              <a:sym typeface="Wingdings" pitchFamily="2" charset="2"/>
            </a:endParaRPr>
          </a:p>
          <a:p>
            <a:pPr eaLnBrk="0" hangingPunct="0">
              <a:spcAft>
                <a:spcPts val="400"/>
              </a:spcAft>
              <a:buClr>
                <a:srgbClr val="00378B"/>
              </a:buClr>
              <a:tabLst>
                <a:tab pos="253603" algn="r"/>
              </a:tabLst>
              <a:defRPr/>
            </a:pPr>
            <a:r>
              <a:rPr lang="de-DE" sz="1200" dirty="0" smtClean="0">
                <a:solidFill>
                  <a:schemeClr val="tx1">
                    <a:lumMod val="75000"/>
                    <a:lumOff val="25000"/>
                  </a:schemeClr>
                </a:solidFill>
                <a:latin typeface="Arial" pitchFamily="34" charset="0"/>
                <a:cs typeface="Arial" pitchFamily="34" charset="0"/>
              </a:rPr>
              <a:t>U-Werte Wohngebäude</a:t>
            </a:r>
            <a:endParaRPr lang="de-DE" sz="1200" dirty="0">
              <a:solidFill>
                <a:schemeClr val="tx1">
                  <a:lumMod val="75000"/>
                  <a:lumOff val="25000"/>
                </a:schemeClr>
              </a:solidFill>
              <a:latin typeface="Arial" pitchFamily="34" charset="0"/>
              <a:cs typeface="Arial" pitchFamily="34" charset="0"/>
              <a:sym typeface="Wingdings" pitchFamily="2" charset="2"/>
            </a:endParaRPr>
          </a:p>
          <a:p>
            <a:pPr marL="160734" indent="-160734" eaLnBrk="0" hangingPunct="0">
              <a:spcAft>
                <a:spcPts val="400"/>
              </a:spcAft>
              <a:buClr>
                <a:srgbClr val="00378B"/>
              </a:buClr>
              <a:buFont typeface="Webdings" panose="05030102010509060703" pitchFamily="18" charset="2"/>
              <a:buChar char="a"/>
              <a:tabLst>
                <a:tab pos="253603" algn="r"/>
              </a:tabLst>
              <a:defRPr/>
            </a:pPr>
            <a:r>
              <a:rPr lang="de-DE" sz="1200" b="1" dirty="0">
                <a:solidFill>
                  <a:schemeClr val="tx1">
                    <a:lumMod val="75000"/>
                    <a:lumOff val="25000"/>
                  </a:schemeClr>
                </a:solidFill>
                <a:latin typeface="Arial" pitchFamily="34" charset="0"/>
                <a:cs typeface="Arial" pitchFamily="34" charset="0"/>
                <a:sym typeface="Wingdings" pitchFamily="2" charset="2"/>
              </a:rPr>
              <a:t>Außenwand 	0,20 </a:t>
            </a:r>
            <a:r>
              <a:rPr lang="de-DE" sz="1200" dirty="0">
                <a:solidFill>
                  <a:schemeClr val="tx1">
                    <a:lumMod val="75000"/>
                    <a:lumOff val="25000"/>
                  </a:schemeClr>
                </a:solidFill>
                <a:latin typeface="Arial" pitchFamily="34" charset="0"/>
                <a:cs typeface="Arial" pitchFamily="34" charset="0"/>
                <a:sym typeface="Wingdings" pitchFamily="2" charset="2"/>
              </a:rPr>
              <a:t>oder kleiner</a:t>
            </a:r>
          </a:p>
          <a:p>
            <a:pPr marL="160734" indent="-160734" eaLnBrk="0" hangingPunct="0">
              <a:spcAft>
                <a:spcPts val="400"/>
              </a:spcAft>
              <a:buClr>
                <a:srgbClr val="00378B"/>
              </a:buClr>
              <a:buFont typeface="Webdings" panose="05030102010509060703" pitchFamily="18" charset="2"/>
              <a:buChar char="a"/>
              <a:tabLst>
                <a:tab pos="253603" algn="r"/>
              </a:tabLst>
              <a:defRPr/>
            </a:pPr>
            <a:r>
              <a:rPr lang="de-DE" sz="1200" b="1" dirty="0">
                <a:solidFill>
                  <a:schemeClr val="tx1">
                    <a:lumMod val="75000"/>
                    <a:lumOff val="25000"/>
                  </a:schemeClr>
                </a:solidFill>
                <a:latin typeface="Arial" pitchFamily="34" charset="0"/>
                <a:cs typeface="Arial" pitchFamily="34" charset="0"/>
              </a:rPr>
              <a:t>Sichtfachwerk</a:t>
            </a:r>
            <a:r>
              <a:rPr lang="de-DE" sz="1200" b="1" dirty="0">
                <a:solidFill>
                  <a:schemeClr val="tx1">
                    <a:lumMod val="75000"/>
                    <a:lumOff val="25000"/>
                  </a:schemeClr>
                </a:solidFill>
                <a:latin typeface="Arial" pitchFamily="34" charset="0"/>
                <a:cs typeface="Arial" pitchFamily="34" charset="0"/>
                <a:sym typeface="Wingdings" pitchFamily="2" charset="2"/>
              </a:rPr>
              <a:t>	0,65 </a:t>
            </a:r>
            <a:r>
              <a:rPr lang="de-DE" sz="1200" dirty="0">
                <a:solidFill>
                  <a:schemeClr val="tx1">
                    <a:lumMod val="75000"/>
                    <a:lumOff val="25000"/>
                  </a:schemeClr>
                </a:solidFill>
                <a:latin typeface="Arial" pitchFamily="34" charset="0"/>
                <a:cs typeface="Arial" pitchFamily="34" charset="0"/>
                <a:sym typeface="Wingdings" pitchFamily="2" charset="2"/>
              </a:rPr>
              <a:t>oder kleiner</a:t>
            </a:r>
          </a:p>
          <a:p>
            <a:pPr marL="160734" indent="-160734" eaLnBrk="0" hangingPunct="0">
              <a:spcAft>
                <a:spcPts val="400"/>
              </a:spcAft>
              <a:buClr>
                <a:srgbClr val="00378B"/>
              </a:buClr>
              <a:buFont typeface="Webdings" panose="05030102010509060703" pitchFamily="18" charset="2"/>
              <a:buChar char="a"/>
              <a:tabLst>
                <a:tab pos="253603" algn="r"/>
              </a:tabLst>
              <a:defRPr/>
            </a:pPr>
            <a:r>
              <a:rPr lang="de-DE" sz="1200" b="1" dirty="0">
                <a:solidFill>
                  <a:schemeClr val="tx1">
                    <a:lumMod val="75000"/>
                    <a:lumOff val="25000"/>
                  </a:schemeClr>
                </a:solidFill>
                <a:latin typeface="Arial" pitchFamily="34" charset="0"/>
                <a:cs typeface="Arial" pitchFamily="34" charset="0"/>
                <a:sym typeface="Wingdings" pitchFamily="2" charset="2"/>
              </a:rPr>
              <a:t>Außenwand </a:t>
            </a:r>
            <a:br>
              <a:rPr lang="de-DE" sz="1200" b="1" dirty="0">
                <a:solidFill>
                  <a:schemeClr val="tx1">
                    <a:lumMod val="75000"/>
                    <a:lumOff val="25000"/>
                  </a:schemeClr>
                </a:solidFill>
                <a:latin typeface="Arial" pitchFamily="34" charset="0"/>
                <a:cs typeface="Arial" pitchFamily="34" charset="0"/>
                <a:sym typeface="Wingdings" pitchFamily="2" charset="2"/>
              </a:rPr>
            </a:br>
            <a:r>
              <a:rPr lang="de-DE" sz="1200" b="1" dirty="0">
                <a:solidFill>
                  <a:schemeClr val="tx1">
                    <a:lumMod val="75000"/>
                    <a:lumOff val="25000"/>
                  </a:schemeClr>
                </a:solidFill>
                <a:latin typeface="Arial" pitchFamily="34" charset="0"/>
                <a:cs typeface="Arial" pitchFamily="34" charset="0"/>
                <a:sym typeface="Wingdings" pitchFamily="2" charset="2"/>
              </a:rPr>
              <a:t>im Denkmal</a:t>
            </a:r>
            <a:r>
              <a:rPr lang="de-DE" sz="1200" dirty="0">
                <a:solidFill>
                  <a:schemeClr val="tx1">
                    <a:lumMod val="75000"/>
                    <a:lumOff val="25000"/>
                  </a:schemeClr>
                </a:solidFill>
                <a:latin typeface="Arial" pitchFamily="34" charset="0"/>
                <a:cs typeface="Arial" pitchFamily="34" charset="0"/>
                <a:sym typeface="Wingdings" pitchFamily="2" charset="2"/>
              </a:rPr>
              <a:t>	</a:t>
            </a:r>
            <a:r>
              <a:rPr lang="de-DE" sz="1200" b="1" dirty="0">
                <a:solidFill>
                  <a:schemeClr val="tx1">
                    <a:lumMod val="75000"/>
                    <a:lumOff val="25000"/>
                  </a:schemeClr>
                </a:solidFill>
                <a:latin typeface="Arial" pitchFamily="34" charset="0"/>
                <a:cs typeface="Arial" pitchFamily="34" charset="0"/>
                <a:sym typeface="Wingdings" pitchFamily="2" charset="2"/>
              </a:rPr>
              <a:t>0,45 </a:t>
            </a:r>
            <a:r>
              <a:rPr lang="de-DE" sz="1200" dirty="0">
                <a:solidFill>
                  <a:schemeClr val="tx1">
                    <a:lumMod val="75000"/>
                    <a:lumOff val="25000"/>
                  </a:schemeClr>
                </a:solidFill>
                <a:latin typeface="Arial" pitchFamily="34" charset="0"/>
                <a:cs typeface="Arial" pitchFamily="34" charset="0"/>
                <a:sym typeface="Wingdings" pitchFamily="2" charset="2"/>
              </a:rPr>
              <a:t>oder kleiner</a:t>
            </a:r>
          </a:p>
          <a:p>
            <a:pPr marL="160734" indent="-160734" eaLnBrk="0" hangingPunct="0">
              <a:spcAft>
                <a:spcPts val="400"/>
              </a:spcAft>
              <a:buClr>
                <a:srgbClr val="00378B"/>
              </a:buClr>
              <a:buFont typeface="Webdings" panose="05030102010509060703" pitchFamily="18" charset="2"/>
              <a:buChar char="a"/>
              <a:tabLst>
                <a:tab pos="253603" algn="r"/>
              </a:tabLst>
              <a:defRPr/>
            </a:pPr>
            <a:r>
              <a:rPr lang="de-DE" sz="1200" b="1" dirty="0">
                <a:solidFill>
                  <a:schemeClr val="tx1">
                    <a:lumMod val="75000"/>
                    <a:lumOff val="25000"/>
                  </a:schemeClr>
                </a:solidFill>
                <a:latin typeface="Arial" pitchFamily="34" charset="0"/>
                <a:cs typeface="Arial" pitchFamily="34" charset="0"/>
                <a:sym typeface="Wingdings" pitchFamily="2" charset="2"/>
              </a:rPr>
              <a:t>Kerndämmung </a:t>
            </a:r>
            <a:br>
              <a:rPr lang="de-DE" sz="1200" b="1" dirty="0">
                <a:solidFill>
                  <a:schemeClr val="tx1">
                    <a:lumMod val="75000"/>
                    <a:lumOff val="25000"/>
                  </a:schemeClr>
                </a:solidFill>
                <a:latin typeface="Arial" pitchFamily="34" charset="0"/>
                <a:cs typeface="Arial" pitchFamily="34" charset="0"/>
                <a:sym typeface="Wingdings" pitchFamily="2" charset="2"/>
              </a:rPr>
            </a:br>
            <a:r>
              <a:rPr lang="de-DE" sz="1200" b="1" dirty="0">
                <a:solidFill>
                  <a:schemeClr val="tx1">
                    <a:lumMod val="75000"/>
                    <a:lumOff val="25000"/>
                  </a:schemeClr>
                </a:solidFill>
                <a:latin typeface="Arial" pitchFamily="34" charset="0"/>
                <a:cs typeface="Arial" pitchFamily="34" charset="0"/>
                <a:sym typeface="Wingdings" pitchFamily="2" charset="2"/>
              </a:rPr>
              <a:t>bei zweischaliger Außenwand: </a:t>
            </a:r>
            <a:r>
              <a:rPr lang="de-DE" sz="1200" b="1" dirty="0" smtClean="0">
                <a:solidFill>
                  <a:schemeClr val="tx1">
                    <a:lumMod val="75000"/>
                    <a:lumOff val="25000"/>
                  </a:schemeClr>
                </a:solidFill>
                <a:latin typeface="Arial" pitchFamily="34" charset="0"/>
                <a:cs typeface="Arial" pitchFamily="34" charset="0"/>
                <a:sym typeface="Wingdings" pitchFamily="2" charset="2"/>
              </a:rPr>
              <a:t/>
            </a:r>
            <a:br>
              <a:rPr lang="de-DE" sz="1200" b="1" dirty="0" smtClean="0">
                <a:solidFill>
                  <a:schemeClr val="tx1">
                    <a:lumMod val="75000"/>
                    <a:lumOff val="25000"/>
                  </a:schemeClr>
                </a:solidFill>
                <a:latin typeface="Arial" pitchFamily="34" charset="0"/>
                <a:cs typeface="Arial" pitchFamily="34" charset="0"/>
                <a:sym typeface="Wingdings" pitchFamily="2" charset="2"/>
              </a:rPr>
            </a:br>
            <a:r>
              <a:rPr lang="de-DE" sz="1000" dirty="0" smtClean="0">
                <a:solidFill>
                  <a:schemeClr val="tx1">
                    <a:lumMod val="75000"/>
                    <a:lumOff val="25000"/>
                  </a:schemeClr>
                </a:solidFill>
                <a:latin typeface="Arial" pitchFamily="34" charset="0"/>
                <a:cs typeface="Arial" pitchFamily="34" charset="0"/>
                <a:sym typeface="Wingdings" pitchFamily="2" charset="2"/>
              </a:rPr>
              <a:t>Anforderung </a:t>
            </a:r>
            <a:r>
              <a:rPr lang="de-DE" sz="1000" dirty="0">
                <a:solidFill>
                  <a:schemeClr val="tx1">
                    <a:lumMod val="75000"/>
                    <a:lumOff val="25000"/>
                  </a:schemeClr>
                </a:solidFill>
                <a:latin typeface="Arial" pitchFamily="34" charset="0"/>
                <a:cs typeface="Arial" pitchFamily="34" charset="0"/>
                <a:sym typeface="Wingdings" pitchFamily="2" charset="2"/>
              </a:rPr>
              <a:t>an Wärmeleitfähigkeit </a:t>
            </a:r>
            <a:br>
              <a:rPr lang="de-DE" sz="1000" dirty="0">
                <a:solidFill>
                  <a:schemeClr val="tx1">
                    <a:lumMod val="75000"/>
                    <a:lumOff val="25000"/>
                  </a:schemeClr>
                </a:solidFill>
                <a:latin typeface="Arial" pitchFamily="34" charset="0"/>
                <a:cs typeface="Arial" pitchFamily="34" charset="0"/>
                <a:sym typeface="Wingdings" pitchFamily="2" charset="2"/>
              </a:rPr>
            </a:br>
            <a:r>
              <a:rPr lang="de-DE" sz="1000" dirty="0">
                <a:solidFill>
                  <a:schemeClr val="tx1">
                    <a:lumMod val="75000"/>
                    <a:lumOff val="25000"/>
                  </a:schemeClr>
                </a:solidFill>
                <a:latin typeface="Arial" pitchFamily="34" charset="0"/>
                <a:cs typeface="Arial" pitchFamily="34" charset="0"/>
                <a:sym typeface="Wingdings" pitchFamily="2" charset="2"/>
              </a:rPr>
              <a:t>(Lambda Wert, λ) des Dämmmaterials </a:t>
            </a:r>
            <a:br>
              <a:rPr lang="de-DE" sz="1000" dirty="0">
                <a:solidFill>
                  <a:schemeClr val="tx1">
                    <a:lumMod val="75000"/>
                    <a:lumOff val="25000"/>
                  </a:schemeClr>
                </a:solidFill>
                <a:latin typeface="Arial" pitchFamily="34" charset="0"/>
                <a:cs typeface="Arial" pitchFamily="34" charset="0"/>
                <a:sym typeface="Wingdings" pitchFamily="2" charset="2"/>
              </a:rPr>
            </a:br>
            <a:r>
              <a:rPr lang="de-DE" sz="1000" b="1" dirty="0">
                <a:solidFill>
                  <a:schemeClr val="tx1">
                    <a:lumMod val="75000"/>
                    <a:lumOff val="25000"/>
                  </a:schemeClr>
                </a:solidFill>
                <a:latin typeface="Arial" pitchFamily="34" charset="0"/>
                <a:cs typeface="Arial" pitchFamily="34" charset="0"/>
                <a:sym typeface="Wingdings" pitchFamily="2" charset="2"/>
              </a:rPr>
              <a:t>λ ≤ 0,035 W/(</a:t>
            </a:r>
            <a:r>
              <a:rPr lang="de-DE" sz="1000" b="1" dirty="0" err="1">
                <a:solidFill>
                  <a:schemeClr val="tx1">
                    <a:lumMod val="75000"/>
                    <a:lumOff val="25000"/>
                  </a:schemeClr>
                </a:solidFill>
                <a:latin typeface="Arial" pitchFamily="34" charset="0"/>
                <a:cs typeface="Arial" pitchFamily="34" charset="0"/>
                <a:sym typeface="Wingdings" pitchFamily="2" charset="2"/>
              </a:rPr>
              <a:t>m·K</a:t>
            </a:r>
            <a:r>
              <a:rPr lang="de-DE" sz="1000" b="1" dirty="0">
                <a:solidFill>
                  <a:schemeClr val="tx1">
                    <a:lumMod val="75000"/>
                    <a:lumOff val="25000"/>
                  </a:schemeClr>
                </a:solidFill>
                <a:latin typeface="Arial" pitchFamily="34" charset="0"/>
                <a:cs typeface="Arial" pitchFamily="34" charset="0"/>
                <a:sym typeface="Wingdings" pitchFamily="2" charset="2"/>
              </a:rPr>
              <a:t>)</a:t>
            </a:r>
            <a:r>
              <a:rPr lang="de-DE" sz="1000" b="1" dirty="0">
                <a:solidFill>
                  <a:schemeClr val="tx1">
                    <a:lumMod val="75000"/>
                    <a:lumOff val="25000"/>
                  </a:schemeClr>
                </a:solidFill>
                <a:latin typeface="Arial Black" panose="020B0A04020102020204" pitchFamily="34" charset="0"/>
                <a:sym typeface="Wingdings" pitchFamily="2" charset="2"/>
              </a:rPr>
              <a:t> </a:t>
            </a:r>
            <a:r>
              <a:rPr lang="de-DE" sz="1000" dirty="0">
                <a:solidFill>
                  <a:schemeClr val="tx1">
                    <a:lumMod val="75000"/>
                    <a:lumOff val="25000"/>
                  </a:schemeClr>
                </a:solidFill>
                <a:latin typeface="Arial" pitchFamily="34" charset="0"/>
                <a:cs typeface="Arial" pitchFamily="34" charset="0"/>
                <a:sym typeface="Wingdings" pitchFamily="2" charset="2"/>
              </a:rPr>
              <a:t>(Watt je Meter mal Kelvin)</a:t>
            </a:r>
          </a:p>
          <a:p>
            <a:pPr eaLnBrk="0" hangingPunct="0">
              <a:spcBef>
                <a:spcPts val="600"/>
              </a:spcBef>
              <a:buClr>
                <a:srgbClr val="00378B"/>
              </a:buClr>
              <a:tabLst>
                <a:tab pos="253603" algn="r"/>
              </a:tabLst>
              <a:defRPr/>
            </a:pPr>
            <a:endParaRPr lang="de-DE" sz="1200" b="1" dirty="0">
              <a:solidFill>
                <a:srgbClr val="005229"/>
              </a:solidFill>
              <a:latin typeface="Arial" pitchFamily="34" charset="0"/>
              <a:cs typeface="Arial" pitchFamily="34" charset="0"/>
              <a:sym typeface="Wingdings" pitchFamily="2" charset="2"/>
            </a:endParaRPr>
          </a:p>
          <a:p>
            <a:endParaRPr lang="de-DE" sz="1200" dirty="0" smtClean="0">
              <a:solidFill>
                <a:schemeClr val="tx1">
                  <a:lumMod val="75000"/>
                  <a:lumOff val="25000"/>
                </a:schemeClr>
              </a:solidFill>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endParaRPr>
          </a:p>
        </p:txBody>
      </p:sp>
      <p:sp>
        <p:nvSpPr>
          <p:cNvPr id="70" name="Rechteck 69"/>
          <p:cNvSpPr/>
          <p:nvPr/>
        </p:nvSpPr>
        <p:spPr>
          <a:xfrm>
            <a:off x="4241984" y="1349091"/>
            <a:ext cx="3600000" cy="504000"/>
          </a:xfrm>
          <a:prstGeom prst="rect">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latin typeface="Arial Black" panose="020B0A04020102020204" pitchFamily="34" charset="0"/>
                <a:cs typeface="Arial" panose="020B0604020202020204" pitchFamily="34" charset="0"/>
              </a:rPr>
              <a:t>Was?</a:t>
            </a:r>
          </a:p>
        </p:txBody>
      </p:sp>
      <p:sp>
        <p:nvSpPr>
          <p:cNvPr id="72" name="Rechteck 71"/>
          <p:cNvSpPr/>
          <p:nvPr/>
        </p:nvSpPr>
        <p:spPr>
          <a:xfrm>
            <a:off x="8033167" y="1931691"/>
            <a:ext cx="3600000" cy="27818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eaLnBrk="0" hangingPunct="0">
              <a:buClr>
                <a:srgbClr val="00378B"/>
              </a:buClr>
              <a:buFont typeface="Webdings" panose="05030102010509060703" pitchFamily="18" charset="2"/>
              <a:buChar char="a"/>
              <a:tabLst>
                <a:tab pos="174625" algn="r"/>
              </a:tabLst>
              <a:defRPr/>
            </a:pPr>
            <a:r>
              <a:rPr lang="de-DE" sz="1200" b="1" dirty="0" smtClean="0">
                <a:solidFill>
                  <a:schemeClr val="tx1">
                    <a:lumMod val="75000"/>
                    <a:lumOff val="25000"/>
                  </a:schemeClr>
                </a:solidFill>
                <a:latin typeface="Arial" pitchFamily="34" charset="0"/>
                <a:cs typeface="Arial" pitchFamily="34" charset="0"/>
              </a:rPr>
              <a:t>Antragstellung vor Beauftragung (Leistungs- &amp; Liefervertrag)</a:t>
            </a:r>
          </a:p>
          <a:p>
            <a:pPr marL="174625" indent="-174625" eaLnBrk="0" hangingPunct="0">
              <a:buClr>
                <a:srgbClr val="00378B"/>
              </a:buClr>
              <a:buFont typeface="Webdings" panose="05030102010509060703" pitchFamily="18" charset="2"/>
              <a:buChar char="a"/>
              <a:tabLst>
                <a:tab pos="174625" algn="r"/>
              </a:tabLst>
              <a:defRPr/>
            </a:pPr>
            <a:endParaRPr lang="de-DE" sz="400" b="1" dirty="0">
              <a:solidFill>
                <a:schemeClr val="tx1">
                  <a:lumMod val="75000"/>
                  <a:lumOff val="25000"/>
                </a:schemeClr>
              </a:solidFill>
              <a:latin typeface="Arial" pitchFamily="34" charset="0"/>
              <a:cs typeface="Arial" pitchFamily="34" charset="0"/>
              <a:sym typeface="Wingdings" pitchFamily="2" charset="2"/>
            </a:endParaRPr>
          </a:p>
          <a:p>
            <a:pPr marL="174625" indent="-174625" eaLnBrk="0" hangingPunct="0">
              <a:buClr>
                <a:srgbClr val="00378B"/>
              </a:buClr>
              <a:buFont typeface="Webdings" panose="05030102010509060703" pitchFamily="18" charset="2"/>
              <a:buChar char="a"/>
              <a:tabLst>
                <a:tab pos="174625" algn="r"/>
              </a:tabLst>
              <a:defRPr/>
            </a:pPr>
            <a:r>
              <a:rPr lang="de-DE" sz="1200" dirty="0" smtClean="0">
                <a:solidFill>
                  <a:schemeClr val="tx1">
                    <a:lumMod val="75000"/>
                    <a:lumOff val="25000"/>
                  </a:schemeClr>
                </a:solidFill>
                <a:latin typeface="Arial" pitchFamily="34" charset="0"/>
                <a:cs typeface="Arial" pitchFamily="34" charset="0"/>
              </a:rPr>
              <a:t>Einbindung </a:t>
            </a:r>
            <a:r>
              <a:rPr lang="de-DE" sz="1200" b="1" dirty="0" smtClean="0">
                <a:solidFill>
                  <a:schemeClr val="tx1">
                    <a:lumMod val="75000"/>
                    <a:lumOff val="25000"/>
                  </a:schemeClr>
                </a:solidFill>
                <a:latin typeface="Arial" pitchFamily="34" charset="0"/>
                <a:cs typeface="Arial" pitchFamily="34" charset="0"/>
              </a:rPr>
              <a:t>Energieberater / Förderservice</a:t>
            </a:r>
          </a:p>
          <a:p>
            <a:pPr marL="174625" indent="-174625" eaLnBrk="0" hangingPunct="0">
              <a:buClr>
                <a:srgbClr val="00378B"/>
              </a:buClr>
              <a:buFont typeface="Webdings" panose="05030102010509060703" pitchFamily="18" charset="2"/>
              <a:buChar char="a"/>
              <a:tabLst>
                <a:tab pos="174625" algn="r"/>
              </a:tabLst>
              <a:defRPr/>
            </a:pPr>
            <a:endParaRPr lang="de-DE" sz="400" b="1" dirty="0">
              <a:solidFill>
                <a:schemeClr val="tx1">
                  <a:lumMod val="75000"/>
                  <a:lumOff val="25000"/>
                </a:schemeClr>
              </a:solidFill>
              <a:latin typeface="Arial" pitchFamily="34" charset="0"/>
              <a:cs typeface="Arial" pitchFamily="34" charset="0"/>
            </a:endParaRPr>
          </a:p>
          <a:p>
            <a:pPr marL="174625" indent="-174625" eaLnBrk="0" hangingPunct="0">
              <a:buClr>
                <a:srgbClr val="00378B"/>
              </a:buClr>
              <a:buFont typeface="Webdings" panose="05030102010509060703" pitchFamily="18" charset="2"/>
              <a:buChar char="a"/>
              <a:tabLst>
                <a:tab pos="174625" algn="r"/>
              </a:tabLst>
              <a:defRPr/>
            </a:pPr>
            <a:r>
              <a:rPr lang="de-DE" sz="1200" dirty="0" smtClean="0">
                <a:solidFill>
                  <a:schemeClr val="tx1">
                    <a:lumMod val="75000"/>
                    <a:lumOff val="25000"/>
                  </a:schemeClr>
                </a:solidFill>
                <a:latin typeface="Arial" pitchFamily="34" charset="0"/>
                <a:cs typeface="Arial" pitchFamily="34" charset="0"/>
              </a:rPr>
              <a:t>Gebäude </a:t>
            </a:r>
            <a:r>
              <a:rPr lang="de-DE" sz="1200" dirty="0">
                <a:solidFill>
                  <a:schemeClr val="tx1">
                    <a:lumMod val="75000"/>
                    <a:lumOff val="25000"/>
                  </a:schemeClr>
                </a:solidFill>
                <a:latin typeface="Arial" pitchFamily="34" charset="0"/>
                <a:cs typeface="Arial" pitchFamily="34" charset="0"/>
              </a:rPr>
              <a:t>muss </a:t>
            </a:r>
            <a:r>
              <a:rPr lang="de-DE" sz="1200" b="1" dirty="0" smtClean="0">
                <a:solidFill>
                  <a:schemeClr val="tx1">
                    <a:lumMod val="75000"/>
                    <a:lumOff val="25000"/>
                  </a:schemeClr>
                </a:solidFill>
                <a:latin typeface="Arial" pitchFamily="34" charset="0"/>
                <a:cs typeface="Arial" pitchFamily="34" charset="0"/>
              </a:rPr>
              <a:t>mind. 5 </a:t>
            </a:r>
            <a:r>
              <a:rPr lang="de-DE" sz="1200" b="1" dirty="0">
                <a:solidFill>
                  <a:schemeClr val="tx1">
                    <a:lumMod val="75000"/>
                    <a:lumOff val="25000"/>
                  </a:schemeClr>
                </a:solidFill>
                <a:latin typeface="Arial" pitchFamily="34" charset="0"/>
                <a:cs typeface="Arial" pitchFamily="34" charset="0"/>
              </a:rPr>
              <a:t>Jahre alt </a:t>
            </a:r>
            <a:r>
              <a:rPr lang="de-DE" sz="1200" dirty="0" smtClean="0">
                <a:solidFill>
                  <a:schemeClr val="tx1">
                    <a:lumMod val="75000"/>
                    <a:lumOff val="25000"/>
                  </a:schemeClr>
                </a:solidFill>
                <a:latin typeface="Arial" pitchFamily="34" charset="0"/>
                <a:cs typeface="Arial" pitchFamily="34" charset="0"/>
              </a:rPr>
              <a:t>sein</a:t>
            </a:r>
          </a:p>
          <a:p>
            <a:pPr marL="160734" indent="-160734" eaLnBrk="0" hangingPunct="0">
              <a:spcBef>
                <a:spcPts val="600"/>
              </a:spcBef>
              <a:buClr>
                <a:srgbClr val="00378B"/>
              </a:buClr>
              <a:buFont typeface="Webdings" panose="05030102010509060703" pitchFamily="18" charset="2"/>
              <a:buChar char="a"/>
              <a:tabLst>
                <a:tab pos="174625" algn="r"/>
              </a:tabLst>
              <a:defRPr/>
            </a:pPr>
            <a:r>
              <a:rPr lang="de-DE" sz="1200" dirty="0" smtClean="0">
                <a:solidFill>
                  <a:schemeClr val="tx1">
                    <a:lumMod val="75000"/>
                    <a:lumOff val="25000"/>
                  </a:schemeClr>
                </a:solidFill>
                <a:latin typeface="Arial" pitchFamily="34" charset="0"/>
                <a:cs typeface="Arial" pitchFamily="34" charset="0"/>
                <a:sym typeface="Wingdings" pitchFamily="2" charset="2"/>
              </a:rPr>
              <a:t>Einhaltung </a:t>
            </a:r>
            <a:r>
              <a:rPr lang="de-DE" sz="1200" dirty="0">
                <a:solidFill>
                  <a:schemeClr val="tx1">
                    <a:lumMod val="75000"/>
                    <a:lumOff val="25000"/>
                  </a:schemeClr>
                </a:solidFill>
                <a:latin typeface="Arial" pitchFamily="34" charset="0"/>
                <a:cs typeface="Arial" pitchFamily="34" charset="0"/>
                <a:sym typeface="Wingdings" pitchFamily="2" charset="2"/>
              </a:rPr>
              <a:t>der U-Werte </a:t>
            </a:r>
          </a:p>
          <a:p>
            <a:pPr marL="160734" indent="-160734" eaLnBrk="0" hangingPunct="0">
              <a:spcBef>
                <a:spcPts val="600"/>
              </a:spcBef>
              <a:buClr>
                <a:srgbClr val="00378B"/>
              </a:buClr>
              <a:buFont typeface="Webdings" panose="05030102010509060703" pitchFamily="18" charset="2"/>
              <a:buChar char="a"/>
              <a:tabLst>
                <a:tab pos="174625" algn="r"/>
              </a:tabLst>
              <a:defRPr/>
            </a:pPr>
            <a:r>
              <a:rPr lang="de-DE" sz="1200" dirty="0">
                <a:solidFill>
                  <a:schemeClr val="tx1">
                    <a:lumMod val="75000"/>
                    <a:lumOff val="25000"/>
                  </a:schemeClr>
                </a:solidFill>
                <a:latin typeface="Arial" pitchFamily="34" charset="0"/>
                <a:cs typeface="Arial" pitchFamily="34" charset="0"/>
                <a:sym typeface="Wingdings" pitchFamily="2" charset="2"/>
              </a:rPr>
              <a:t>Einhaltung der Anforderungen </a:t>
            </a:r>
            <a:r>
              <a:rPr lang="de-DE" sz="1200" dirty="0" smtClean="0">
                <a:solidFill>
                  <a:schemeClr val="tx1">
                    <a:lumMod val="75000"/>
                    <a:lumOff val="25000"/>
                  </a:schemeClr>
                </a:solidFill>
                <a:latin typeface="Arial" pitchFamily="34" charset="0"/>
                <a:cs typeface="Arial" pitchFamily="34" charset="0"/>
                <a:sym typeface="Wingdings" pitchFamily="2" charset="2"/>
              </a:rPr>
              <a:t>zum </a:t>
            </a:r>
            <a:r>
              <a:rPr lang="de-DE" sz="1200" dirty="0">
                <a:solidFill>
                  <a:schemeClr val="tx1">
                    <a:lumMod val="75000"/>
                    <a:lumOff val="25000"/>
                  </a:schemeClr>
                </a:solidFill>
                <a:latin typeface="Arial" pitchFamily="34" charset="0"/>
                <a:cs typeface="Arial" pitchFamily="34" charset="0"/>
                <a:sym typeface="Wingdings" pitchFamily="2" charset="2"/>
              </a:rPr>
              <a:t>wärmebrückenminimierten </a:t>
            </a:r>
            <a:r>
              <a:rPr lang="de-DE" sz="1200" dirty="0" smtClean="0">
                <a:solidFill>
                  <a:schemeClr val="tx1">
                    <a:lumMod val="75000"/>
                    <a:lumOff val="25000"/>
                  </a:schemeClr>
                </a:solidFill>
                <a:latin typeface="Arial" pitchFamily="34" charset="0"/>
                <a:cs typeface="Arial" pitchFamily="34" charset="0"/>
                <a:sym typeface="Wingdings" pitchFamily="2" charset="2"/>
              </a:rPr>
              <a:t>u</a:t>
            </a:r>
            <a:r>
              <a:rPr lang="de-DE" sz="1200" dirty="0">
                <a:solidFill>
                  <a:schemeClr val="tx1">
                    <a:lumMod val="75000"/>
                    <a:lumOff val="25000"/>
                  </a:schemeClr>
                </a:solidFill>
                <a:latin typeface="Arial" pitchFamily="34" charset="0"/>
                <a:cs typeface="Arial" pitchFamily="34" charset="0"/>
                <a:sym typeface="Wingdings" pitchFamily="2" charset="2"/>
              </a:rPr>
              <a:t>. luftdichten Einbau</a:t>
            </a:r>
          </a:p>
          <a:p>
            <a:pPr marL="160734" indent="-160734" eaLnBrk="0" hangingPunct="0">
              <a:spcBef>
                <a:spcPts val="600"/>
              </a:spcBef>
              <a:buClr>
                <a:srgbClr val="00378B"/>
              </a:buClr>
              <a:buFont typeface="Webdings" panose="05030102010509060703" pitchFamily="18" charset="2"/>
              <a:buChar char="a"/>
              <a:tabLst>
                <a:tab pos="253603" algn="r"/>
              </a:tabLst>
              <a:defRPr/>
            </a:pPr>
            <a:r>
              <a:rPr lang="de-DE" sz="1200" dirty="0">
                <a:solidFill>
                  <a:schemeClr val="tx1">
                    <a:lumMod val="75000"/>
                    <a:lumOff val="25000"/>
                  </a:schemeClr>
                </a:solidFill>
                <a:latin typeface="Arial" pitchFamily="34" charset="0"/>
                <a:cs typeface="Arial" pitchFamily="34" charset="0"/>
                <a:sym typeface="Wingdings" pitchFamily="2" charset="2"/>
              </a:rPr>
              <a:t>Bestätigung u Dokumentation des Fachbetriebs zum Aufbau und zur Art der Dämmung</a:t>
            </a:r>
          </a:p>
          <a:p>
            <a:pPr marL="160734" indent="-160734" eaLnBrk="0" hangingPunct="0">
              <a:spcBef>
                <a:spcPts val="600"/>
              </a:spcBef>
              <a:buClr>
                <a:srgbClr val="00378B"/>
              </a:buClr>
              <a:buFont typeface="Webdings" panose="05030102010509060703" pitchFamily="18" charset="2"/>
              <a:buChar char="a"/>
              <a:tabLst>
                <a:tab pos="253603" algn="r"/>
              </a:tabLst>
              <a:defRPr/>
            </a:pPr>
            <a:r>
              <a:rPr lang="de-DE" sz="1200" dirty="0">
                <a:solidFill>
                  <a:schemeClr val="tx1">
                    <a:lumMod val="75000"/>
                    <a:lumOff val="25000"/>
                  </a:schemeClr>
                </a:solidFill>
                <a:latin typeface="Arial" pitchFamily="34" charset="0"/>
                <a:cs typeface="Arial" pitchFamily="34" charset="0"/>
                <a:sym typeface="Wingdings" pitchFamily="2" charset="2"/>
              </a:rPr>
              <a:t>Herstellernachweise zu den Bemessungswerten der Wärmeleitfähigkeit der verbauten Materialien</a:t>
            </a:r>
          </a:p>
          <a:p>
            <a:pPr marL="285750" indent="-285750" eaLnBrk="0" hangingPunct="0">
              <a:buClr>
                <a:srgbClr val="00378B"/>
              </a:buClr>
              <a:buFont typeface="Webdings" panose="05030102010509060703" pitchFamily="18" charset="2"/>
              <a:buChar char="a"/>
              <a:tabLst>
                <a:tab pos="450850" algn="r"/>
              </a:tabLst>
              <a:defRPr/>
            </a:pPr>
            <a:endParaRPr lang="de-DE" sz="1200" dirty="0" smtClean="0">
              <a:solidFill>
                <a:schemeClr val="tx1">
                  <a:lumMod val="75000"/>
                  <a:lumOff val="25000"/>
                </a:schemeClr>
              </a:solidFill>
              <a:latin typeface="Arial" pitchFamily="34" charset="0"/>
              <a:cs typeface="Arial" pitchFamily="34" charset="0"/>
            </a:endParaRP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endParaRPr>
          </a:p>
          <a:p>
            <a:pPr marL="285750" indent="-285750" eaLnBrk="0" hangingPunct="0">
              <a:buClr>
                <a:srgbClr val="00378B"/>
              </a:buClr>
              <a:buFont typeface="Webdings" panose="05030102010509060703" pitchFamily="18" charset="2"/>
              <a:buChar char="a"/>
              <a:tabLst>
                <a:tab pos="450850" algn="r"/>
              </a:tabLst>
              <a:defRPr/>
            </a:pPr>
            <a:endParaRPr lang="de-DE" sz="1200" dirty="0" smtClean="0">
              <a:solidFill>
                <a:schemeClr val="tx1">
                  <a:lumMod val="75000"/>
                  <a:lumOff val="25000"/>
                </a:schemeClr>
              </a:solidFill>
              <a:latin typeface="Arial" pitchFamily="34" charset="0"/>
              <a:cs typeface="Arial" pitchFamily="34" charset="0"/>
            </a:endParaRPr>
          </a:p>
          <a:p>
            <a:pPr marL="285750" indent="-285750" eaLnBrk="0" hangingPunct="0">
              <a:buClr>
                <a:srgbClr val="00378B"/>
              </a:buClr>
              <a:buFont typeface="Webdings" panose="05030102010509060703" pitchFamily="18" charset="2"/>
              <a:buChar char="a"/>
              <a:tabLst>
                <a:tab pos="450850" algn="r"/>
              </a:tabLst>
              <a:defRPr/>
            </a:pPr>
            <a:endParaRPr lang="de-DE" sz="1200" dirty="0" smtClean="0">
              <a:solidFill>
                <a:schemeClr val="tx1">
                  <a:lumMod val="75000"/>
                  <a:lumOff val="25000"/>
                </a:schemeClr>
              </a:solidFill>
              <a:latin typeface="Arial" pitchFamily="34" charset="0"/>
              <a:cs typeface="Arial" pitchFamily="34" charset="0"/>
            </a:endParaRPr>
          </a:p>
          <a:p>
            <a:pPr marL="171450" indent="-171450">
              <a:buFont typeface="Symbol" panose="05050102010706020507" pitchFamily="18" charset="2"/>
              <a:buChar char="-"/>
              <a:defRPr/>
            </a:pPr>
            <a:endParaRPr lang="de-DE" sz="1200" dirty="0">
              <a:solidFill>
                <a:schemeClr val="tx1">
                  <a:lumMod val="75000"/>
                  <a:lumOff val="25000"/>
                </a:schemeClr>
              </a:solidFill>
              <a:latin typeface="Arial" pitchFamily="34" charset="0"/>
              <a:cs typeface="Arial" pitchFamily="34" charset="0"/>
            </a:endParaRPr>
          </a:p>
          <a:p>
            <a:pPr marL="171450" indent="-171450">
              <a:buFont typeface="Symbol" panose="05050102010706020507" pitchFamily="18" charset="2"/>
              <a:buChar char="-"/>
              <a:defRPr/>
            </a:pPr>
            <a:endParaRPr lang="de-DE" sz="1200" dirty="0" smtClean="0">
              <a:solidFill>
                <a:schemeClr val="tx1">
                  <a:lumMod val="75000"/>
                  <a:lumOff val="25000"/>
                </a:schemeClr>
              </a:solidFill>
              <a:latin typeface="Arial" pitchFamily="34" charset="0"/>
              <a:cs typeface="Arial" pitchFamily="34" charset="0"/>
            </a:endParaRPr>
          </a:p>
          <a:p>
            <a:pPr>
              <a:defRPr/>
            </a:pPr>
            <a:endParaRPr lang="de-DE" sz="1200" dirty="0">
              <a:solidFill>
                <a:schemeClr val="tx1">
                  <a:lumMod val="75000"/>
                  <a:lumOff val="25000"/>
                </a:schemeClr>
              </a:solidFill>
              <a:latin typeface="Arial" pitchFamily="34" charset="0"/>
              <a:cs typeface="Arial" pitchFamily="34" charset="0"/>
            </a:endParaRPr>
          </a:p>
          <a:p>
            <a:pPr>
              <a:defRPr/>
            </a:pPr>
            <a:r>
              <a:rPr lang="de-DE" sz="1200" dirty="0" smtClean="0">
                <a:solidFill>
                  <a:schemeClr val="bg1"/>
                </a:solidFill>
                <a:cs typeface="Arial" panose="020B0604020202020204" pitchFamily="34" charset="0"/>
              </a:rPr>
              <a:t>.</a:t>
            </a:r>
            <a:endParaRPr lang="de-DE" sz="1200" dirty="0">
              <a:solidFill>
                <a:schemeClr val="bg1"/>
              </a:solidFill>
              <a:cs typeface="Arial" panose="020B0604020202020204" pitchFamily="34" charset="0"/>
            </a:endParaRPr>
          </a:p>
          <a:p>
            <a:endParaRPr lang="de-DE" sz="1200" dirty="0">
              <a:solidFill>
                <a:schemeClr val="tx1">
                  <a:lumMod val="75000"/>
                  <a:lumOff val="25000"/>
                </a:schemeClr>
              </a:solidFill>
              <a:latin typeface="Arial" pitchFamily="34" charset="0"/>
              <a:cs typeface="Arial" pitchFamily="34" charset="0"/>
            </a:endParaRPr>
          </a:p>
          <a:p>
            <a:endParaRPr lang="de-DE" sz="1200" dirty="0" smtClean="0">
              <a:solidFill>
                <a:schemeClr val="tx1">
                  <a:lumMod val="75000"/>
                  <a:lumOff val="25000"/>
                </a:schemeClr>
              </a:solidFill>
              <a:latin typeface="Arial" pitchFamily="34" charset="0"/>
              <a:cs typeface="Arial" pitchFamily="34" charset="0"/>
              <a:sym typeface="Wingdings" pitchFamily="2" charset="2"/>
            </a:endParaRPr>
          </a:p>
          <a:p>
            <a:endParaRPr lang="de-DE" sz="1200" dirty="0">
              <a:solidFill>
                <a:schemeClr val="tx1">
                  <a:lumMod val="75000"/>
                  <a:lumOff val="25000"/>
                </a:schemeClr>
              </a:solidFill>
              <a:latin typeface="Arial" pitchFamily="34" charset="0"/>
              <a:cs typeface="Arial" pitchFamily="34" charset="0"/>
              <a:sym typeface="Wingdings" pitchFamily="2" charset="2"/>
            </a:endParaRPr>
          </a:p>
          <a:p>
            <a:endParaRPr lang="de-DE" sz="1200" dirty="0">
              <a:solidFill>
                <a:schemeClr val="tx1">
                  <a:lumMod val="75000"/>
                  <a:lumOff val="25000"/>
                </a:schemeClr>
              </a:solidFill>
              <a:latin typeface="Arial" pitchFamily="34" charset="0"/>
              <a:cs typeface="Arial" pitchFamily="34" charset="0"/>
              <a:sym typeface="Wingdings" pitchFamily="2" charset="2"/>
            </a:endParaRPr>
          </a:p>
          <a:p>
            <a:endParaRPr lang="de-DE" sz="1200" dirty="0" smtClean="0">
              <a:solidFill>
                <a:schemeClr val="tx1">
                  <a:lumMod val="75000"/>
                  <a:lumOff val="25000"/>
                </a:schemeClr>
              </a:solidFill>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endParaRPr>
          </a:p>
        </p:txBody>
      </p:sp>
      <p:sp>
        <p:nvSpPr>
          <p:cNvPr id="73" name="Rechteck 72"/>
          <p:cNvSpPr/>
          <p:nvPr/>
        </p:nvSpPr>
        <p:spPr>
          <a:xfrm>
            <a:off x="8033167" y="1349091"/>
            <a:ext cx="3600000" cy="504000"/>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latin typeface="Arial Black" panose="020B0A04020102020204" pitchFamily="34" charset="0"/>
                <a:cs typeface="Arial" panose="020B0604020202020204" pitchFamily="34" charset="0"/>
              </a:rPr>
              <a:t>Voraussetzungen &amp; Konditionen</a:t>
            </a:r>
            <a:endParaRPr lang="de-DE" dirty="0" smtClean="0">
              <a:solidFill>
                <a:schemeClr val="bg1"/>
              </a:solidFill>
              <a:latin typeface="Arial Black" panose="020B0A04020102020204" pitchFamily="34" charset="0"/>
              <a:cs typeface="Arial" panose="020B0604020202020204" pitchFamily="34" charset="0"/>
            </a:endParaRPr>
          </a:p>
        </p:txBody>
      </p:sp>
      <p:sp>
        <p:nvSpPr>
          <p:cNvPr id="78" name="Rechteck 77"/>
          <p:cNvSpPr/>
          <p:nvPr/>
        </p:nvSpPr>
        <p:spPr>
          <a:xfrm>
            <a:off x="385789" y="476315"/>
            <a:ext cx="10332487" cy="738664"/>
          </a:xfrm>
          <a:prstGeom prst="rect">
            <a:avLst/>
          </a:prstGeom>
          <a:solidFill>
            <a:schemeClr val="bg1"/>
          </a:solidFill>
        </p:spPr>
        <p:txBody>
          <a:bodyPr wrap="square">
            <a:spAutoFit/>
          </a:bodyPr>
          <a:lstStyle/>
          <a:p>
            <a:pPr algn="ctr" eaLnBrk="0" hangingPunct="0"/>
            <a:endParaRPr lang="de-DE" sz="2000" b="1" cap="all" dirty="0" smtClean="0">
              <a:solidFill>
                <a:srgbClr val="002060"/>
              </a:solidFill>
              <a:cs typeface="Arial" pitchFamily="34" charset="0"/>
            </a:endParaRPr>
          </a:p>
          <a:p>
            <a:pPr>
              <a:defRPr/>
            </a:pPr>
            <a:r>
              <a:rPr lang="de-DE" sz="2200" b="1" dirty="0">
                <a:latin typeface="Tahoma" panose="020B0604030504040204" pitchFamily="34" charset="0"/>
                <a:ea typeface="Tahoma" panose="020B0604030504040204" pitchFamily="34" charset="0"/>
                <a:cs typeface="Tahoma" panose="020B0604030504040204" pitchFamily="34" charset="0"/>
              </a:rPr>
              <a:t>BEG Einzelmaßnahme – </a:t>
            </a:r>
            <a:r>
              <a:rPr lang="de-DE" sz="2200" b="1" dirty="0">
                <a:solidFill>
                  <a:srgbClr val="87586B"/>
                </a:solidFill>
                <a:latin typeface="Tahoma" panose="020B0604030504040204" pitchFamily="34" charset="0"/>
                <a:ea typeface="Tahoma" panose="020B0604030504040204" pitchFamily="34" charset="0"/>
                <a:cs typeface="Tahoma" panose="020B0604030504040204" pitchFamily="34" charset="0"/>
              </a:rPr>
              <a:t>Die Details am Beispiel Außenwanddämmung</a:t>
            </a:r>
          </a:p>
        </p:txBody>
      </p:sp>
      <p:sp>
        <p:nvSpPr>
          <p:cNvPr id="13" name="Rechteck 12"/>
          <p:cNvSpPr/>
          <p:nvPr/>
        </p:nvSpPr>
        <p:spPr>
          <a:xfrm>
            <a:off x="8033167" y="4792115"/>
            <a:ext cx="3600000" cy="1304734"/>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dirty="0">
              <a:solidFill>
                <a:schemeClr val="bg1"/>
              </a:solidFill>
              <a:latin typeface="Arial Black" panose="020B0A04020102020204" pitchFamily="34" charset="0"/>
              <a:cs typeface="Arial" panose="020B0604020202020204" pitchFamily="34" charset="0"/>
              <a:sym typeface="Wingdings" pitchFamily="2" charset="2"/>
            </a:endParaRPr>
          </a:p>
          <a:p>
            <a:pPr eaLnBrk="0" hangingPunct="0">
              <a:buClr>
                <a:srgbClr val="00378B"/>
              </a:buClr>
              <a:tabLst>
                <a:tab pos="450850" algn="r"/>
              </a:tabLst>
              <a:defRPr/>
            </a:pPr>
            <a:r>
              <a:rPr lang="de-DE" sz="1200" b="1" dirty="0">
                <a:solidFill>
                  <a:schemeClr val="bg1"/>
                </a:solidFill>
                <a:latin typeface="Arial" pitchFamily="34" charset="0"/>
                <a:cs typeface="Arial" pitchFamily="34" charset="0"/>
                <a:sym typeface="Wingdings" pitchFamily="2" charset="2"/>
              </a:rPr>
              <a:t>Förderung </a:t>
            </a:r>
            <a:r>
              <a:rPr lang="de-DE" sz="1200" b="1" dirty="0" smtClean="0">
                <a:solidFill>
                  <a:schemeClr val="bg1"/>
                </a:solidFill>
                <a:latin typeface="Arial" pitchFamily="34" charset="0"/>
                <a:cs typeface="Arial" pitchFamily="34" charset="0"/>
                <a:sym typeface="Wingdings" pitchFamily="2" charset="2"/>
              </a:rPr>
              <a:t>je </a:t>
            </a:r>
            <a:r>
              <a:rPr lang="de-DE" sz="1200" b="1" dirty="0">
                <a:solidFill>
                  <a:schemeClr val="bg1"/>
                </a:solidFill>
                <a:latin typeface="Arial" pitchFamily="34" charset="0"/>
                <a:cs typeface="Arial" pitchFamily="34" charset="0"/>
                <a:sym typeface="Wingdings" pitchFamily="2" charset="2"/>
              </a:rPr>
              <a:t>WE und Kalenderjahr </a:t>
            </a:r>
            <a:endParaRPr lang="de-DE" sz="1200" b="1" dirty="0" smtClean="0">
              <a:solidFill>
                <a:schemeClr val="bg1"/>
              </a:solidFill>
              <a:latin typeface="Arial" pitchFamily="34" charset="0"/>
              <a:cs typeface="Arial" pitchFamily="34" charset="0"/>
              <a:sym typeface="Wingdings" pitchFamily="2" charset="2"/>
            </a:endParaRPr>
          </a:p>
          <a:p>
            <a:pPr marL="174625" indent="-174625" eaLnBrk="0" hangingPunct="0">
              <a:buClr>
                <a:schemeClr val="bg1"/>
              </a:buClr>
              <a:buFont typeface="Webdings" panose="05030102010509060703" pitchFamily="18" charset="2"/>
              <a:buChar char="a"/>
              <a:tabLst>
                <a:tab pos="450850" algn="r"/>
              </a:tabLst>
              <a:defRPr/>
            </a:pPr>
            <a:r>
              <a:rPr lang="de-DE" sz="1200" b="1" dirty="0" smtClean="0">
                <a:solidFill>
                  <a:schemeClr val="bg1"/>
                </a:solidFill>
                <a:latin typeface="Arial" pitchFamily="34" charset="0"/>
                <a:cs typeface="Arial" pitchFamily="34" charset="0"/>
                <a:sym typeface="Wingdings" pitchFamily="2" charset="2"/>
              </a:rPr>
              <a:t>15% Zuschuss auf max. 30.000 € ff. Kosten</a:t>
            </a:r>
          </a:p>
          <a:p>
            <a:pPr marL="174625" indent="-174625" eaLnBrk="0" hangingPunct="0">
              <a:buClr>
                <a:schemeClr val="bg1"/>
              </a:buClr>
              <a:buFont typeface="Webdings" panose="05030102010509060703" pitchFamily="18" charset="2"/>
              <a:buChar char="a"/>
              <a:tabLst>
                <a:tab pos="450850" algn="r"/>
              </a:tabLst>
              <a:defRPr/>
            </a:pPr>
            <a:r>
              <a:rPr lang="de-DE" sz="1200" b="1" u="sng" dirty="0" smtClean="0">
                <a:solidFill>
                  <a:schemeClr val="bg1"/>
                </a:solidFill>
                <a:latin typeface="Arial" pitchFamily="34" charset="0"/>
                <a:cs typeface="Arial" pitchFamily="34" charset="0"/>
                <a:sym typeface="Wingdings" pitchFamily="2" charset="2"/>
              </a:rPr>
              <a:t>Mit Sanierungsfahrplan:</a:t>
            </a:r>
            <a:r>
              <a:rPr lang="de-DE" sz="1200" b="1" dirty="0" smtClean="0">
                <a:solidFill>
                  <a:schemeClr val="bg1"/>
                </a:solidFill>
                <a:latin typeface="Arial" pitchFamily="34" charset="0"/>
                <a:cs typeface="Arial" pitchFamily="34" charset="0"/>
                <a:sym typeface="Wingdings" pitchFamily="2" charset="2"/>
              </a:rPr>
              <a:t/>
            </a:r>
            <a:br>
              <a:rPr lang="de-DE" sz="1200" b="1" dirty="0" smtClean="0">
                <a:solidFill>
                  <a:schemeClr val="bg1"/>
                </a:solidFill>
                <a:latin typeface="Arial" pitchFamily="34" charset="0"/>
                <a:cs typeface="Arial" pitchFamily="34" charset="0"/>
                <a:sym typeface="Wingdings" pitchFamily="2" charset="2"/>
              </a:rPr>
            </a:br>
            <a:r>
              <a:rPr lang="de-DE" sz="1200" b="1" dirty="0" smtClean="0">
                <a:solidFill>
                  <a:schemeClr val="bg1"/>
                </a:solidFill>
                <a:latin typeface="Arial" pitchFamily="34" charset="0"/>
                <a:cs typeface="Arial" pitchFamily="34" charset="0"/>
                <a:sym typeface="Wingdings" pitchFamily="2" charset="2"/>
              </a:rPr>
              <a:t>20% Zuschuss auf max. 60.000 € ff. Kosten</a:t>
            </a:r>
          </a:p>
          <a:p>
            <a:pPr marL="174625" indent="-174625" eaLnBrk="0" hangingPunct="0">
              <a:buClr>
                <a:schemeClr val="bg1"/>
              </a:buClr>
              <a:buFont typeface="Webdings" panose="05030102010509060703" pitchFamily="18" charset="2"/>
              <a:buChar char="a"/>
              <a:tabLst>
                <a:tab pos="450850" algn="r"/>
              </a:tabLst>
              <a:defRPr/>
            </a:pPr>
            <a:r>
              <a:rPr lang="de-DE" sz="1200" b="1" dirty="0">
                <a:solidFill>
                  <a:schemeClr val="bg1"/>
                </a:solidFill>
                <a:latin typeface="Arial" pitchFamily="34" charset="0"/>
                <a:cs typeface="Arial" pitchFamily="34" charset="0"/>
              </a:rPr>
              <a:t>Ergänzungskredit </a:t>
            </a:r>
            <a:r>
              <a:rPr lang="de-DE" sz="1200" b="1" dirty="0" err="1">
                <a:solidFill>
                  <a:schemeClr val="bg1"/>
                </a:solidFill>
                <a:latin typeface="Arial" pitchFamily="34" charset="0"/>
                <a:cs typeface="Arial" pitchFamily="34" charset="0"/>
              </a:rPr>
              <a:t>vrsl</a:t>
            </a:r>
            <a:r>
              <a:rPr lang="de-DE" sz="1200" b="1" dirty="0">
                <a:solidFill>
                  <a:schemeClr val="bg1"/>
                </a:solidFill>
                <a:latin typeface="Arial" pitchFamily="34" charset="0"/>
                <a:cs typeface="Arial" pitchFamily="34" charset="0"/>
              </a:rPr>
              <a:t>. ab </a:t>
            </a:r>
            <a:r>
              <a:rPr lang="de-DE" sz="1200" b="1" dirty="0" smtClean="0">
                <a:solidFill>
                  <a:schemeClr val="bg1"/>
                </a:solidFill>
                <a:latin typeface="Arial" pitchFamily="34" charset="0"/>
                <a:cs typeface="Arial" pitchFamily="34" charset="0"/>
              </a:rPr>
              <a:t>27.2.2024</a:t>
            </a:r>
            <a:endParaRPr lang="de-DE" sz="1200" b="1" dirty="0">
              <a:solidFill>
                <a:schemeClr val="bg1"/>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endParaRPr lang="de-DE" sz="1200" b="1" dirty="0">
              <a:solidFill>
                <a:schemeClr val="bg1"/>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endParaRPr lang="de-DE" sz="1200" b="1" dirty="0">
              <a:solidFill>
                <a:schemeClr val="bg1"/>
              </a:solidFill>
              <a:latin typeface="Arial" pitchFamily="34" charset="0"/>
              <a:cs typeface="Arial" pitchFamily="34" charset="0"/>
              <a:sym typeface="Wingdings" pitchFamily="2" charset="2"/>
            </a:endParaRPr>
          </a:p>
          <a:p>
            <a:endParaRPr lang="de-DE" sz="1200" dirty="0" smtClean="0">
              <a:solidFill>
                <a:schemeClr val="bg1"/>
              </a:solidFill>
              <a:cs typeface="Arial" panose="020B0604020202020204" pitchFamily="34" charset="0"/>
            </a:endParaRPr>
          </a:p>
          <a:p>
            <a:endParaRPr lang="de-DE" sz="1200" dirty="0">
              <a:solidFill>
                <a:schemeClr val="bg1"/>
              </a:solidFill>
              <a:latin typeface="Arial Black" panose="020B0A04020102020204" pitchFamily="34" charset="0"/>
              <a:cs typeface="Arial" panose="020B0604020202020204" pitchFamily="34" charset="0"/>
            </a:endParaRPr>
          </a:p>
          <a:p>
            <a:endParaRPr lang="de-DE"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08541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srcRect b="6124"/>
          <a:stretch/>
        </p:blipFill>
        <p:spPr>
          <a:xfrm>
            <a:off x="686770" y="2825288"/>
            <a:ext cx="4862382" cy="3118469"/>
          </a:xfrm>
          <a:prstGeom prst="rect">
            <a:avLst/>
          </a:prstGeom>
        </p:spPr>
      </p:pic>
      <p:sp>
        <p:nvSpPr>
          <p:cNvPr id="16" name="Rechteck 15"/>
          <p:cNvSpPr/>
          <p:nvPr/>
        </p:nvSpPr>
        <p:spPr>
          <a:xfrm>
            <a:off x="5447590" y="1911927"/>
            <a:ext cx="797350" cy="748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455773" y="723037"/>
            <a:ext cx="11044518" cy="2154436"/>
          </a:xfrm>
          <a:prstGeom prst="rect">
            <a:avLst/>
          </a:prstGeom>
        </p:spPr>
        <p:txBody>
          <a:bodyPr wrap="square">
            <a:spAutoFit/>
          </a:bodyPr>
          <a:lstStyle/>
          <a:p>
            <a:r>
              <a:rPr lang="de-DE" sz="2000" dirty="0" smtClean="0">
                <a:latin typeface="Arial Black" panose="020B0A04020102020204" pitchFamily="34" charset="0"/>
              </a:rPr>
              <a:t>Wärmedämmung und U-Wert</a:t>
            </a:r>
            <a:endParaRPr lang="de-DE" sz="2000" dirty="0">
              <a:latin typeface="Arial Black" panose="020B0A04020102020204" pitchFamily="34" charset="0"/>
            </a:endParaRPr>
          </a:p>
          <a:p>
            <a:endParaRPr lang="de-DE" sz="2000" dirty="0" smtClean="0">
              <a:latin typeface="Arial Black" panose="020B0A04020102020204" pitchFamily="34" charset="0"/>
            </a:endParaRPr>
          </a:p>
          <a:p>
            <a:r>
              <a:rPr lang="de-DE" sz="1600" dirty="0" smtClean="0">
                <a:latin typeface="Arial Black" panose="020B0A04020102020204" pitchFamily="34" charset="0"/>
                <a:cs typeface="Arial" panose="020B0604020202020204" pitchFamily="34" charset="0"/>
              </a:rPr>
              <a:t>U-Wert 	 Wärmedurchgangskoeffizient</a:t>
            </a:r>
            <a:endParaRPr lang="de-DE" sz="1600" dirty="0">
              <a:latin typeface="Arial Black" panose="020B0A04020102020204" pitchFamily="34" charset="0"/>
              <a:cs typeface="Arial" panose="020B0604020202020204" pitchFamily="34" charset="0"/>
            </a:endParaRPr>
          </a:p>
          <a:p>
            <a:r>
              <a:rPr lang="de-DE" sz="1600" dirty="0">
                <a:latin typeface="Arial Black" panose="020B0A04020102020204" pitchFamily="34" charset="0"/>
                <a:cs typeface="Arial" panose="020B0604020202020204" pitchFamily="34" charset="0"/>
              </a:rPr>
              <a:t>Einheit: </a:t>
            </a:r>
            <a:r>
              <a:rPr lang="de-DE" sz="1600" dirty="0" smtClean="0">
                <a:latin typeface="Arial Black" panose="020B0A04020102020204" pitchFamily="34" charset="0"/>
                <a:cs typeface="Arial" panose="020B0604020202020204" pitchFamily="34" charset="0"/>
              </a:rPr>
              <a:t> W/m²K</a:t>
            </a:r>
            <a:br>
              <a:rPr lang="de-DE" sz="1600" dirty="0" smtClean="0">
                <a:latin typeface="Arial Black" panose="020B0A04020102020204" pitchFamily="34" charset="0"/>
                <a:cs typeface="Arial" panose="020B0604020202020204" pitchFamily="34" charset="0"/>
              </a:rPr>
            </a:br>
            <a:r>
              <a:rPr lang="de-DE" sz="1600" dirty="0" smtClean="0">
                <a:latin typeface="Arial Black" panose="020B0A040201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Watt pro Quadratmeter und pro </a:t>
            </a:r>
            <a:r>
              <a:rPr lang="de-DE" sz="1600" dirty="0" smtClean="0">
                <a:latin typeface="Arial" panose="020B0604020202020204" pitchFamily="34" charset="0"/>
                <a:cs typeface="Arial" panose="020B0604020202020204" pitchFamily="34" charset="0"/>
              </a:rPr>
              <a:t>Kelvin</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	 Abhängig </a:t>
            </a:r>
            <a:r>
              <a:rPr lang="de-DE" sz="1600" dirty="0">
                <a:latin typeface="Arial" panose="020B0604020202020204" pitchFamily="34" charset="0"/>
                <a:cs typeface="Arial" panose="020B0604020202020204" pitchFamily="34" charset="0"/>
              </a:rPr>
              <a:t>von </a:t>
            </a:r>
            <a:r>
              <a:rPr lang="de-DE" sz="1600" dirty="0" smtClean="0">
                <a:latin typeface="Arial" panose="020B0604020202020204" pitchFamily="34" charset="0"/>
                <a:cs typeface="Arial" panose="020B0604020202020204" pitchFamily="34" charset="0"/>
              </a:rPr>
              <a:t>Wärmeleitfähigkeit und </a:t>
            </a:r>
            <a:r>
              <a:rPr lang="de-DE" sz="1600" dirty="0">
                <a:latin typeface="Arial" panose="020B0604020202020204" pitchFamily="34" charset="0"/>
                <a:cs typeface="Arial" panose="020B0604020202020204" pitchFamily="34" charset="0"/>
              </a:rPr>
              <a:t>Dicke des </a:t>
            </a:r>
            <a:r>
              <a:rPr lang="de-DE" sz="1600" dirty="0" smtClean="0">
                <a:latin typeface="Arial" panose="020B0604020202020204" pitchFamily="34" charset="0"/>
                <a:cs typeface="Arial" panose="020B0604020202020204" pitchFamily="34" charset="0"/>
              </a:rPr>
              <a:t>Materials</a:t>
            </a:r>
          </a:p>
          <a:p>
            <a:endParaRPr lang="de-DE" sz="1600" dirty="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p:txBody>
      </p:sp>
      <p:sp>
        <p:nvSpPr>
          <p:cNvPr id="8" name="Rechteck 7"/>
          <p:cNvSpPr/>
          <p:nvPr/>
        </p:nvSpPr>
        <p:spPr>
          <a:xfrm>
            <a:off x="2078971" y="6407378"/>
            <a:ext cx="1592103" cy="215444"/>
          </a:xfrm>
          <a:prstGeom prst="rect">
            <a:avLst/>
          </a:prstGeom>
        </p:spPr>
        <p:txBody>
          <a:bodyPr wrap="none">
            <a:spAutoFit/>
          </a:bodyPr>
          <a:lstStyle/>
          <a:p>
            <a:r>
              <a:rPr lang="de-DE" sz="800" dirty="0">
                <a:latin typeface="Arial" panose="020B0604020202020204" pitchFamily="34" charset="0"/>
              </a:rPr>
              <a:t>Quelle: Agenda 21 Herrenberg</a:t>
            </a:r>
            <a:endParaRPr lang="de-DE" dirty="0"/>
          </a:p>
        </p:txBody>
      </p:sp>
      <p:pic>
        <p:nvPicPr>
          <p:cNvPr id="6" name="Picture 2" descr="Die richtige Dämmstoffdick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3907" y="1111643"/>
            <a:ext cx="5446086" cy="529573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9170053" y="6299656"/>
            <a:ext cx="1617751" cy="215444"/>
          </a:xfrm>
          <a:prstGeom prst="rect">
            <a:avLst/>
          </a:prstGeom>
        </p:spPr>
        <p:txBody>
          <a:bodyPr wrap="none">
            <a:spAutoFit/>
          </a:bodyPr>
          <a:lstStyle/>
          <a:p>
            <a:r>
              <a:rPr lang="de-DE" sz="800" dirty="0">
                <a:latin typeface="Arial" panose="020B0604020202020204" pitchFamily="34" charset="0"/>
              </a:rPr>
              <a:t>Quelle: </a:t>
            </a:r>
            <a:r>
              <a:rPr lang="de-DE" sz="800" dirty="0" smtClean="0">
                <a:latin typeface="Arial" panose="020B0604020202020204" pitchFamily="34" charset="0"/>
              </a:rPr>
              <a:t>daemmen-lohnt-sich.de</a:t>
            </a:r>
            <a:endParaRPr lang="de-DE" dirty="0"/>
          </a:p>
        </p:txBody>
      </p:sp>
      <p:sp>
        <p:nvSpPr>
          <p:cNvPr id="2" name="Rechteck 1"/>
          <p:cNvSpPr/>
          <p:nvPr/>
        </p:nvSpPr>
        <p:spPr>
          <a:xfrm>
            <a:off x="455773" y="2994212"/>
            <a:ext cx="951686" cy="46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0233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5254451"/>
            <a:ext cx="12192000" cy="10415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Ellipse 6"/>
          <p:cNvSpPr/>
          <p:nvPr/>
        </p:nvSpPr>
        <p:spPr>
          <a:xfrm>
            <a:off x="151305" y="5070127"/>
            <a:ext cx="368647" cy="368647"/>
          </a:xfrm>
          <a:prstGeom prst="ellipse">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bg1"/>
                </a:solidFill>
                <a:latin typeface="Arial Black" panose="020B0A04020102020204" pitchFamily="34" charset="0"/>
                <a:cs typeface="Arial" panose="020B0604020202020204" pitchFamily="34" charset="0"/>
              </a:rPr>
              <a:t>!</a:t>
            </a:r>
            <a:endParaRPr lang="de-DE" sz="2000" b="1" dirty="0">
              <a:solidFill>
                <a:schemeClr val="bg1"/>
              </a:solidFill>
              <a:latin typeface="Arial Black" panose="020B0A04020102020204" pitchFamily="34" charset="0"/>
              <a:cs typeface="Arial" panose="020B0604020202020204" pitchFamily="34" charset="0"/>
            </a:endParaRPr>
          </a:p>
        </p:txBody>
      </p:sp>
      <p:sp>
        <p:nvSpPr>
          <p:cNvPr id="5" name="Rechteck 4"/>
          <p:cNvSpPr/>
          <p:nvPr/>
        </p:nvSpPr>
        <p:spPr>
          <a:xfrm>
            <a:off x="455773" y="723037"/>
            <a:ext cx="11044518" cy="5509200"/>
          </a:xfrm>
          <a:prstGeom prst="rect">
            <a:avLst/>
          </a:prstGeom>
        </p:spPr>
        <p:txBody>
          <a:bodyPr wrap="square">
            <a:spAutoFit/>
          </a:bodyPr>
          <a:lstStyle/>
          <a:p>
            <a:r>
              <a:rPr lang="de-DE" sz="2000" dirty="0">
                <a:latin typeface="Arial Black" panose="020B0A04020102020204" pitchFamily="34" charset="0"/>
              </a:rPr>
              <a:t>Außenwand:</a:t>
            </a:r>
          </a:p>
          <a:p>
            <a:r>
              <a:rPr lang="de-DE" sz="2000" dirty="0">
                <a:latin typeface="Arial Black" panose="020B0A04020102020204" pitchFamily="34" charset="0"/>
              </a:rPr>
              <a:t>Wärmedämm-Verbundsystem</a:t>
            </a:r>
            <a:endParaRPr lang="de-DE" sz="2000" dirty="0" smtClean="0">
              <a:latin typeface="Arial Black" panose="020B0A04020102020204" pitchFamily="34" charset="0"/>
              <a:cs typeface="Arial" panose="020B0604020202020204" pitchFamily="34" charset="0"/>
            </a:endParaRPr>
          </a:p>
          <a:p>
            <a:endParaRPr lang="de-DE" sz="2000" dirty="0" smtClean="0">
              <a:latin typeface="Arial Black" panose="020B0A04020102020204" pitchFamily="34" charset="0"/>
              <a:cs typeface="Arial" panose="020B0604020202020204" pitchFamily="34" charset="0"/>
            </a:endParaRPr>
          </a:p>
          <a:p>
            <a:endParaRPr lang="de-DE" sz="2000" dirty="0">
              <a:latin typeface="Arial Black" panose="020B0A04020102020204" pitchFamily="34" charset="0"/>
              <a:cs typeface="Arial" panose="020B0604020202020204" pitchFamily="34" charset="0"/>
            </a:endParaRPr>
          </a:p>
          <a:p>
            <a:endParaRPr lang="de-DE" sz="2000" dirty="0" smtClean="0">
              <a:latin typeface="Arial Black" panose="020B0A04020102020204" pitchFamily="34" charset="0"/>
              <a:cs typeface="Arial" panose="020B0604020202020204" pitchFamily="34" charset="0"/>
            </a:endParaRPr>
          </a:p>
          <a:p>
            <a:endParaRPr lang="de-DE" sz="2000" dirty="0">
              <a:latin typeface="Arial Black" panose="020B0A04020102020204" pitchFamily="34" charset="0"/>
              <a:cs typeface="Arial" panose="020B0604020202020204" pitchFamily="34" charset="0"/>
            </a:endParaRPr>
          </a:p>
          <a:p>
            <a:endParaRPr lang="de-DE" sz="2000" dirty="0" smtClean="0">
              <a:latin typeface="Arial Black" panose="020B0A04020102020204" pitchFamily="34" charset="0"/>
              <a:cs typeface="Arial" panose="020B0604020202020204" pitchFamily="34" charset="0"/>
            </a:endParaRPr>
          </a:p>
          <a:p>
            <a:endParaRPr lang="de-DE" sz="2000" dirty="0">
              <a:latin typeface="Arial Black" panose="020B0A04020102020204" pitchFamily="34" charset="0"/>
              <a:cs typeface="Arial" panose="020B0604020202020204" pitchFamily="34" charset="0"/>
            </a:endParaRPr>
          </a:p>
          <a:p>
            <a:endParaRPr lang="de-DE" sz="1600" b="1" dirty="0" smtClean="0">
              <a:latin typeface="Arial Black" panose="020B0A04020102020204" pitchFamily="34" charset="0"/>
            </a:endParaRPr>
          </a:p>
          <a:p>
            <a:endParaRPr lang="de-DE" sz="1600" b="1" dirty="0">
              <a:latin typeface="Arial Black" panose="020B0A04020102020204" pitchFamily="34" charset="0"/>
            </a:endParaRPr>
          </a:p>
          <a:p>
            <a:endParaRPr lang="de-DE" sz="1600" b="1" dirty="0" smtClean="0">
              <a:latin typeface="Arial Black" panose="020B0A04020102020204" pitchFamily="34" charset="0"/>
            </a:endParaRPr>
          </a:p>
          <a:p>
            <a:endParaRPr lang="de-DE" sz="1600" b="1" dirty="0">
              <a:latin typeface="Arial Black" panose="020B0A04020102020204" pitchFamily="34" charset="0"/>
            </a:endParaRPr>
          </a:p>
          <a:p>
            <a:endParaRPr lang="de-DE" sz="1600" b="1" dirty="0" smtClean="0">
              <a:latin typeface="Arial Black" panose="020B0A04020102020204" pitchFamily="34" charset="0"/>
            </a:endParaRPr>
          </a:p>
          <a:p>
            <a:endParaRPr lang="de-DE" sz="1600" b="1" dirty="0" smtClean="0">
              <a:latin typeface="Arial Black" panose="020B0A04020102020204" pitchFamily="34" charset="0"/>
            </a:endParaRPr>
          </a:p>
          <a:p>
            <a:endParaRPr lang="de-DE" sz="1600" b="1" dirty="0">
              <a:latin typeface="Arial Black" panose="020B0A04020102020204" pitchFamily="34" charset="0"/>
            </a:endParaRPr>
          </a:p>
          <a:p>
            <a:r>
              <a:rPr lang="de-DE" sz="1600" b="1" dirty="0" smtClean="0">
                <a:latin typeface="Arial Black" panose="020B0A04020102020204" pitchFamily="34" charset="0"/>
              </a:rPr>
              <a:t>Materialien: </a:t>
            </a:r>
            <a:r>
              <a:rPr lang="de-DE" sz="1600" dirty="0" smtClean="0">
                <a:latin typeface="Arial" panose="020B0604020202020204" pitchFamily="34" charset="0"/>
                <a:cs typeface="Arial" panose="020B0604020202020204" pitchFamily="34" charset="0"/>
              </a:rPr>
              <a:t>Polystyrol</a:t>
            </a:r>
            <a:r>
              <a:rPr lang="de-DE" sz="1600" dirty="0">
                <a:latin typeface="Arial" panose="020B0604020202020204" pitchFamily="34" charset="0"/>
                <a:cs typeface="Arial" panose="020B0604020202020204" pitchFamily="34" charset="0"/>
              </a:rPr>
              <a:t>, Mineralwolle, </a:t>
            </a:r>
            <a:r>
              <a:rPr lang="de-DE" sz="1600" dirty="0" smtClean="0">
                <a:latin typeface="Arial" panose="020B0604020202020204" pitchFamily="34" charset="0"/>
                <a:cs typeface="Arial" panose="020B0604020202020204" pitchFamily="34" charset="0"/>
              </a:rPr>
              <a:t>Holzweichfaser, Mineralschaum</a:t>
            </a:r>
            <a:r>
              <a:rPr lang="de-DE" sz="1600" dirty="0">
                <a:latin typeface="Arial" panose="020B0604020202020204" pitchFamily="34" charset="0"/>
                <a:cs typeface="Arial" panose="020B0604020202020204" pitchFamily="34" charset="0"/>
              </a:rPr>
              <a:t>, Polyurethan, Phenolharz etc.</a:t>
            </a:r>
          </a:p>
          <a:p>
            <a:endParaRPr lang="de-DE" sz="1600" dirty="0">
              <a:latin typeface="Arial" panose="020B0604020202020204" pitchFamily="34" charset="0"/>
              <a:cs typeface="Arial" panose="020B0604020202020204" pitchFamily="34" charset="0"/>
            </a:endParaRPr>
          </a:p>
          <a:p>
            <a:r>
              <a:rPr lang="de-DE" sz="1600" b="1" dirty="0" smtClean="0">
                <a:latin typeface="Arial Black" panose="020B0A04020102020204" pitchFamily="34" charset="0"/>
                <a:cs typeface="Arial" panose="020B0604020202020204" pitchFamily="34" charset="0"/>
              </a:rPr>
              <a:t>Wichtig</a:t>
            </a:r>
            <a:r>
              <a:rPr lang="de-DE" sz="1600" b="1" dirty="0">
                <a:latin typeface="Arial Black" panose="020B0A04020102020204" pitchFamily="34" charset="0"/>
                <a:cs typeface="Arial" panose="020B0604020202020204" pitchFamily="34" charset="0"/>
              </a:rPr>
              <a:t>: </a:t>
            </a:r>
            <a:r>
              <a:rPr lang="de-DE" sz="1600" dirty="0">
                <a:latin typeface="Arial Black" panose="020B0A04020102020204" pitchFamily="34" charset="0"/>
                <a:cs typeface="Arial" panose="020B0604020202020204" pitchFamily="34" charset="0"/>
              </a:rPr>
              <a:t>Dachüberstand, Betondecke überdämmen, Fensterlaibung,</a:t>
            </a:r>
          </a:p>
          <a:p>
            <a:r>
              <a:rPr lang="de-DE" sz="1600" dirty="0">
                <a:latin typeface="Arial Black" panose="020B0A04020102020204" pitchFamily="34" charset="0"/>
                <a:cs typeface="Arial" panose="020B0604020202020204" pitchFamily="34" charset="0"/>
              </a:rPr>
              <a:t>Ein System, nur geprüftes und vom DIBt zugelassenes WDVS,</a:t>
            </a:r>
          </a:p>
          <a:p>
            <a:r>
              <a:rPr lang="de-DE" sz="1600" dirty="0">
                <a:latin typeface="Arial Black" panose="020B0A04020102020204" pitchFamily="34" charset="0"/>
                <a:cs typeface="Arial" panose="020B0604020202020204" pitchFamily="34" charset="0"/>
              </a:rPr>
              <a:t>Aufsteigende Feuchte, Fachunternehmererklärung</a:t>
            </a:r>
            <a:endParaRPr lang="de-DE" sz="1600" dirty="0" smtClean="0">
              <a:latin typeface="Arial Black" panose="020B0A04020102020204" pitchFamily="34" charset="0"/>
              <a:cs typeface="Arial" panose="020B0604020202020204" pitchFamily="34" charset="0"/>
            </a:endParaRPr>
          </a:p>
        </p:txBody>
      </p:sp>
      <p:pic>
        <p:nvPicPr>
          <p:cNvPr id="1028" name="Picture 4" descr="Aufbau eines WDVS mit EPS-Dämmplatten. Foto: Knau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7812" y="1531861"/>
            <a:ext cx="3695130" cy="2995316"/>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2060426" y="4567648"/>
            <a:ext cx="2765501" cy="215444"/>
          </a:xfrm>
          <a:prstGeom prst="rect">
            <a:avLst/>
          </a:prstGeom>
        </p:spPr>
        <p:txBody>
          <a:bodyPr wrap="none">
            <a:spAutoFit/>
          </a:bodyPr>
          <a:lstStyle/>
          <a:p>
            <a:r>
              <a:rPr lang="de-DE" sz="800" i="1" dirty="0">
                <a:latin typeface="Arial" panose="020B0604020202020204" pitchFamily="34" charset="0"/>
                <a:cs typeface="Arial" panose="020B0604020202020204" pitchFamily="34" charset="0"/>
              </a:rPr>
              <a:t>Aufbau eines WDVS mit EPS-Dämmplatten. Foto: Knauf</a:t>
            </a:r>
            <a:endParaRPr lang="de-DE" sz="800" dirty="0">
              <a:latin typeface="Arial" panose="020B0604020202020204" pitchFamily="34" charset="0"/>
              <a:cs typeface="Arial" panose="020B0604020202020204" pitchFamily="34" charset="0"/>
            </a:endParaRPr>
          </a:p>
        </p:txBody>
      </p:sp>
      <p:pic>
        <p:nvPicPr>
          <p:cNvPr id="1030" name="Picture 6" descr="Small_WDVS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083" y="1712259"/>
            <a:ext cx="3813345" cy="255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1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a:xfrm>
            <a:off x="479376" y="1931691"/>
            <a:ext cx="3600000" cy="4165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dirty="0">
              <a:solidFill>
                <a:schemeClr val="tx1">
                  <a:lumMod val="75000"/>
                  <a:lumOff val="25000"/>
                </a:schemeClr>
              </a:solidFill>
              <a:latin typeface="Arial Black" panose="020B0A04020102020204" pitchFamily="34" charset="0"/>
              <a:cs typeface="Arial" panose="020B0604020202020204"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Privatpersonen</a:t>
            </a:r>
            <a:r>
              <a:rPr lang="de-DE" sz="1200" dirty="0" smtClean="0">
                <a:solidFill>
                  <a:schemeClr val="tx1">
                    <a:lumMod val="75000"/>
                    <a:lumOff val="25000"/>
                  </a:schemeClr>
                </a:solidFill>
                <a:latin typeface="Arial" pitchFamily="34" charset="0"/>
                <a:cs typeface="Arial" pitchFamily="34" charset="0"/>
                <a:sym typeface="Wingdings" pitchFamily="2" charset="2"/>
              </a:rPr>
              <a:t> </a:t>
            </a:r>
            <a:r>
              <a:rPr lang="de-DE" sz="1200" dirty="0">
                <a:solidFill>
                  <a:schemeClr val="tx1">
                    <a:lumMod val="75000"/>
                    <a:lumOff val="25000"/>
                  </a:schemeClr>
                </a:solidFill>
                <a:latin typeface="Arial" pitchFamily="34" charset="0"/>
                <a:cs typeface="Arial" pitchFamily="34" charset="0"/>
                <a:sym typeface="Wingdings" pitchFamily="2" charset="2"/>
              </a:rPr>
              <a:t>(</a:t>
            </a:r>
            <a:r>
              <a:rPr lang="de-DE" sz="1200" dirty="0" smtClean="0">
                <a:solidFill>
                  <a:schemeClr val="tx1">
                    <a:lumMod val="75000"/>
                    <a:lumOff val="25000"/>
                  </a:schemeClr>
                </a:solidFill>
                <a:latin typeface="Arial" pitchFamily="34" charset="0"/>
                <a:cs typeface="Arial" pitchFamily="34" charset="0"/>
                <a:sym typeface="Wingdings" pitchFamily="2" charset="2"/>
              </a:rPr>
              <a:t>Eigentümer, Pächter </a:t>
            </a:r>
            <a:r>
              <a:rPr lang="de-DE" sz="1200" dirty="0">
                <a:solidFill>
                  <a:schemeClr val="tx1">
                    <a:lumMod val="75000"/>
                    <a:lumOff val="25000"/>
                  </a:schemeClr>
                </a:solidFill>
                <a:latin typeface="Arial" pitchFamily="34" charset="0"/>
                <a:cs typeface="Arial" pitchFamily="34" charset="0"/>
                <a:sym typeface="Wingdings" pitchFamily="2" charset="2"/>
              </a:rPr>
              <a:t>und Mieter) und </a:t>
            </a:r>
            <a:r>
              <a:rPr lang="de-DE" sz="1200" dirty="0" smtClean="0">
                <a:solidFill>
                  <a:schemeClr val="tx1">
                    <a:lumMod val="75000"/>
                    <a:lumOff val="25000"/>
                  </a:schemeClr>
                </a:solidFill>
                <a:latin typeface="Arial" pitchFamily="34" charset="0"/>
                <a:cs typeface="Arial" pitchFamily="34" charset="0"/>
                <a:sym typeface="Wingdings" pitchFamily="2" charset="2"/>
              </a:rPr>
              <a:t>WEGs</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Unternehmen</a:t>
            </a:r>
            <a:r>
              <a:rPr lang="de-DE" sz="1200" dirty="0">
                <a:solidFill>
                  <a:schemeClr val="tx1">
                    <a:lumMod val="75000"/>
                    <a:lumOff val="25000"/>
                  </a:schemeClr>
                </a:solidFill>
                <a:latin typeface="Arial" pitchFamily="34" charset="0"/>
                <a:cs typeface="Arial" pitchFamily="34" charset="0"/>
                <a:sym typeface="Wingdings" pitchFamily="2" charset="2"/>
              </a:rPr>
              <a:t>, </a:t>
            </a:r>
            <a:r>
              <a:rPr lang="de-DE" sz="1200" dirty="0" smtClean="0">
                <a:solidFill>
                  <a:schemeClr val="tx1">
                    <a:lumMod val="75000"/>
                    <a:lumOff val="25000"/>
                  </a:schemeClr>
                </a:solidFill>
                <a:latin typeface="Arial" pitchFamily="34" charset="0"/>
                <a:cs typeface="Arial" pitchFamily="34" charset="0"/>
                <a:sym typeface="Wingdings" pitchFamily="2" charset="2"/>
              </a:rPr>
              <a:t>einschließlich Einzelunternehmer </a:t>
            </a:r>
            <a:r>
              <a:rPr lang="de-DE" sz="1200" dirty="0">
                <a:solidFill>
                  <a:schemeClr val="tx1">
                    <a:lumMod val="75000"/>
                    <a:lumOff val="25000"/>
                  </a:schemeClr>
                </a:solidFill>
                <a:latin typeface="Arial" pitchFamily="34" charset="0"/>
                <a:cs typeface="Arial" pitchFamily="34" charset="0"/>
                <a:sym typeface="Wingdings" pitchFamily="2" charset="2"/>
              </a:rPr>
              <a:t>und </a:t>
            </a:r>
            <a:r>
              <a:rPr lang="de-DE" sz="1200" dirty="0" smtClean="0">
                <a:solidFill>
                  <a:schemeClr val="tx1">
                    <a:lumMod val="75000"/>
                    <a:lumOff val="25000"/>
                  </a:schemeClr>
                </a:solidFill>
                <a:latin typeface="Arial" pitchFamily="34" charset="0"/>
                <a:cs typeface="Arial" pitchFamily="34" charset="0"/>
                <a:sym typeface="Wingdings" pitchFamily="2" charset="2"/>
              </a:rPr>
              <a:t>kommunale Unternehmen </a:t>
            </a:r>
            <a:r>
              <a:rPr lang="de-DE" sz="1200" dirty="0">
                <a:solidFill>
                  <a:schemeClr val="tx1">
                    <a:lumMod val="75000"/>
                    <a:lumOff val="25000"/>
                  </a:schemeClr>
                </a:solidFill>
                <a:latin typeface="Arial" pitchFamily="34" charset="0"/>
                <a:cs typeface="Arial" pitchFamily="34" charset="0"/>
                <a:sym typeface="Wingdings" pitchFamily="2" charset="2"/>
              </a:rPr>
              <a:t>und </a:t>
            </a:r>
            <a:r>
              <a:rPr lang="de-DE" sz="1200" dirty="0" smtClean="0">
                <a:solidFill>
                  <a:schemeClr val="tx1">
                    <a:lumMod val="75000"/>
                    <a:lumOff val="25000"/>
                  </a:schemeClr>
                </a:solidFill>
                <a:latin typeface="Arial" pitchFamily="34" charset="0"/>
                <a:cs typeface="Arial" pitchFamily="34" charset="0"/>
                <a:sym typeface="Wingdings" pitchFamily="2" charset="2"/>
              </a:rPr>
              <a:t>Freiberufler </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Kommunale Gebietskörperschaften</a:t>
            </a:r>
            <a:r>
              <a:rPr lang="de-DE" sz="1200" dirty="0" smtClean="0">
                <a:solidFill>
                  <a:schemeClr val="tx1">
                    <a:lumMod val="75000"/>
                    <a:lumOff val="25000"/>
                  </a:schemeClr>
                </a:solidFill>
                <a:latin typeface="Arial" pitchFamily="34" charset="0"/>
                <a:cs typeface="Arial" pitchFamily="34" charset="0"/>
                <a:sym typeface="Wingdings" pitchFamily="2" charset="2"/>
              </a:rPr>
              <a:t>, Gemeinde- und Zweckverbände</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Körperschaften und Anstalten des öffentlichen Rechts </a:t>
            </a:r>
            <a:r>
              <a:rPr lang="de-DE" sz="1200" dirty="0" smtClean="0">
                <a:solidFill>
                  <a:schemeClr val="tx1">
                    <a:lumMod val="75000"/>
                    <a:lumOff val="25000"/>
                  </a:schemeClr>
                </a:solidFill>
                <a:latin typeface="Arial" pitchFamily="34" charset="0"/>
                <a:cs typeface="Arial" pitchFamily="34" charset="0"/>
                <a:sym typeface="Wingdings" pitchFamily="2" charset="2"/>
              </a:rPr>
              <a:t>(z. B. Kammern oder </a:t>
            </a:r>
            <a:r>
              <a:rPr lang="de-DE" sz="1200" dirty="0">
                <a:solidFill>
                  <a:schemeClr val="tx1">
                    <a:lumMod val="75000"/>
                    <a:lumOff val="25000"/>
                  </a:schemeClr>
                </a:solidFill>
                <a:latin typeface="Arial" pitchFamily="34" charset="0"/>
                <a:cs typeface="Arial" pitchFamily="34" charset="0"/>
                <a:sym typeface="Wingdings" pitchFamily="2" charset="2"/>
              </a:rPr>
              <a:t>Verbände, </a:t>
            </a:r>
            <a:r>
              <a:rPr lang="de-DE" sz="1200" dirty="0" smtClean="0">
                <a:solidFill>
                  <a:schemeClr val="tx1">
                    <a:lumMod val="75000"/>
                    <a:lumOff val="25000"/>
                  </a:schemeClr>
                </a:solidFill>
                <a:latin typeface="Arial" pitchFamily="34" charset="0"/>
                <a:cs typeface="Arial" pitchFamily="34" charset="0"/>
                <a:sym typeface="Wingdings" pitchFamily="2" charset="2"/>
              </a:rPr>
              <a:t>gemeinnützige Organisationen </a:t>
            </a:r>
            <a:r>
              <a:rPr lang="de-DE" sz="1200" dirty="0">
                <a:solidFill>
                  <a:schemeClr val="tx1">
                    <a:lumMod val="75000"/>
                    <a:lumOff val="25000"/>
                  </a:schemeClr>
                </a:solidFill>
                <a:latin typeface="Arial" pitchFamily="34" charset="0"/>
                <a:cs typeface="Arial" pitchFamily="34" charset="0"/>
                <a:sym typeface="Wingdings" pitchFamily="2" charset="2"/>
              </a:rPr>
              <a:t>und </a:t>
            </a:r>
            <a:r>
              <a:rPr lang="de-DE" sz="1200" dirty="0" smtClean="0">
                <a:solidFill>
                  <a:schemeClr val="tx1">
                    <a:lumMod val="75000"/>
                    <a:lumOff val="25000"/>
                  </a:schemeClr>
                </a:solidFill>
                <a:latin typeface="Arial" pitchFamily="34" charset="0"/>
                <a:cs typeface="Arial" pitchFamily="34" charset="0"/>
                <a:sym typeface="Wingdings" pitchFamily="2" charset="2"/>
              </a:rPr>
              <a:t>Kirchen</a:t>
            </a:r>
          </a:p>
          <a:p>
            <a:pPr marL="285750" indent="-285750" eaLnBrk="0" hangingPunct="0">
              <a:buClr>
                <a:srgbClr val="00378B"/>
              </a:buClr>
              <a:buFont typeface="Webdings" panose="05030102010509060703" pitchFamily="18" charset="2"/>
              <a:buChar char="a"/>
              <a:tabLst>
                <a:tab pos="450850" algn="r"/>
              </a:tabLst>
              <a:defRPr/>
            </a:pPr>
            <a:endParaRPr lang="de-DE" sz="1200"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Sonstige </a:t>
            </a:r>
            <a:r>
              <a:rPr lang="de-DE" sz="1200" b="1" dirty="0">
                <a:solidFill>
                  <a:schemeClr val="tx1">
                    <a:lumMod val="75000"/>
                    <a:lumOff val="25000"/>
                  </a:schemeClr>
                </a:solidFill>
                <a:latin typeface="Arial" pitchFamily="34" charset="0"/>
                <a:cs typeface="Arial" pitchFamily="34" charset="0"/>
                <a:sym typeface="Wingdings" pitchFamily="2" charset="2"/>
              </a:rPr>
              <a:t>juristische Personen </a:t>
            </a:r>
            <a:r>
              <a:rPr lang="de-DE" sz="1200" b="1" dirty="0" smtClean="0">
                <a:solidFill>
                  <a:schemeClr val="tx1">
                    <a:lumMod val="75000"/>
                    <a:lumOff val="25000"/>
                  </a:schemeClr>
                </a:solidFill>
                <a:latin typeface="Arial" pitchFamily="34" charset="0"/>
                <a:cs typeface="Arial" pitchFamily="34" charset="0"/>
                <a:sym typeface="Wingdings" pitchFamily="2" charset="2"/>
              </a:rPr>
              <a:t>des Privatrechts</a:t>
            </a:r>
            <a:r>
              <a:rPr lang="de-DE" sz="1200" dirty="0" smtClean="0">
                <a:solidFill>
                  <a:schemeClr val="tx1">
                    <a:lumMod val="75000"/>
                    <a:lumOff val="25000"/>
                  </a:schemeClr>
                </a:solidFill>
                <a:latin typeface="Arial" pitchFamily="34" charset="0"/>
                <a:cs typeface="Arial" pitchFamily="34" charset="0"/>
                <a:sym typeface="Wingdings" pitchFamily="2" charset="2"/>
              </a:rPr>
              <a:t> </a:t>
            </a:r>
            <a:r>
              <a:rPr lang="de-DE" sz="1200" dirty="0">
                <a:solidFill>
                  <a:schemeClr val="tx1">
                    <a:lumMod val="75000"/>
                    <a:lumOff val="25000"/>
                  </a:schemeClr>
                </a:solidFill>
                <a:latin typeface="Arial" pitchFamily="34" charset="0"/>
                <a:cs typeface="Arial" pitchFamily="34" charset="0"/>
                <a:sym typeface="Wingdings" pitchFamily="2" charset="2"/>
              </a:rPr>
              <a:t>inkl. Wohnungsbaugenossenschaften</a:t>
            </a:r>
            <a:endParaRPr lang="de-DE" sz="1200" dirty="0" smtClean="0">
              <a:solidFill>
                <a:schemeClr val="tx1">
                  <a:lumMod val="75000"/>
                  <a:lumOff val="25000"/>
                </a:schemeClr>
              </a:solidFill>
              <a:latin typeface="Arial" pitchFamily="34" charset="0"/>
              <a:cs typeface="Arial" pitchFamily="34" charset="0"/>
              <a:sym typeface="Wingdings" pitchFamily="2" charset="2"/>
            </a:endParaRPr>
          </a:p>
          <a:p>
            <a:endParaRPr lang="de-DE" sz="1200" dirty="0">
              <a:solidFill>
                <a:schemeClr val="tx1">
                  <a:lumMod val="75000"/>
                  <a:lumOff val="25000"/>
                </a:schemeClr>
              </a:solidFill>
              <a:latin typeface="Arial" pitchFamily="34" charset="0"/>
              <a:cs typeface="Arial" pitchFamily="34" charset="0"/>
              <a:sym typeface="Wingdings" pitchFamily="2" charset="2"/>
            </a:endParaRPr>
          </a:p>
          <a:p>
            <a:endParaRPr lang="de-DE" sz="1200" dirty="0">
              <a:solidFill>
                <a:schemeClr val="tx1">
                  <a:lumMod val="75000"/>
                  <a:lumOff val="25000"/>
                </a:schemeClr>
              </a:solidFill>
              <a:latin typeface="Arial" pitchFamily="34" charset="0"/>
              <a:cs typeface="Arial" pitchFamily="34" charset="0"/>
              <a:sym typeface="Wingdings" pitchFamily="2" charset="2"/>
            </a:endParaRPr>
          </a:p>
          <a:p>
            <a:endParaRPr lang="de-DE" sz="1200" dirty="0" smtClean="0">
              <a:solidFill>
                <a:schemeClr val="tx1">
                  <a:lumMod val="75000"/>
                  <a:lumOff val="25000"/>
                </a:schemeClr>
              </a:solidFill>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endParaRPr>
          </a:p>
        </p:txBody>
      </p:sp>
      <p:sp>
        <p:nvSpPr>
          <p:cNvPr id="67" name="Rechteck 66"/>
          <p:cNvSpPr/>
          <p:nvPr/>
        </p:nvSpPr>
        <p:spPr>
          <a:xfrm>
            <a:off x="479376" y="1349091"/>
            <a:ext cx="3600000" cy="504000"/>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latin typeface="Arial Black" panose="020B0A04020102020204" pitchFamily="34" charset="0"/>
                <a:cs typeface="Arial" panose="020B0604020202020204" pitchFamily="34" charset="0"/>
              </a:rPr>
              <a:t>Wer?</a:t>
            </a:r>
          </a:p>
        </p:txBody>
      </p:sp>
      <p:sp>
        <p:nvSpPr>
          <p:cNvPr id="69" name="Rechteck 68"/>
          <p:cNvSpPr/>
          <p:nvPr/>
        </p:nvSpPr>
        <p:spPr>
          <a:xfrm>
            <a:off x="4261093" y="1931691"/>
            <a:ext cx="3600000" cy="4165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dirty="0">
              <a:solidFill>
                <a:schemeClr val="tx1">
                  <a:lumMod val="75000"/>
                  <a:lumOff val="25000"/>
                </a:schemeClr>
              </a:solidFill>
              <a:latin typeface="Arial Black" panose="020B0A04020102020204" pitchFamily="34" charset="0"/>
              <a:cs typeface="Arial" panose="020B0604020202020204" pitchFamily="34" charset="0"/>
              <a:sym typeface="Wingdings" pitchFamily="2" charset="2"/>
            </a:endParaRPr>
          </a:p>
          <a:p>
            <a:pPr marL="160734" indent="-160734" eaLnBrk="0" hangingPunct="0">
              <a:spcBef>
                <a:spcPts val="400"/>
              </a:spcBef>
              <a:buClr>
                <a:srgbClr val="00378B"/>
              </a:buClr>
              <a:buFont typeface="Webdings" panose="05030102010509060703" pitchFamily="18" charset="2"/>
              <a:buChar char="a"/>
              <a:tabLst>
                <a:tab pos="253603" algn="r"/>
              </a:tabLst>
              <a:defRPr/>
            </a:pPr>
            <a:r>
              <a:rPr lang="de-DE" sz="1200" dirty="0">
                <a:solidFill>
                  <a:schemeClr val="tx1">
                    <a:lumMod val="75000"/>
                    <a:lumOff val="25000"/>
                  </a:schemeClr>
                </a:solidFill>
                <a:latin typeface="Arial" pitchFamily="34" charset="0"/>
                <a:cs typeface="Arial" pitchFamily="34" charset="0"/>
                <a:sym typeface="Wingdings" pitchFamily="2" charset="2"/>
              </a:rPr>
              <a:t>	</a:t>
            </a:r>
            <a:r>
              <a:rPr lang="de-DE" sz="1200" dirty="0">
                <a:solidFill>
                  <a:schemeClr val="tx1">
                    <a:lumMod val="75000"/>
                    <a:lumOff val="25000"/>
                  </a:schemeClr>
                </a:solidFill>
                <a:latin typeface="Arial" pitchFamily="34" charset="0"/>
                <a:cs typeface="Arial" pitchFamily="34" charset="0"/>
              </a:rPr>
              <a:t>Dachflächen von Schrägdächern </a:t>
            </a:r>
            <a:br>
              <a:rPr lang="de-DE" sz="1200" dirty="0">
                <a:solidFill>
                  <a:schemeClr val="tx1">
                    <a:lumMod val="75000"/>
                    <a:lumOff val="25000"/>
                  </a:schemeClr>
                </a:solidFill>
                <a:latin typeface="Arial" pitchFamily="34" charset="0"/>
                <a:cs typeface="Arial" pitchFamily="34" charset="0"/>
              </a:rPr>
            </a:br>
            <a:r>
              <a:rPr lang="de-DE" sz="1200" dirty="0">
                <a:solidFill>
                  <a:schemeClr val="tx1">
                    <a:lumMod val="75000"/>
                    <a:lumOff val="25000"/>
                  </a:schemeClr>
                </a:solidFill>
                <a:latin typeface="Arial" pitchFamily="34" charset="0"/>
                <a:cs typeface="Arial" pitchFamily="34" charset="0"/>
              </a:rPr>
              <a:t>und dazugehörige Kehlbalkenlagen</a:t>
            </a:r>
          </a:p>
          <a:p>
            <a:pPr marL="160734" indent="-160734" eaLnBrk="0" hangingPunct="0">
              <a:spcBef>
                <a:spcPts val="400"/>
              </a:spcBef>
              <a:buClr>
                <a:srgbClr val="00378B"/>
              </a:buClr>
              <a:buFont typeface="Webdings" panose="05030102010509060703" pitchFamily="18" charset="2"/>
              <a:buChar char="a"/>
              <a:tabLst>
                <a:tab pos="253603" algn="r"/>
              </a:tabLst>
              <a:defRPr/>
            </a:pPr>
            <a:r>
              <a:rPr lang="de-DE" sz="1200" dirty="0">
                <a:solidFill>
                  <a:schemeClr val="tx1">
                    <a:lumMod val="75000"/>
                    <a:lumOff val="25000"/>
                  </a:schemeClr>
                </a:solidFill>
                <a:latin typeface="Arial" pitchFamily="34" charset="0"/>
                <a:cs typeface="Arial" pitchFamily="34" charset="0"/>
              </a:rPr>
              <a:t>Dachgauben</a:t>
            </a:r>
          </a:p>
          <a:p>
            <a:pPr marL="160734" indent="-160734" eaLnBrk="0" hangingPunct="0">
              <a:spcBef>
                <a:spcPts val="400"/>
              </a:spcBef>
              <a:buClr>
                <a:srgbClr val="00378B"/>
              </a:buClr>
              <a:buFont typeface="Webdings" panose="05030102010509060703" pitchFamily="18" charset="2"/>
              <a:buChar char="a"/>
              <a:tabLst>
                <a:tab pos="253603" algn="r"/>
              </a:tabLst>
              <a:defRPr/>
            </a:pPr>
            <a:r>
              <a:rPr lang="de-DE" sz="1200" dirty="0">
                <a:solidFill>
                  <a:schemeClr val="tx1">
                    <a:lumMod val="75000"/>
                    <a:lumOff val="25000"/>
                  </a:schemeClr>
                </a:solidFill>
                <a:latin typeface="Arial" pitchFamily="34" charset="0"/>
                <a:cs typeface="Arial" pitchFamily="34" charset="0"/>
              </a:rPr>
              <a:t>Oberste Geschossdecken und Wände (einschließlich </a:t>
            </a:r>
            <a:r>
              <a:rPr lang="de-DE" sz="1200" dirty="0" err="1">
                <a:solidFill>
                  <a:schemeClr val="tx1">
                    <a:lumMod val="75000"/>
                    <a:lumOff val="25000"/>
                  </a:schemeClr>
                </a:solidFill>
                <a:latin typeface="Arial" pitchFamily="34" charset="0"/>
                <a:cs typeface="Arial" pitchFamily="34" charset="0"/>
              </a:rPr>
              <a:t>Abseitenwände</a:t>
            </a:r>
            <a:r>
              <a:rPr lang="de-DE" sz="1200" dirty="0">
                <a:solidFill>
                  <a:schemeClr val="tx1">
                    <a:lumMod val="75000"/>
                    <a:lumOff val="25000"/>
                  </a:schemeClr>
                </a:solidFill>
                <a:latin typeface="Arial" pitchFamily="34" charset="0"/>
                <a:cs typeface="Arial" pitchFamily="34" charset="0"/>
              </a:rPr>
              <a:t>) gegen unbeheizte Dachräume</a:t>
            </a:r>
          </a:p>
          <a:p>
            <a:pPr marL="160734" indent="-160734" eaLnBrk="0" hangingPunct="0">
              <a:spcBef>
                <a:spcPts val="400"/>
              </a:spcBef>
              <a:buClr>
                <a:srgbClr val="00378B"/>
              </a:buClr>
              <a:buFont typeface="Webdings" panose="05030102010509060703" pitchFamily="18" charset="2"/>
              <a:buChar char="a"/>
              <a:tabLst>
                <a:tab pos="253603" algn="r"/>
              </a:tabLst>
              <a:defRPr/>
            </a:pPr>
            <a:r>
              <a:rPr lang="de-DE" sz="1200" dirty="0">
                <a:solidFill>
                  <a:schemeClr val="tx1">
                    <a:lumMod val="75000"/>
                    <a:lumOff val="25000"/>
                  </a:schemeClr>
                </a:solidFill>
                <a:latin typeface="Arial" pitchFamily="34" charset="0"/>
                <a:cs typeface="Arial" pitchFamily="34" charset="0"/>
              </a:rPr>
              <a:t>Flachdächer und Dachflächen mit </a:t>
            </a:r>
            <a:r>
              <a:rPr lang="de-DE" sz="1200" dirty="0" smtClean="0">
                <a:solidFill>
                  <a:schemeClr val="tx1">
                    <a:lumMod val="75000"/>
                    <a:lumOff val="25000"/>
                  </a:schemeClr>
                </a:solidFill>
                <a:latin typeface="Arial" pitchFamily="34" charset="0"/>
                <a:cs typeface="Arial" pitchFamily="34" charset="0"/>
              </a:rPr>
              <a:t>Abdichtung</a:t>
            </a:r>
            <a:endParaRPr lang="de-DE" sz="1200" dirty="0">
              <a:solidFill>
                <a:schemeClr val="tx1">
                  <a:lumMod val="75000"/>
                  <a:lumOff val="25000"/>
                </a:schemeClr>
              </a:solidFill>
              <a:latin typeface="Arial" pitchFamily="34" charset="0"/>
              <a:cs typeface="Arial" pitchFamily="34" charset="0"/>
            </a:endParaRPr>
          </a:p>
          <a:p>
            <a:pPr marL="160734" indent="-160734" eaLnBrk="0" hangingPunct="0">
              <a:spcBef>
                <a:spcPts val="400"/>
              </a:spcBef>
              <a:buClr>
                <a:srgbClr val="00378B"/>
              </a:buClr>
              <a:buFont typeface="Webdings" panose="05030102010509060703" pitchFamily="18" charset="2"/>
              <a:buChar char="a"/>
              <a:tabLst>
                <a:tab pos="253603" algn="r"/>
              </a:tabLst>
              <a:defRPr/>
            </a:pPr>
            <a:r>
              <a:rPr lang="de-DE" sz="1200" dirty="0">
                <a:solidFill>
                  <a:schemeClr val="tx1">
                    <a:lumMod val="75000"/>
                    <a:lumOff val="25000"/>
                  </a:schemeClr>
                </a:solidFill>
                <a:latin typeface="Arial" pitchFamily="34" charset="0"/>
                <a:cs typeface="Arial" pitchFamily="34" charset="0"/>
              </a:rPr>
              <a:t>Dachflächenfenster</a:t>
            </a:r>
          </a:p>
          <a:p>
            <a:pPr marL="160734" indent="-160734" eaLnBrk="0" hangingPunct="0">
              <a:spcBef>
                <a:spcPts val="400"/>
              </a:spcBef>
              <a:buClr>
                <a:srgbClr val="00378B"/>
              </a:buClr>
              <a:buFont typeface="Webdings" panose="05030102010509060703" pitchFamily="18" charset="2"/>
              <a:buChar char="a"/>
              <a:tabLst>
                <a:tab pos="253603" algn="r"/>
              </a:tabLst>
              <a:defRPr/>
            </a:pPr>
            <a:r>
              <a:rPr lang="de-DE" sz="1200" dirty="0">
                <a:solidFill>
                  <a:schemeClr val="tx1">
                    <a:lumMod val="75000"/>
                    <a:lumOff val="25000"/>
                  </a:schemeClr>
                </a:solidFill>
                <a:latin typeface="Arial" pitchFamily="34" charset="0"/>
                <a:cs typeface="Arial" pitchFamily="34" charset="0"/>
              </a:rPr>
              <a:t>Glasdächer</a:t>
            </a:r>
          </a:p>
          <a:p>
            <a:pPr marL="160734" indent="-160734" eaLnBrk="0" hangingPunct="0">
              <a:spcBef>
                <a:spcPts val="400"/>
              </a:spcBef>
              <a:buClr>
                <a:srgbClr val="00378B"/>
              </a:buClr>
              <a:buFont typeface="Webdings" panose="05030102010509060703" pitchFamily="18" charset="2"/>
              <a:buChar char="a"/>
              <a:tabLst>
                <a:tab pos="253603" algn="r"/>
              </a:tabLst>
              <a:defRPr/>
            </a:pPr>
            <a:r>
              <a:rPr lang="de-DE" sz="1200" dirty="0">
                <a:solidFill>
                  <a:schemeClr val="tx1">
                    <a:lumMod val="75000"/>
                    <a:lumOff val="25000"/>
                  </a:schemeClr>
                </a:solidFill>
                <a:latin typeface="Arial" pitchFamily="34" charset="0"/>
                <a:cs typeface="Arial" pitchFamily="34" charset="0"/>
              </a:rPr>
              <a:t>Lichtbänder und </a:t>
            </a:r>
            <a:r>
              <a:rPr lang="de-DE" sz="1200" dirty="0" smtClean="0">
                <a:solidFill>
                  <a:schemeClr val="tx1">
                    <a:lumMod val="75000"/>
                    <a:lumOff val="25000"/>
                  </a:schemeClr>
                </a:solidFill>
                <a:latin typeface="Arial" pitchFamily="34" charset="0"/>
                <a:cs typeface="Arial" pitchFamily="34" charset="0"/>
              </a:rPr>
              <a:t>Lichtkuppeln</a:t>
            </a:r>
            <a:endParaRPr lang="de-DE" sz="1200" b="1" dirty="0" smtClean="0">
              <a:solidFill>
                <a:srgbClr val="005229"/>
              </a:solidFill>
              <a:latin typeface="Arial" pitchFamily="34" charset="0"/>
              <a:cs typeface="Arial" pitchFamily="34" charset="0"/>
              <a:sym typeface="Wingdings" pitchFamily="2" charset="2"/>
            </a:endParaRPr>
          </a:p>
          <a:p>
            <a:pPr eaLnBrk="0" hangingPunct="0">
              <a:spcBef>
                <a:spcPts val="600"/>
              </a:spcBef>
              <a:buClr>
                <a:srgbClr val="00378B"/>
              </a:buClr>
              <a:tabLst>
                <a:tab pos="253603" algn="r"/>
              </a:tabLst>
              <a:defRPr/>
            </a:pPr>
            <a:r>
              <a:rPr lang="de-DE" sz="1200" b="1" u="sng" dirty="0" smtClean="0">
                <a:solidFill>
                  <a:schemeClr val="tx1">
                    <a:lumMod val="75000"/>
                    <a:lumOff val="25000"/>
                  </a:schemeClr>
                </a:solidFill>
                <a:latin typeface="Arial" pitchFamily="34" charset="0"/>
                <a:cs typeface="Arial" pitchFamily="34" charset="0"/>
              </a:rPr>
              <a:t>U-Werte Wohngebäude</a:t>
            </a:r>
            <a:endParaRPr lang="de-DE" sz="1200" b="1" u="sng" dirty="0">
              <a:solidFill>
                <a:schemeClr val="tx1">
                  <a:lumMod val="75000"/>
                  <a:lumOff val="25000"/>
                </a:schemeClr>
              </a:solidFill>
              <a:latin typeface="Arial" pitchFamily="34" charset="0"/>
              <a:cs typeface="Arial" pitchFamily="34" charset="0"/>
              <a:sym typeface="Wingdings" pitchFamily="2" charset="2"/>
            </a:endParaRPr>
          </a:p>
          <a:p>
            <a:pPr marL="160734" indent="-160734" eaLnBrk="0" hangingPunct="0">
              <a:spcAft>
                <a:spcPts val="400"/>
              </a:spcAft>
              <a:buClr>
                <a:srgbClr val="00378B"/>
              </a:buClr>
              <a:buFont typeface="Webdings" panose="05030102010509060703" pitchFamily="18" charset="2"/>
              <a:buChar char="a"/>
              <a:tabLst>
                <a:tab pos="253603"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Dachschräge</a:t>
            </a:r>
            <a:r>
              <a:rPr lang="de-DE" sz="1200" b="1" dirty="0">
                <a:solidFill>
                  <a:schemeClr val="tx1">
                    <a:lumMod val="75000"/>
                    <a:lumOff val="25000"/>
                  </a:schemeClr>
                </a:solidFill>
                <a:latin typeface="Arial" pitchFamily="34" charset="0"/>
                <a:cs typeface="Arial" pitchFamily="34" charset="0"/>
                <a:sym typeface="Wingdings" pitchFamily="2" charset="2"/>
              </a:rPr>
              <a:t>	</a:t>
            </a:r>
            <a:r>
              <a:rPr lang="de-DE" sz="1200" b="1" dirty="0" smtClean="0">
                <a:solidFill>
                  <a:schemeClr val="tx1">
                    <a:lumMod val="75000"/>
                    <a:lumOff val="25000"/>
                  </a:schemeClr>
                </a:solidFill>
                <a:latin typeface="Arial" pitchFamily="34" charset="0"/>
                <a:cs typeface="Arial" pitchFamily="34" charset="0"/>
                <a:sym typeface="Wingdings" pitchFamily="2" charset="2"/>
              </a:rPr>
              <a:t>    0,14 </a:t>
            </a:r>
            <a:r>
              <a:rPr lang="de-DE" sz="1200" dirty="0">
                <a:solidFill>
                  <a:schemeClr val="tx1">
                    <a:lumMod val="75000"/>
                    <a:lumOff val="25000"/>
                  </a:schemeClr>
                </a:solidFill>
                <a:latin typeface="Arial" pitchFamily="34" charset="0"/>
                <a:cs typeface="Arial" pitchFamily="34" charset="0"/>
                <a:sym typeface="Wingdings" pitchFamily="2" charset="2"/>
              </a:rPr>
              <a:t>oder kleiner</a:t>
            </a:r>
          </a:p>
          <a:p>
            <a:pPr marL="160734" indent="-160734" eaLnBrk="0" hangingPunct="0">
              <a:spcAft>
                <a:spcPts val="400"/>
              </a:spcAft>
              <a:buClr>
                <a:srgbClr val="00378B"/>
              </a:buClr>
              <a:buFont typeface="Webdings" panose="05030102010509060703" pitchFamily="18" charset="2"/>
              <a:buChar char="a"/>
              <a:tabLst>
                <a:tab pos="253603" algn="r"/>
              </a:tabLst>
              <a:defRPr/>
            </a:pPr>
            <a:r>
              <a:rPr lang="de-DE" sz="1200" b="1" dirty="0" smtClean="0">
                <a:solidFill>
                  <a:schemeClr val="tx1">
                    <a:lumMod val="75000"/>
                    <a:lumOff val="25000"/>
                  </a:schemeClr>
                </a:solidFill>
                <a:latin typeface="Arial" pitchFamily="34" charset="0"/>
                <a:cs typeface="Arial" pitchFamily="34" charset="0"/>
              </a:rPr>
              <a:t>Spitzboden</a:t>
            </a:r>
            <a:r>
              <a:rPr lang="de-DE" sz="1200" b="1" dirty="0">
                <a:solidFill>
                  <a:schemeClr val="tx1">
                    <a:lumMod val="75000"/>
                    <a:lumOff val="25000"/>
                  </a:schemeClr>
                </a:solidFill>
                <a:latin typeface="Arial" pitchFamily="34" charset="0"/>
                <a:cs typeface="Arial" pitchFamily="34" charset="0"/>
                <a:sym typeface="Wingdings" pitchFamily="2" charset="2"/>
              </a:rPr>
              <a:t>	</a:t>
            </a:r>
            <a:r>
              <a:rPr lang="de-DE" sz="1200" b="1" dirty="0" smtClean="0">
                <a:solidFill>
                  <a:schemeClr val="tx1">
                    <a:lumMod val="75000"/>
                    <a:lumOff val="25000"/>
                  </a:schemeClr>
                </a:solidFill>
                <a:latin typeface="Arial" pitchFamily="34" charset="0"/>
                <a:cs typeface="Arial" pitchFamily="34" charset="0"/>
                <a:sym typeface="Wingdings" pitchFamily="2" charset="2"/>
              </a:rPr>
              <a:t>    0,14 </a:t>
            </a:r>
            <a:r>
              <a:rPr lang="de-DE" sz="1200" dirty="0">
                <a:solidFill>
                  <a:schemeClr val="tx1">
                    <a:lumMod val="75000"/>
                    <a:lumOff val="25000"/>
                  </a:schemeClr>
                </a:solidFill>
                <a:latin typeface="Arial" pitchFamily="34" charset="0"/>
                <a:cs typeface="Arial" pitchFamily="34" charset="0"/>
                <a:sym typeface="Wingdings" pitchFamily="2" charset="2"/>
              </a:rPr>
              <a:t>oder kleiner</a:t>
            </a:r>
          </a:p>
          <a:p>
            <a:pPr marL="160734" indent="-160734" eaLnBrk="0" hangingPunct="0">
              <a:spcAft>
                <a:spcPts val="400"/>
              </a:spcAft>
              <a:buClr>
                <a:srgbClr val="00378B"/>
              </a:buClr>
              <a:buFont typeface="Webdings" panose="05030102010509060703" pitchFamily="18" charset="2"/>
              <a:buChar char="a"/>
              <a:tabLst>
                <a:tab pos="253603"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Gaube 		    0,20 </a:t>
            </a:r>
            <a:r>
              <a:rPr lang="de-DE" sz="1200" dirty="0">
                <a:solidFill>
                  <a:schemeClr val="tx1">
                    <a:lumMod val="75000"/>
                    <a:lumOff val="25000"/>
                  </a:schemeClr>
                </a:solidFill>
                <a:latin typeface="Arial" pitchFamily="34" charset="0"/>
                <a:cs typeface="Arial" pitchFamily="34" charset="0"/>
                <a:sym typeface="Wingdings" pitchFamily="2" charset="2"/>
              </a:rPr>
              <a:t>oder kleiner</a:t>
            </a:r>
          </a:p>
          <a:p>
            <a:pPr marL="160734" indent="-160734" eaLnBrk="0" hangingPunct="0">
              <a:spcAft>
                <a:spcPts val="400"/>
              </a:spcAft>
              <a:buClr>
                <a:srgbClr val="00378B"/>
              </a:buClr>
              <a:buFont typeface="Webdings" panose="05030102010509060703" pitchFamily="18" charset="2"/>
              <a:buChar char="a"/>
              <a:tabLst>
                <a:tab pos="253603" algn="r"/>
              </a:tabLst>
              <a:defRPr/>
            </a:pPr>
            <a:r>
              <a:rPr lang="de-DE" sz="1200" b="1" dirty="0" smtClean="0">
                <a:solidFill>
                  <a:schemeClr val="tx1">
                    <a:lumMod val="75000"/>
                    <a:lumOff val="25000"/>
                  </a:schemeClr>
                </a:solidFill>
                <a:latin typeface="Arial" pitchFamily="34" charset="0"/>
                <a:cs typeface="Arial" pitchFamily="34" charset="0"/>
                <a:sym typeface="Wingdings" pitchFamily="2" charset="2"/>
              </a:rPr>
              <a:t>Dachfenster	    1,00 </a:t>
            </a:r>
            <a:r>
              <a:rPr lang="de-DE" sz="1200" dirty="0" smtClean="0">
                <a:solidFill>
                  <a:schemeClr val="tx1">
                    <a:lumMod val="75000"/>
                    <a:lumOff val="25000"/>
                  </a:schemeClr>
                </a:solidFill>
                <a:latin typeface="Arial" pitchFamily="34" charset="0"/>
                <a:cs typeface="Arial" pitchFamily="34" charset="0"/>
                <a:sym typeface="Wingdings" pitchFamily="2" charset="2"/>
              </a:rPr>
              <a:t>oder kleiner</a:t>
            </a:r>
            <a:endParaRPr lang="de-DE" sz="1200" b="1" dirty="0">
              <a:solidFill>
                <a:srgbClr val="005229"/>
              </a:solidFill>
              <a:latin typeface="Arial" pitchFamily="34" charset="0"/>
              <a:cs typeface="Arial" pitchFamily="34" charset="0"/>
              <a:sym typeface="Wingdings" pitchFamily="2" charset="2"/>
            </a:endParaRPr>
          </a:p>
          <a:p>
            <a:endParaRPr lang="de-DE" sz="1200" dirty="0" smtClean="0">
              <a:solidFill>
                <a:schemeClr val="tx1">
                  <a:lumMod val="75000"/>
                  <a:lumOff val="25000"/>
                </a:schemeClr>
              </a:solidFill>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endParaRPr>
          </a:p>
        </p:txBody>
      </p:sp>
      <p:sp>
        <p:nvSpPr>
          <p:cNvPr id="70" name="Rechteck 69"/>
          <p:cNvSpPr/>
          <p:nvPr/>
        </p:nvSpPr>
        <p:spPr>
          <a:xfrm>
            <a:off x="4241984" y="1349091"/>
            <a:ext cx="3600000" cy="504000"/>
          </a:xfrm>
          <a:prstGeom prst="rect">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latin typeface="Arial Black" panose="020B0A04020102020204" pitchFamily="34" charset="0"/>
                <a:cs typeface="Arial" panose="020B0604020202020204" pitchFamily="34" charset="0"/>
              </a:rPr>
              <a:t>Was?</a:t>
            </a:r>
          </a:p>
        </p:txBody>
      </p:sp>
      <p:sp>
        <p:nvSpPr>
          <p:cNvPr id="72" name="Rechteck 71"/>
          <p:cNvSpPr/>
          <p:nvPr/>
        </p:nvSpPr>
        <p:spPr>
          <a:xfrm>
            <a:off x="8033167" y="1931691"/>
            <a:ext cx="3600000" cy="3230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eaLnBrk="0" hangingPunct="0">
              <a:spcBef>
                <a:spcPts val="200"/>
              </a:spcBef>
              <a:buClr>
                <a:srgbClr val="00378B"/>
              </a:buClr>
              <a:buFont typeface="Webdings" panose="05030102010509060703" pitchFamily="18" charset="2"/>
              <a:buChar char="a"/>
              <a:tabLst>
                <a:tab pos="174625" algn="r"/>
              </a:tabLst>
              <a:defRPr/>
            </a:pPr>
            <a:r>
              <a:rPr lang="de-DE" sz="1200" b="1" dirty="0" smtClean="0">
                <a:solidFill>
                  <a:schemeClr val="tx1">
                    <a:lumMod val="75000"/>
                    <a:lumOff val="25000"/>
                  </a:schemeClr>
                </a:solidFill>
                <a:latin typeface="Arial" pitchFamily="34" charset="0"/>
                <a:cs typeface="Arial" pitchFamily="34" charset="0"/>
              </a:rPr>
              <a:t>Antragstellung vor Beauftragung (Leistungs- &amp; Liefervertrag / </a:t>
            </a:r>
            <a:br>
              <a:rPr lang="de-DE" sz="1200" b="1" dirty="0" smtClean="0">
                <a:solidFill>
                  <a:schemeClr val="tx1">
                    <a:lumMod val="75000"/>
                    <a:lumOff val="25000"/>
                  </a:schemeClr>
                </a:solidFill>
                <a:latin typeface="Arial" pitchFamily="34" charset="0"/>
                <a:cs typeface="Arial" pitchFamily="34" charset="0"/>
              </a:rPr>
            </a:br>
            <a:r>
              <a:rPr lang="de-DE" sz="1200" b="1" dirty="0" smtClean="0">
                <a:solidFill>
                  <a:schemeClr val="tx1">
                    <a:lumMod val="75000"/>
                    <a:lumOff val="25000"/>
                  </a:schemeClr>
                </a:solidFill>
                <a:latin typeface="Arial" pitchFamily="34" charset="0"/>
                <a:cs typeface="Arial" pitchFamily="34" charset="0"/>
              </a:rPr>
              <a:t>händische Unterschrift vom Endkunden)</a:t>
            </a:r>
          </a:p>
          <a:p>
            <a:pPr marL="174625" indent="-174625" eaLnBrk="0" hangingPunct="0">
              <a:spcBef>
                <a:spcPts val="200"/>
              </a:spcBef>
              <a:buClr>
                <a:srgbClr val="00378B"/>
              </a:buClr>
              <a:buFont typeface="Webdings" panose="05030102010509060703" pitchFamily="18" charset="2"/>
              <a:buChar char="a"/>
              <a:tabLst>
                <a:tab pos="174625" algn="r"/>
              </a:tabLst>
              <a:defRPr/>
            </a:pPr>
            <a:endParaRPr lang="de-DE" sz="400" b="1" dirty="0">
              <a:solidFill>
                <a:schemeClr val="tx1">
                  <a:lumMod val="75000"/>
                  <a:lumOff val="25000"/>
                </a:schemeClr>
              </a:solidFill>
              <a:latin typeface="Arial" pitchFamily="34" charset="0"/>
              <a:cs typeface="Arial" pitchFamily="34" charset="0"/>
              <a:sym typeface="Wingdings" pitchFamily="2" charset="2"/>
            </a:endParaRPr>
          </a:p>
          <a:p>
            <a:pPr marL="174625" indent="-174625" eaLnBrk="0" hangingPunct="0">
              <a:spcBef>
                <a:spcPts val="200"/>
              </a:spcBef>
              <a:buClr>
                <a:srgbClr val="00378B"/>
              </a:buClr>
              <a:buFont typeface="Webdings" panose="05030102010509060703" pitchFamily="18" charset="2"/>
              <a:buChar char="a"/>
              <a:tabLst>
                <a:tab pos="174625" algn="r"/>
              </a:tabLst>
              <a:defRPr/>
            </a:pPr>
            <a:r>
              <a:rPr lang="de-DE" sz="1200" dirty="0" smtClean="0">
                <a:solidFill>
                  <a:schemeClr val="tx1">
                    <a:lumMod val="75000"/>
                    <a:lumOff val="25000"/>
                  </a:schemeClr>
                </a:solidFill>
                <a:latin typeface="Arial" pitchFamily="34" charset="0"/>
                <a:cs typeface="Arial" pitchFamily="34" charset="0"/>
              </a:rPr>
              <a:t>Einbindung </a:t>
            </a:r>
            <a:r>
              <a:rPr lang="de-DE" sz="1200" b="1" dirty="0" smtClean="0">
                <a:solidFill>
                  <a:schemeClr val="tx1">
                    <a:lumMod val="75000"/>
                    <a:lumOff val="25000"/>
                  </a:schemeClr>
                </a:solidFill>
                <a:latin typeface="Arial" pitchFamily="34" charset="0"/>
                <a:cs typeface="Arial" pitchFamily="34" charset="0"/>
              </a:rPr>
              <a:t>Energieberater / Förderservice</a:t>
            </a:r>
          </a:p>
          <a:p>
            <a:pPr marL="174625" indent="-174625" eaLnBrk="0" hangingPunct="0">
              <a:spcBef>
                <a:spcPts val="200"/>
              </a:spcBef>
              <a:buClr>
                <a:srgbClr val="00378B"/>
              </a:buClr>
              <a:buFont typeface="Webdings" panose="05030102010509060703" pitchFamily="18" charset="2"/>
              <a:buChar char="a"/>
              <a:tabLst>
                <a:tab pos="174625" algn="r"/>
              </a:tabLst>
              <a:defRPr/>
            </a:pPr>
            <a:endParaRPr lang="de-DE" sz="400" b="1" dirty="0">
              <a:solidFill>
                <a:schemeClr val="tx1">
                  <a:lumMod val="75000"/>
                  <a:lumOff val="25000"/>
                </a:schemeClr>
              </a:solidFill>
              <a:latin typeface="Arial" pitchFamily="34" charset="0"/>
              <a:cs typeface="Arial" pitchFamily="34" charset="0"/>
            </a:endParaRPr>
          </a:p>
          <a:p>
            <a:pPr marL="174625" indent="-174625" eaLnBrk="0" hangingPunct="0">
              <a:spcBef>
                <a:spcPts val="200"/>
              </a:spcBef>
              <a:buClr>
                <a:srgbClr val="00378B"/>
              </a:buClr>
              <a:buFont typeface="Webdings" panose="05030102010509060703" pitchFamily="18" charset="2"/>
              <a:buChar char="a"/>
              <a:tabLst>
                <a:tab pos="174625" algn="r"/>
              </a:tabLst>
              <a:defRPr/>
            </a:pPr>
            <a:r>
              <a:rPr lang="de-DE" sz="1200" dirty="0" smtClean="0">
                <a:solidFill>
                  <a:schemeClr val="tx1">
                    <a:lumMod val="75000"/>
                    <a:lumOff val="25000"/>
                  </a:schemeClr>
                </a:solidFill>
                <a:latin typeface="Arial" pitchFamily="34" charset="0"/>
                <a:cs typeface="Arial" pitchFamily="34" charset="0"/>
              </a:rPr>
              <a:t>Gebäude </a:t>
            </a:r>
            <a:r>
              <a:rPr lang="de-DE" sz="1200" dirty="0">
                <a:solidFill>
                  <a:schemeClr val="tx1">
                    <a:lumMod val="75000"/>
                    <a:lumOff val="25000"/>
                  </a:schemeClr>
                </a:solidFill>
                <a:latin typeface="Arial" pitchFamily="34" charset="0"/>
                <a:cs typeface="Arial" pitchFamily="34" charset="0"/>
              </a:rPr>
              <a:t>muss </a:t>
            </a:r>
            <a:r>
              <a:rPr lang="de-DE" sz="1200" b="1" dirty="0" smtClean="0">
                <a:solidFill>
                  <a:schemeClr val="tx1">
                    <a:lumMod val="75000"/>
                    <a:lumOff val="25000"/>
                  </a:schemeClr>
                </a:solidFill>
                <a:latin typeface="Arial" pitchFamily="34" charset="0"/>
                <a:cs typeface="Arial" pitchFamily="34" charset="0"/>
              </a:rPr>
              <a:t>mind. 5 </a:t>
            </a:r>
            <a:r>
              <a:rPr lang="de-DE" sz="1200" b="1" dirty="0">
                <a:solidFill>
                  <a:schemeClr val="tx1">
                    <a:lumMod val="75000"/>
                    <a:lumOff val="25000"/>
                  </a:schemeClr>
                </a:solidFill>
                <a:latin typeface="Arial" pitchFamily="34" charset="0"/>
                <a:cs typeface="Arial" pitchFamily="34" charset="0"/>
              </a:rPr>
              <a:t>Jahre alt </a:t>
            </a:r>
            <a:r>
              <a:rPr lang="de-DE" sz="1200" dirty="0" smtClean="0">
                <a:solidFill>
                  <a:schemeClr val="tx1">
                    <a:lumMod val="75000"/>
                    <a:lumOff val="25000"/>
                  </a:schemeClr>
                </a:solidFill>
                <a:latin typeface="Arial" pitchFamily="34" charset="0"/>
                <a:cs typeface="Arial" pitchFamily="34" charset="0"/>
              </a:rPr>
              <a:t>sein</a:t>
            </a:r>
          </a:p>
          <a:p>
            <a:pPr marL="160734" indent="-160734" eaLnBrk="0" hangingPunct="0">
              <a:spcBef>
                <a:spcPts val="200"/>
              </a:spcBef>
              <a:buClr>
                <a:srgbClr val="00378B"/>
              </a:buClr>
              <a:buFont typeface="Webdings" panose="05030102010509060703" pitchFamily="18" charset="2"/>
              <a:buChar char="a"/>
              <a:tabLst>
                <a:tab pos="174625" algn="r"/>
              </a:tabLst>
              <a:defRPr/>
            </a:pPr>
            <a:r>
              <a:rPr lang="de-DE" sz="1200" dirty="0" smtClean="0">
                <a:solidFill>
                  <a:schemeClr val="tx1">
                    <a:lumMod val="75000"/>
                    <a:lumOff val="25000"/>
                  </a:schemeClr>
                </a:solidFill>
                <a:latin typeface="Arial" pitchFamily="34" charset="0"/>
                <a:cs typeface="Arial" pitchFamily="34" charset="0"/>
                <a:sym typeface="Wingdings" pitchFamily="2" charset="2"/>
              </a:rPr>
              <a:t>Einhaltung </a:t>
            </a:r>
            <a:r>
              <a:rPr lang="de-DE" sz="1200" dirty="0">
                <a:solidFill>
                  <a:schemeClr val="tx1">
                    <a:lumMod val="75000"/>
                    <a:lumOff val="25000"/>
                  </a:schemeClr>
                </a:solidFill>
                <a:latin typeface="Arial" pitchFamily="34" charset="0"/>
                <a:cs typeface="Arial" pitchFamily="34" charset="0"/>
                <a:sym typeface="Wingdings" pitchFamily="2" charset="2"/>
              </a:rPr>
              <a:t>der U-Werte </a:t>
            </a:r>
          </a:p>
          <a:p>
            <a:pPr marL="160734" indent="-160734" eaLnBrk="0" hangingPunct="0">
              <a:spcBef>
                <a:spcPts val="200"/>
              </a:spcBef>
              <a:buClr>
                <a:srgbClr val="00378B"/>
              </a:buClr>
              <a:buFont typeface="Webdings" panose="05030102010509060703" pitchFamily="18" charset="2"/>
              <a:buChar char="a"/>
              <a:tabLst>
                <a:tab pos="174625" algn="r"/>
              </a:tabLst>
              <a:defRPr/>
            </a:pPr>
            <a:r>
              <a:rPr lang="de-DE" sz="1200" dirty="0">
                <a:solidFill>
                  <a:schemeClr val="tx1">
                    <a:lumMod val="75000"/>
                    <a:lumOff val="25000"/>
                  </a:schemeClr>
                </a:solidFill>
                <a:latin typeface="Arial" pitchFamily="34" charset="0"/>
                <a:cs typeface="Arial" pitchFamily="34" charset="0"/>
                <a:sym typeface="Wingdings" pitchFamily="2" charset="2"/>
              </a:rPr>
              <a:t>Einhaltung der Anforderungen </a:t>
            </a:r>
            <a:r>
              <a:rPr lang="de-DE" sz="1200" dirty="0" smtClean="0">
                <a:solidFill>
                  <a:schemeClr val="tx1">
                    <a:lumMod val="75000"/>
                    <a:lumOff val="25000"/>
                  </a:schemeClr>
                </a:solidFill>
                <a:latin typeface="Arial" pitchFamily="34" charset="0"/>
                <a:cs typeface="Arial" pitchFamily="34" charset="0"/>
                <a:sym typeface="Wingdings" pitchFamily="2" charset="2"/>
              </a:rPr>
              <a:t>zum </a:t>
            </a:r>
            <a:r>
              <a:rPr lang="de-DE" sz="1200" dirty="0">
                <a:solidFill>
                  <a:schemeClr val="tx1">
                    <a:lumMod val="75000"/>
                    <a:lumOff val="25000"/>
                  </a:schemeClr>
                </a:solidFill>
                <a:latin typeface="Arial" pitchFamily="34" charset="0"/>
                <a:cs typeface="Arial" pitchFamily="34" charset="0"/>
                <a:sym typeface="Wingdings" pitchFamily="2" charset="2"/>
              </a:rPr>
              <a:t>wärmebrückenminimierten </a:t>
            </a:r>
            <a:r>
              <a:rPr lang="de-DE" sz="1200" dirty="0" smtClean="0">
                <a:solidFill>
                  <a:schemeClr val="tx1">
                    <a:lumMod val="75000"/>
                    <a:lumOff val="25000"/>
                  </a:schemeClr>
                </a:solidFill>
                <a:latin typeface="Arial" pitchFamily="34" charset="0"/>
                <a:cs typeface="Arial" pitchFamily="34" charset="0"/>
                <a:sym typeface="Wingdings" pitchFamily="2" charset="2"/>
              </a:rPr>
              <a:t>u</a:t>
            </a:r>
            <a:r>
              <a:rPr lang="de-DE" sz="1200" dirty="0">
                <a:solidFill>
                  <a:schemeClr val="tx1">
                    <a:lumMod val="75000"/>
                    <a:lumOff val="25000"/>
                  </a:schemeClr>
                </a:solidFill>
                <a:latin typeface="Arial" pitchFamily="34" charset="0"/>
                <a:cs typeface="Arial" pitchFamily="34" charset="0"/>
                <a:sym typeface="Wingdings" pitchFamily="2" charset="2"/>
              </a:rPr>
              <a:t>. luftdichten Einbau</a:t>
            </a:r>
          </a:p>
          <a:p>
            <a:pPr marL="160734" indent="-160734" eaLnBrk="0" hangingPunct="0">
              <a:spcBef>
                <a:spcPts val="200"/>
              </a:spcBef>
              <a:buClr>
                <a:srgbClr val="00378B"/>
              </a:buClr>
              <a:buFont typeface="Webdings" panose="05030102010509060703" pitchFamily="18" charset="2"/>
              <a:buChar char="a"/>
              <a:tabLst>
                <a:tab pos="253603" algn="r"/>
              </a:tabLst>
              <a:defRPr/>
            </a:pPr>
            <a:r>
              <a:rPr lang="de-DE" sz="1200" dirty="0">
                <a:solidFill>
                  <a:schemeClr val="tx1">
                    <a:lumMod val="75000"/>
                    <a:lumOff val="25000"/>
                  </a:schemeClr>
                </a:solidFill>
                <a:latin typeface="Arial" pitchFamily="34" charset="0"/>
                <a:cs typeface="Arial" pitchFamily="34" charset="0"/>
                <a:sym typeface="Wingdings" pitchFamily="2" charset="2"/>
              </a:rPr>
              <a:t>Bestätigung u Dokumentation des Fachbetriebs zum Aufbau und zur Art der Dämmung</a:t>
            </a:r>
          </a:p>
          <a:p>
            <a:pPr marL="160734" indent="-160734" eaLnBrk="0" hangingPunct="0">
              <a:spcBef>
                <a:spcPts val="200"/>
              </a:spcBef>
              <a:buClr>
                <a:srgbClr val="00378B"/>
              </a:buClr>
              <a:buFont typeface="Webdings" panose="05030102010509060703" pitchFamily="18" charset="2"/>
              <a:buChar char="a"/>
              <a:tabLst>
                <a:tab pos="253603" algn="r"/>
              </a:tabLst>
              <a:defRPr/>
            </a:pPr>
            <a:r>
              <a:rPr lang="de-DE" sz="1200" dirty="0">
                <a:solidFill>
                  <a:schemeClr val="tx1">
                    <a:lumMod val="75000"/>
                    <a:lumOff val="25000"/>
                  </a:schemeClr>
                </a:solidFill>
                <a:latin typeface="Arial" pitchFamily="34" charset="0"/>
                <a:cs typeface="Arial" pitchFamily="34" charset="0"/>
                <a:sym typeface="Wingdings" pitchFamily="2" charset="2"/>
              </a:rPr>
              <a:t>Herstellernachweise zu den Bemessungswerten der Wärmeleitfähigkeit der verbauten </a:t>
            </a:r>
            <a:r>
              <a:rPr lang="de-DE" sz="1200" dirty="0" smtClean="0">
                <a:solidFill>
                  <a:schemeClr val="tx1">
                    <a:lumMod val="75000"/>
                    <a:lumOff val="25000"/>
                  </a:schemeClr>
                </a:solidFill>
                <a:latin typeface="Arial" pitchFamily="34" charset="0"/>
                <a:cs typeface="Arial" pitchFamily="34" charset="0"/>
                <a:sym typeface="Wingdings" pitchFamily="2" charset="2"/>
              </a:rPr>
              <a:t>Materialien</a:t>
            </a:r>
          </a:p>
          <a:p>
            <a:pPr marL="160734" indent="-160734" eaLnBrk="0" hangingPunct="0">
              <a:spcBef>
                <a:spcPts val="600"/>
              </a:spcBef>
              <a:buClr>
                <a:srgbClr val="00378B"/>
              </a:buClr>
              <a:buFont typeface="Webdings" panose="05030102010509060703" pitchFamily="18" charset="2"/>
              <a:buChar char="a"/>
              <a:tabLst>
                <a:tab pos="253603" algn="r"/>
              </a:tabLst>
              <a:defRPr/>
            </a:pPr>
            <a:r>
              <a:rPr lang="de-DE" sz="1200" b="1" dirty="0">
                <a:solidFill>
                  <a:srgbClr val="443D7F"/>
                </a:solidFill>
                <a:latin typeface="Arial" pitchFamily="34" charset="0"/>
                <a:cs typeface="Arial" pitchFamily="34" charset="0"/>
                <a:sym typeface="Wingdings" pitchFamily="2" charset="2"/>
              </a:rPr>
              <a:t>Wenn mehr als 1/3 des Daches abgedichtet wird, wird ein Lüftungskonzept benötigt.</a:t>
            </a:r>
          </a:p>
          <a:p>
            <a:pPr marL="160734" indent="-160734" eaLnBrk="0" hangingPunct="0">
              <a:spcBef>
                <a:spcPts val="600"/>
              </a:spcBef>
              <a:buClr>
                <a:srgbClr val="00378B"/>
              </a:buClr>
              <a:buFont typeface="Webdings" panose="05030102010509060703" pitchFamily="18" charset="2"/>
              <a:buChar char="a"/>
              <a:tabLst>
                <a:tab pos="253603" algn="r"/>
              </a:tabLst>
              <a:defRPr/>
            </a:pPr>
            <a:endParaRPr lang="de-DE" sz="1200" b="1" dirty="0">
              <a:solidFill>
                <a:schemeClr val="tx1">
                  <a:lumMod val="75000"/>
                  <a:lumOff val="25000"/>
                </a:schemeClr>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endParaRPr lang="de-DE" sz="1200" b="1" dirty="0">
              <a:solidFill>
                <a:schemeClr val="tx1">
                  <a:lumMod val="75000"/>
                  <a:lumOff val="25000"/>
                </a:schemeClr>
              </a:solidFill>
              <a:latin typeface="Arial" pitchFamily="34" charset="0"/>
              <a:cs typeface="Arial" pitchFamily="34" charset="0"/>
            </a:endParaRPr>
          </a:p>
          <a:p>
            <a:pPr marL="285750" indent="-285750" eaLnBrk="0" hangingPunct="0">
              <a:buClr>
                <a:srgbClr val="00378B"/>
              </a:buClr>
              <a:buFont typeface="Webdings" panose="05030102010509060703" pitchFamily="18" charset="2"/>
              <a:buChar char="a"/>
              <a:tabLst>
                <a:tab pos="450850" algn="r"/>
              </a:tabLst>
              <a:defRPr/>
            </a:pPr>
            <a:endParaRPr lang="de-DE" sz="1200" b="1" dirty="0">
              <a:solidFill>
                <a:schemeClr val="tx1">
                  <a:lumMod val="75000"/>
                  <a:lumOff val="25000"/>
                </a:schemeClr>
              </a:solidFill>
              <a:latin typeface="Arial" pitchFamily="34" charset="0"/>
              <a:cs typeface="Arial" pitchFamily="34" charset="0"/>
            </a:endParaRPr>
          </a:p>
          <a:p>
            <a:pPr marL="285750" indent="-285750" eaLnBrk="0" hangingPunct="0">
              <a:buClr>
                <a:srgbClr val="00378B"/>
              </a:buClr>
              <a:buFont typeface="Webdings" panose="05030102010509060703" pitchFamily="18" charset="2"/>
              <a:buChar char="a"/>
              <a:tabLst>
                <a:tab pos="450850" algn="r"/>
              </a:tabLst>
              <a:defRPr/>
            </a:pPr>
            <a:endParaRPr lang="de-DE" sz="1200" b="1" dirty="0">
              <a:solidFill>
                <a:schemeClr val="tx1">
                  <a:lumMod val="75000"/>
                  <a:lumOff val="25000"/>
                </a:schemeClr>
              </a:solidFill>
              <a:latin typeface="Arial" pitchFamily="34" charset="0"/>
              <a:cs typeface="Arial" pitchFamily="34" charset="0"/>
            </a:endParaRPr>
          </a:p>
          <a:p>
            <a:pPr marL="285750" indent="-285750" eaLnBrk="0" hangingPunct="0">
              <a:buClr>
                <a:srgbClr val="00378B"/>
              </a:buClr>
              <a:buFont typeface="Webdings" panose="05030102010509060703" pitchFamily="18" charset="2"/>
              <a:buChar char="a"/>
              <a:tabLst>
                <a:tab pos="450850" algn="r"/>
              </a:tabLst>
              <a:defRPr/>
            </a:pPr>
            <a:endParaRPr lang="de-DE" sz="1200" b="1" dirty="0">
              <a:solidFill>
                <a:schemeClr val="tx1">
                  <a:lumMod val="75000"/>
                  <a:lumOff val="25000"/>
                </a:schemeClr>
              </a:solidFill>
              <a:latin typeface="Arial" pitchFamily="34" charset="0"/>
              <a:cs typeface="Arial" pitchFamily="34" charset="0"/>
            </a:endParaRPr>
          </a:p>
          <a:p>
            <a:pPr marL="171450" indent="-171450">
              <a:buFont typeface="Symbol" panose="05050102010706020507" pitchFamily="18" charset="2"/>
              <a:buChar char="-"/>
              <a:defRPr/>
            </a:pPr>
            <a:endParaRPr lang="de-DE" sz="1200" b="1" dirty="0">
              <a:solidFill>
                <a:schemeClr val="tx1">
                  <a:lumMod val="75000"/>
                  <a:lumOff val="25000"/>
                </a:schemeClr>
              </a:solidFill>
              <a:latin typeface="Arial" pitchFamily="34" charset="0"/>
              <a:cs typeface="Arial" pitchFamily="34" charset="0"/>
            </a:endParaRPr>
          </a:p>
          <a:p>
            <a:pPr marL="171450" indent="-171450">
              <a:buFont typeface="Symbol" panose="05050102010706020507" pitchFamily="18" charset="2"/>
              <a:buChar char="-"/>
              <a:defRPr/>
            </a:pPr>
            <a:endParaRPr lang="de-DE" sz="1200" b="1" dirty="0">
              <a:solidFill>
                <a:schemeClr val="tx1">
                  <a:lumMod val="75000"/>
                  <a:lumOff val="25000"/>
                </a:schemeClr>
              </a:solidFill>
              <a:latin typeface="Arial" pitchFamily="34" charset="0"/>
              <a:cs typeface="Arial" pitchFamily="34" charset="0"/>
            </a:endParaRPr>
          </a:p>
          <a:p>
            <a:pPr>
              <a:defRPr/>
            </a:pPr>
            <a:endParaRPr lang="de-DE" sz="1200" b="1" dirty="0">
              <a:solidFill>
                <a:schemeClr val="tx1">
                  <a:lumMod val="75000"/>
                  <a:lumOff val="25000"/>
                </a:schemeClr>
              </a:solidFill>
              <a:latin typeface="Arial" pitchFamily="34" charset="0"/>
              <a:cs typeface="Arial" pitchFamily="34" charset="0"/>
            </a:endParaRPr>
          </a:p>
          <a:p>
            <a:pPr>
              <a:defRPr/>
            </a:pPr>
            <a:r>
              <a:rPr lang="de-DE" sz="1200" dirty="0" smtClean="0">
                <a:solidFill>
                  <a:schemeClr val="bg1"/>
                </a:solidFill>
                <a:cs typeface="Arial" panose="020B0604020202020204" pitchFamily="34" charset="0"/>
              </a:rPr>
              <a:t>.</a:t>
            </a:r>
            <a:endParaRPr lang="de-DE" sz="1200" dirty="0">
              <a:solidFill>
                <a:schemeClr val="bg1"/>
              </a:solidFill>
              <a:cs typeface="Arial" panose="020B0604020202020204" pitchFamily="34" charset="0"/>
            </a:endParaRPr>
          </a:p>
          <a:p>
            <a:endParaRPr lang="de-DE" sz="1200" dirty="0">
              <a:solidFill>
                <a:schemeClr val="tx1">
                  <a:lumMod val="75000"/>
                  <a:lumOff val="25000"/>
                </a:schemeClr>
              </a:solidFill>
              <a:latin typeface="Arial" pitchFamily="34" charset="0"/>
              <a:cs typeface="Arial" pitchFamily="34" charset="0"/>
            </a:endParaRPr>
          </a:p>
          <a:p>
            <a:endParaRPr lang="de-DE" sz="1200" dirty="0" smtClean="0">
              <a:solidFill>
                <a:schemeClr val="tx1">
                  <a:lumMod val="75000"/>
                  <a:lumOff val="25000"/>
                </a:schemeClr>
              </a:solidFill>
              <a:latin typeface="Arial" pitchFamily="34" charset="0"/>
              <a:cs typeface="Arial" pitchFamily="34" charset="0"/>
              <a:sym typeface="Wingdings" pitchFamily="2" charset="2"/>
            </a:endParaRPr>
          </a:p>
          <a:p>
            <a:endParaRPr lang="de-DE" sz="1200" dirty="0">
              <a:solidFill>
                <a:schemeClr val="tx1">
                  <a:lumMod val="75000"/>
                  <a:lumOff val="25000"/>
                </a:schemeClr>
              </a:solidFill>
              <a:latin typeface="Arial" pitchFamily="34" charset="0"/>
              <a:cs typeface="Arial" pitchFamily="34" charset="0"/>
              <a:sym typeface="Wingdings" pitchFamily="2" charset="2"/>
            </a:endParaRPr>
          </a:p>
          <a:p>
            <a:endParaRPr lang="de-DE" sz="1200" dirty="0">
              <a:solidFill>
                <a:schemeClr val="tx1">
                  <a:lumMod val="75000"/>
                  <a:lumOff val="25000"/>
                </a:schemeClr>
              </a:solidFill>
              <a:latin typeface="Arial" pitchFamily="34" charset="0"/>
              <a:cs typeface="Arial" pitchFamily="34" charset="0"/>
              <a:sym typeface="Wingdings" pitchFamily="2" charset="2"/>
            </a:endParaRPr>
          </a:p>
          <a:p>
            <a:endParaRPr lang="de-DE" sz="1200" dirty="0" smtClean="0">
              <a:solidFill>
                <a:schemeClr val="tx1">
                  <a:lumMod val="75000"/>
                  <a:lumOff val="25000"/>
                </a:schemeClr>
              </a:solidFill>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cs typeface="Arial" panose="020B0604020202020204" pitchFamily="34" charset="0"/>
            </a:endParaRPr>
          </a:p>
          <a:p>
            <a:endParaRPr lang="de-DE" sz="1200" dirty="0">
              <a:solidFill>
                <a:schemeClr val="tx1">
                  <a:lumMod val="75000"/>
                  <a:lumOff val="25000"/>
                </a:schemeClr>
              </a:solidFill>
              <a:latin typeface="Arial Black" panose="020B0A04020102020204" pitchFamily="34" charset="0"/>
            </a:endParaRPr>
          </a:p>
        </p:txBody>
      </p:sp>
      <p:sp>
        <p:nvSpPr>
          <p:cNvPr id="73" name="Rechteck 72"/>
          <p:cNvSpPr/>
          <p:nvPr/>
        </p:nvSpPr>
        <p:spPr>
          <a:xfrm>
            <a:off x="8033167" y="1349091"/>
            <a:ext cx="3600000" cy="504000"/>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latin typeface="Arial Black" panose="020B0A04020102020204" pitchFamily="34" charset="0"/>
                <a:cs typeface="Arial" panose="020B0604020202020204" pitchFamily="34" charset="0"/>
              </a:rPr>
              <a:t>Voraussetzungen &amp; Konditionen</a:t>
            </a:r>
            <a:endParaRPr lang="de-DE" dirty="0" smtClean="0">
              <a:solidFill>
                <a:schemeClr val="bg1"/>
              </a:solidFill>
              <a:latin typeface="Arial Black" panose="020B0A04020102020204" pitchFamily="34" charset="0"/>
              <a:cs typeface="Arial" panose="020B0604020202020204" pitchFamily="34" charset="0"/>
            </a:endParaRPr>
          </a:p>
        </p:txBody>
      </p:sp>
      <p:sp>
        <p:nvSpPr>
          <p:cNvPr id="78" name="Rechteck 77"/>
          <p:cNvSpPr/>
          <p:nvPr/>
        </p:nvSpPr>
        <p:spPr>
          <a:xfrm>
            <a:off x="385789" y="476315"/>
            <a:ext cx="10332487" cy="738664"/>
          </a:xfrm>
          <a:prstGeom prst="rect">
            <a:avLst/>
          </a:prstGeom>
          <a:noFill/>
        </p:spPr>
        <p:txBody>
          <a:bodyPr wrap="square">
            <a:spAutoFit/>
          </a:bodyPr>
          <a:lstStyle/>
          <a:p>
            <a:pPr algn="ctr" eaLnBrk="0" hangingPunct="0"/>
            <a:endParaRPr lang="de-DE" sz="2000" b="1" cap="all" dirty="0" smtClean="0">
              <a:solidFill>
                <a:srgbClr val="002060"/>
              </a:solidFill>
              <a:cs typeface="Arial" pitchFamily="34" charset="0"/>
            </a:endParaRPr>
          </a:p>
          <a:p>
            <a:pPr>
              <a:defRPr/>
            </a:pPr>
            <a:r>
              <a:rPr lang="de-DE" sz="2200" b="1" dirty="0">
                <a:latin typeface="Tahoma" panose="020B0604030504040204" pitchFamily="34" charset="0"/>
                <a:ea typeface="Tahoma" panose="020B0604030504040204" pitchFamily="34" charset="0"/>
                <a:cs typeface="Tahoma" panose="020B0604030504040204" pitchFamily="34" charset="0"/>
              </a:rPr>
              <a:t>BEG Einzelmaßnahme – </a:t>
            </a:r>
            <a:r>
              <a:rPr lang="de-DE" sz="2200" b="1" dirty="0">
                <a:solidFill>
                  <a:srgbClr val="443D7F"/>
                </a:solidFill>
                <a:latin typeface="Tahoma" panose="020B0604030504040204" pitchFamily="34" charset="0"/>
                <a:ea typeface="Tahoma" panose="020B0604030504040204" pitchFamily="34" charset="0"/>
                <a:cs typeface="Tahoma" panose="020B0604030504040204" pitchFamily="34" charset="0"/>
              </a:rPr>
              <a:t>Die Details am Beispiel Dachdämmung</a:t>
            </a:r>
          </a:p>
        </p:txBody>
      </p:sp>
      <p:sp>
        <p:nvSpPr>
          <p:cNvPr id="13" name="Rechteck 12"/>
          <p:cNvSpPr/>
          <p:nvPr/>
        </p:nvSpPr>
        <p:spPr>
          <a:xfrm>
            <a:off x="8033167" y="5162229"/>
            <a:ext cx="3600000" cy="1013220"/>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200" dirty="0">
              <a:solidFill>
                <a:schemeClr val="bg1"/>
              </a:solidFill>
              <a:latin typeface="Arial Black" panose="020B0A04020102020204" pitchFamily="34" charset="0"/>
              <a:cs typeface="Arial" panose="020B0604020202020204" pitchFamily="34" charset="0"/>
              <a:sym typeface="Wingdings" pitchFamily="2" charset="2"/>
            </a:endParaRPr>
          </a:p>
          <a:p>
            <a:pPr eaLnBrk="0" hangingPunct="0">
              <a:buClr>
                <a:srgbClr val="00378B"/>
              </a:buClr>
              <a:tabLst>
                <a:tab pos="450850" algn="r"/>
              </a:tabLst>
              <a:defRPr/>
            </a:pPr>
            <a:r>
              <a:rPr lang="de-DE" sz="1200" b="1" dirty="0">
                <a:solidFill>
                  <a:schemeClr val="bg1"/>
                </a:solidFill>
                <a:latin typeface="Arial" pitchFamily="34" charset="0"/>
                <a:cs typeface="Arial" pitchFamily="34" charset="0"/>
                <a:sym typeface="Wingdings" pitchFamily="2" charset="2"/>
              </a:rPr>
              <a:t>Förderung </a:t>
            </a:r>
            <a:r>
              <a:rPr lang="de-DE" sz="1200" b="1" dirty="0" smtClean="0">
                <a:solidFill>
                  <a:schemeClr val="bg1"/>
                </a:solidFill>
                <a:latin typeface="Arial" pitchFamily="34" charset="0"/>
                <a:cs typeface="Arial" pitchFamily="34" charset="0"/>
                <a:sym typeface="Wingdings" pitchFamily="2" charset="2"/>
              </a:rPr>
              <a:t>je </a:t>
            </a:r>
            <a:r>
              <a:rPr lang="de-DE" sz="1200" b="1" dirty="0">
                <a:solidFill>
                  <a:schemeClr val="bg1"/>
                </a:solidFill>
                <a:latin typeface="Arial" pitchFamily="34" charset="0"/>
                <a:cs typeface="Arial" pitchFamily="34" charset="0"/>
                <a:sym typeface="Wingdings" pitchFamily="2" charset="2"/>
              </a:rPr>
              <a:t>WE und Kalenderjahr </a:t>
            </a:r>
            <a:endParaRPr lang="de-DE" sz="1200" b="1" dirty="0" smtClean="0">
              <a:solidFill>
                <a:schemeClr val="bg1"/>
              </a:solidFill>
              <a:latin typeface="Arial" pitchFamily="34" charset="0"/>
              <a:cs typeface="Arial" pitchFamily="34" charset="0"/>
              <a:sym typeface="Wingdings" pitchFamily="2" charset="2"/>
            </a:endParaRPr>
          </a:p>
          <a:p>
            <a:pPr marL="174625" indent="-174625" eaLnBrk="0" hangingPunct="0">
              <a:buClr>
                <a:schemeClr val="bg1"/>
              </a:buClr>
              <a:buFont typeface="Webdings" panose="05030102010509060703" pitchFamily="18" charset="2"/>
              <a:buChar char="a"/>
              <a:tabLst>
                <a:tab pos="450850" algn="r"/>
              </a:tabLst>
              <a:defRPr/>
            </a:pPr>
            <a:r>
              <a:rPr lang="de-DE" sz="1200" b="1" dirty="0" smtClean="0">
                <a:solidFill>
                  <a:schemeClr val="bg1"/>
                </a:solidFill>
                <a:latin typeface="Arial" pitchFamily="34" charset="0"/>
                <a:cs typeface="Arial" pitchFamily="34" charset="0"/>
                <a:sym typeface="Wingdings" pitchFamily="2" charset="2"/>
              </a:rPr>
              <a:t>15% Zuschuss auf max. 30.000 € ff. Kosten</a:t>
            </a:r>
          </a:p>
          <a:p>
            <a:pPr marL="174625" indent="-174625" eaLnBrk="0" hangingPunct="0">
              <a:buClr>
                <a:schemeClr val="bg1"/>
              </a:buClr>
              <a:buFont typeface="Webdings" panose="05030102010509060703" pitchFamily="18" charset="2"/>
              <a:buChar char="a"/>
              <a:tabLst>
                <a:tab pos="450850" algn="r"/>
              </a:tabLst>
              <a:defRPr/>
            </a:pPr>
            <a:r>
              <a:rPr lang="de-DE" sz="1200" b="1" u="sng" dirty="0" smtClean="0">
                <a:solidFill>
                  <a:schemeClr val="bg1"/>
                </a:solidFill>
                <a:latin typeface="Arial" pitchFamily="34" charset="0"/>
                <a:cs typeface="Arial" pitchFamily="34" charset="0"/>
                <a:sym typeface="Wingdings" pitchFamily="2" charset="2"/>
              </a:rPr>
              <a:t>Mit Sanierungsfahrplan:</a:t>
            </a:r>
            <a:r>
              <a:rPr lang="de-DE" sz="1200" b="1" dirty="0" smtClean="0">
                <a:solidFill>
                  <a:schemeClr val="bg1"/>
                </a:solidFill>
                <a:latin typeface="Arial" pitchFamily="34" charset="0"/>
                <a:cs typeface="Arial" pitchFamily="34" charset="0"/>
                <a:sym typeface="Wingdings" pitchFamily="2" charset="2"/>
              </a:rPr>
              <a:t/>
            </a:r>
            <a:br>
              <a:rPr lang="de-DE" sz="1200" b="1" dirty="0" smtClean="0">
                <a:solidFill>
                  <a:schemeClr val="bg1"/>
                </a:solidFill>
                <a:latin typeface="Arial" pitchFamily="34" charset="0"/>
                <a:cs typeface="Arial" pitchFamily="34" charset="0"/>
                <a:sym typeface="Wingdings" pitchFamily="2" charset="2"/>
              </a:rPr>
            </a:br>
            <a:r>
              <a:rPr lang="de-DE" sz="1200" b="1" dirty="0" smtClean="0">
                <a:solidFill>
                  <a:schemeClr val="bg1"/>
                </a:solidFill>
                <a:latin typeface="Arial" pitchFamily="34" charset="0"/>
                <a:cs typeface="Arial" pitchFamily="34" charset="0"/>
                <a:sym typeface="Wingdings" pitchFamily="2" charset="2"/>
              </a:rPr>
              <a:t>20% Zuschuss auf max. 60.000 € ff. Kosten</a:t>
            </a:r>
          </a:p>
          <a:p>
            <a:pPr marL="174625" indent="-174625" eaLnBrk="0" hangingPunct="0">
              <a:buClr>
                <a:schemeClr val="bg1"/>
              </a:buClr>
              <a:buFont typeface="Webdings" panose="05030102010509060703" pitchFamily="18" charset="2"/>
              <a:buChar char="a"/>
              <a:tabLst>
                <a:tab pos="450850" algn="r"/>
              </a:tabLst>
              <a:defRPr/>
            </a:pPr>
            <a:r>
              <a:rPr lang="de-DE" sz="1200" b="1" dirty="0">
                <a:solidFill>
                  <a:schemeClr val="bg1"/>
                </a:solidFill>
                <a:latin typeface="Arial" pitchFamily="34" charset="0"/>
                <a:cs typeface="Arial" pitchFamily="34" charset="0"/>
              </a:rPr>
              <a:t>Ergänzungskredit </a:t>
            </a:r>
            <a:r>
              <a:rPr lang="de-DE" sz="1200" b="1" dirty="0" err="1">
                <a:solidFill>
                  <a:schemeClr val="bg1"/>
                </a:solidFill>
                <a:latin typeface="Arial" pitchFamily="34" charset="0"/>
                <a:cs typeface="Arial" pitchFamily="34" charset="0"/>
              </a:rPr>
              <a:t>vrsl</a:t>
            </a:r>
            <a:r>
              <a:rPr lang="de-DE" sz="1200" b="1" dirty="0">
                <a:solidFill>
                  <a:schemeClr val="bg1"/>
                </a:solidFill>
                <a:latin typeface="Arial" pitchFamily="34" charset="0"/>
                <a:cs typeface="Arial" pitchFamily="34" charset="0"/>
              </a:rPr>
              <a:t>. ab </a:t>
            </a:r>
            <a:r>
              <a:rPr lang="de-DE" sz="1200" b="1" dirty="0" smtClean="0">
                <a:solidFill>
                  <a:schemeClr val="bg1"/>
                </a:solidFill>
                <a:latin typeface="Arial" pitchFamily="34" charset="0"/>
                <a:cs typeface="Arial" pitchFamily="34" charset="0"/>
              </a:rPr>
              <a:t>27.2.2024</a:t>
            </a:r>
            <a:endParaRPr lang="de-DE" sz="1200" b="1" dirty="0">
              <a:solidFill>
                <a:schemeClr val="bg1"/>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endParaRPr lang="de-DE" sz="1200" b="1" dirty="0">
              <a:solidFill>
                <a:schemeClr val="bg1"/>
              </a:solidFill>
              <a:latin typeface="Arial" pitchFamily="34" charset="0"/>
              <a:cs typeface="Arial" pitchFamily="34" charset="0"/>
              <a:sym typeface="Wingdings" pitchFamily="2" charset="2"/>
            </a:endParaRPr>
          </a:p>
          <a:p>
            <a:pPr marL="285750" indent="-285750" eaLnBrk="0" hangingPunct="0">
              <a:buClr>
                <a:srgbClr val="00378B"/>
              </a:buClr>
              <a:buFont typeface="Webdings" panose="05030102010509060703" pitchFamily="18" charset="2"/>
              <a:buChar char="a"/>
              <a:tabLst>
                <a:tab pos="450850" algn="r"/>
              </a:tabLst>
              <a:defRPr/>
            </a:pPr>
            <a:endParaRPr lang="de-DE" sz="1200" b="1" dirty="0">
              <a:solidFill>
                <a:schemeClr val="bg1"/>
              </a:solidFill>
              <a:latin typeface="Arial" pitchFamily="34" charset="0"/>
              <a:cs typeface="Arial" pitchFamily="34" charset="0"/>
              <a:sym typeface="Wingdings" pitchFamily="2" charset="2"/>
            </a:endParaRPr>
          </a:p>
          <a:p>
            <a:endParaRPr lang="de-DE" sz="1200" dirty="0" smtClean="0">
              <a:solidFill>
                <a:schemeClr val="bg1"/>
              </a:solidFill>
              <a:cs typeface="Arial" panose="020B0604020202020204" pitchFamily="34" charset="0"/>
            </a:endParaRPr>
          </a:p>
          <a:p>
            <a:endParaRPr lang="de-DE" sz="1200" dirty="0">
              <a:solidFill>
                <a:schemeClr val="bg1"/>
              </a:solidFill>
              <a:latin typeface="Arial Black" panose="020B0A04020102020204" pitchFamily="34" charset="0"/>
              <a:cs typeface="Arial" panose="020B0604020202020204" pitchFamily="34" charset="0"/>
            </a:endParaRPr>
          </a:p>
          <a:p>
            <a:endParaRPr lang="de-DE"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8886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151305" y="1370963"/>
            <a:ext cx="368647" cy="368647"/>
          </a:xfrm>
          <a:prstGeom prst="ellipse">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bg1"/>
                </a:solidFill>
                <a:latin typeface="Arial Black" panose="020B0A04020102020204" pitchFamily="34" charset="0"/>
                <a:cs typeface="Arial" panose="020B0604020202020204" pitchFamily="34" charset="0"/>
              </a:rPr>
              <a:t>!</a:t>
            </a:r>
            <a:endParaRPr lang="de-DE" sz="2000" b="1" dirty="0">
              <a:solidFill>
                <a:schemeClr val="bg1"/>
              </a:solidFill>
              <a:latin typeface="Arial Black" panose="020B0A04020102020204" pitchFamily="34" charset="0"/>
              <a:cs typeface="Arial" panose="020B0604020202020204" pitchFamily="34" charset="0"/>
            </a:endParaRPr>
          </a:p>
        </p:txBody>
      </p:sp>
      <p:sp>
        <p:nvSpPr>
          <p:cNvPr id="5" name="Rechteck 4"/>
          <p:cNvSpPr/>
          <p:nvPr/>
        </p:nvSpPr>
        <p:spPr>
          <a:xfrm>
            <a:off x="455773" y="723037"/>
            <a:ext cx="11044518" cy="4708981"/>
          </a:xfrm>
          <a:prstGeom prst="rect">
            <a:avLst/>
          </a:prstGeom>
        </p:spPr>
        <p:txBody>
          <a:bodyPr wrap="square">
            <a:spAutoFit/>
          </a:bodyPr>
          <a:lstStyle/>
          <a:p>
            <a:r>
              <a:rPr lang="de-DE" sz="2000" dirty="0">
                <a:latin typeface="Arial Black" panose="020B0A04020102020204" pitchFamily="34" charset="0"/>
              </a:rPr>
              <a:t>Dachdämmung </a:t>
            </a:r>
            <a:r>
              <a:rPr lang="de-DE" sz="2000" dirty="0" smtClean="0">
                <a:latin typeface="Arial Black" panose="020B0A04020102020204" pitchFamily="34" charset="0"/>
              </a:rPr>
              <a:t>– Dachschräge</a:t>
            </a:r>
          </a:p>
          <a:p>
            <a:endParaRPr lang="de-DE" sz="2000" dirty="0">
              <a:latin typeface="Arial Black" panose="020B0A04020102020204" pitchFamily="34" charset="0"/>
              <a:cs typeface="Arial" panose="020B0604020202020204" pitchFamily="34" charset="0"/>
            </a:endParaRPr>
          </a:p>
          <a:p>
            <a:r>
              <a:rPr lang="de-DE" sz="2000" dirty="0">
                <a:latin typeface="Arial Black" panose="020B0A04020102020204" pitchFamily="34" charset="0"/>
                <a:cs typeface="Arial" panose="020B0604020202020204" pitchFamily="34" charset="0"/>
              </a:rPr>
              <a:t>Sommerlicher </a:t>
            </a:r>
            <a:r>
              <a:rPr lang="de-DE" sz="2000" dirty="0" smtClean="0">
                <a:latin typeface="Arial Black" panose="020B0A04020102020204" pitchFamily="34" charset="0"/>
                <a:cs typeface="Arial" panose="020B0604020202020204" pitchFamily="34" charset="0"/>
              </a:rPr>
              <a:t/>
            </a:r>
            <a:br>
              <a:rPr lang="de-DE" sz="2000" dirty="0" smtClean="0">
                <a:latin typeface="Arial Black" panose="020B0A04020102020204" pitchFamily="34" charset="0"/>
                <a:cs typeface="Arial" panose="020B0604020202020204" pitchFamily="34" charset="0"/>
              </a:rPr>
            </a:br>
            <a:r>
              <a:rPr lang="de-DE" sz="2000" dirty="0" smtClean="0">
                <a:latin typeface="Arial Black" panose="020B0A04020102020204" pitchFamily="34" charset="0"/>
                <a:cs typeface="Arial" panose="020B0604020202020204" pitchFamily="34" charset="0"/>
              </a:rPr>
              <a:t>Wärmeschutz </a:t>
            </a:r>
          </a:p>
          <a:p>
            <a:endParaRPr lang="de-DE" sz="2000" dirty="0">
              <a:latin typeface="Arial Black" panose="020B0A04020102020204" pitchFamily="34" charset="0"/>
              <a:cs typeface="Arial" panose="020B0604020202020204" pitchFamily="34" charset="0"/>
            </a:endParaRPr>
          </a:p>
          <a:p>
            <a:endParaRPr lang="de-DE" sz="2000" dirty="0" smtClean="0">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Untersparrendämmung</a:t>
            </a: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Zwischensparrendämmung </a:t>
            </a: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Zwischensparrendämmung</a:t>
            </a:r>
            <a:endParaRPr lang="de-DE"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dirty="0">
                <a:latin typeface="Tahoma" panose="020B0604030504040204" pitchFamily="34" charset="0"/>
                <a:ea typeface="Tahoma" panose="020B0604030504040204" pitchFamily="34" charset="0"/>
                <a:cs typeface="Tahoma" panose="020B0604030504040204" pitchFamily="34" charset="0"/>
              </a:rPr>
              <a:t>Dämmung der obersten </a:t>
            </a:r>
            <a:r>
              <a:rPr lang="de-DE" sz="1600" dirty="0" smtClean="0">
                <a:latin typeface="Tahoma" panose="020B0604030504040204" pitchFamily="34" charset="0"/>
                <a:ea typeface="Tahoma" panose="020B0604030504040204" pitchFamily="34" charset="0"/>
                <a:cs typeface="Tahoma" panose="020B0604030504040204" pitchFamily="34" charset="0"/>
              </a:rPr>
              <a:t/>
            </a:r>
            <a:br>
              <a:rPr lang="de-DE" sz="1600" dirty="0" smtClean="0">
                <a:latin typeface="Tahoma" panose="020B0604030504040204" pitchFamily="34" charset="0"/>
                <a:ea typeface="Tahoma" panose="020B0604030504040204" pitchFamily="34" charset="0"/>
                <a:cs typeface="Tahoma" panose="020B0604030504040204" pitchFamily="34" charset="0"/>
              </a:rPr>
            </a:br>
            <a:r>
              <a:rPr lang="de-DE" sz="1600" dirty="0" smtClean="0">
                <a:latin typeface="Tahoma" panose="020B0604030504040204" pitchFamily="34" charset="0"/>
                <a:ea typeface="Tahoma" panose="020B0604030504040204" pitchFamily="34" charset="0"/>
                <a:cs typeface="Tahoma" panose="020B0604030504040204" pitchFamily="34" charset="0"/>
              </a:rPr>
              <a:t>Geschossdecke</a:t>
            </a:r>
            <a:endParaRPr lang="de-DE" sz="1600" dirty="0">
              <a:latin typeface="Tahoma" panose="020B0604030504040204" pitchFamily="34" charset="0"/>
              <a:ea typeface="Tahoma" panose="020B0604030504040204" pitchFamily="34" charset="0"/>
              <a:cs typeface="Tahoma" panose="020B0604030504040204" pitchFamily="34" charset="0"/>
            </a:endParaRPr>
          </a:p>
          <a:p>
            <a:r>
              <a:rPr lang="de-DE" sz="1600" dirty="0" smtClean="0">
                <a:latin typeface="Tahoma" panose="020B0604030504040204" pitchFamily="34" charset="0"/>
                <a:ea typeface="Tahoma" panose="020B0604030504040204" pitchFamily="34" charset="0"/>
                <a:cs typeface="Tahoma" panose="020B0604030504040204" pitchFamily="34" charset="0"/>
              </a:rPr>
              <a:t/>
            </a:r>
            <a:br>
              <a:rPr lang="de-DE" sz="1600" dirty="0" smtClean="0">
                <a:latin typeface="Tahoma" panose="020B0604030504040204" pitchFamily="34" charset="0"/>
                <a:ea typeface="Tahoma" panose="020B0604030504040204" pitchFamily="34" charset="0"/>
                <a:cs typeface="Tahoma" panose="020B0604030504040204" pitchFamily="34" charset="0"/>
              </a:rPr>
            </a:br>
            <a:endParaRPr lang="de-DE" sz="1600" dirty="0" smtClean="0">
              <a:latin typeface="Tahoma" panose="020B0604030504040204" pitchFamily="34" charset="0"/>
              <a:ea typeface="Tahoma" panose="020B0604030504040204" pitchFamily="34" charset="0"/>
              <a:cs typeface="Tahoma" panose="020B0604030504040204" pitchFamily="34" charset="0"/>
            </a:endParaRPr>
          </a:p>
          <a:p>
            <a:endParaRPr lang="de-DE" sz="2000" dirty="0">
              <a:latin typeface="Arial" panose="020B0604020202020204" pitchFamily="34" charset="0"/>
              <a:cs typeface="Arial" panose="020B0604020202020204" pitchFamily="34" charset="0"/>
            </a:endParaRPr>
          </a:p>
          <a:p>
            <a:endParaRPr lang="de-DE" sz="1600" b="1" dirty="0">
              <a:latin typeface="Arial Black" panose="020B0A04020102020204" pitchFamily="34" charset="0"/>
            </a:endParaRPr>
          </a:p>
          <a:p>
            <a:endParaRPr lang="de-DE" sz="1600" b="1" i="1" dirty="0" smtClean="0">
              <a:latin typeface="Arial Black" panose="020B0A04020102020204" pitchFamily="34" charset="0"/>
            </a:endParaRPr>
          </a:p>
          <a:p>
            <a:endParaRPr lang="de-DE" sz="1600" b="1" dirty="0">
              <a:latin typeface="Arial Black" panose="020B0A04020102020204" pitchFamily="34" charset="0"/>
            </a:endParaRPr>
          </a:p>
        </p:txBody>
      </p:sp>
      <p:pic>
        <p:nvPicPr>
          <p:cNvPr id="3074" name="Picture 2" descr="https://daemmen-lohnt-sich.de/storage/image/4/8/8/1aa7a8773e6a7fdacbcedf9999009a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492" y="856456"/>
            <a:ext cx="3342528" cy="25068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daemmen-lohnt-sich.de/storage/image/1/0/1/85ef8e895264ae2dcab7bcd0f04d9b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40" y="856456"/>
            <a:ext cx="3342529" cy="2506897"/>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4844218" y="3363353"/>
            <a:ext cx="6892452" cy="1138773"/>
          </a:xfrm>
          <a:prstGeom prst="rect">
            <a:avLst/>
          </a:prstGeom>
        </p:spPr>
        <p:txBody>
          <a:bodyPr wrap="square">
            <a:spAutoFit/>
          </a:bodyPr>
          <a:lstStyle/>
          <a:p>
            <a:r>
              <a:rPr lang="de-DE" sz="1400" dirty="0" smtClean="0">
                <a:latin typeface="Tahoma" panose="020B0604030504040204" pitchFamily="34" charset="0"/>
                <a:ea typeface="Tahoma" panose="020B0604030504040204" pitchFamily="34" charset="0"/>
                <a:cs typeface="Tahoma" panose="020B0604030504040204" pitchFamily="34" charset="0"/>
              </a:rPr>
              <a:t>Zwischensparrendämmung 		Aufsparrendämmung</a:t>
            </a:r>
            <a:endParaRPr lang="de-DE" sz="1400" dirty="0">
              <a:latin typeface="Tahoma" panose="020B0604030504040204" pitchFamily="34" charset="0"/>
              <a:ea typeface="Tahoma" panose="020B0604030504040204" pitchFamily="34" charset="0"/>
              <a:cs typeface="Tahoma" panose="020B0604030504040204" pitchFamily="34" charset="0"/>
            </a:endParaRPr>
          </a:p>
          <a:p>
            <a:endParaRPr lang="de-DE" dirty="0">
              <a:latin typeface="Tahoma" panose="020B0604030504040204" pitchFamily="34" charset="0"/>
              <a:ea typeface="Tahoma" panose="020B0604030504040204" pitchFamily="34" charset="0"/>
              <a:cs typeface="Tahoma" panose="020B0604030504040204" pitchFamily="34" charset="0"/>
            </a:endParaRPr>
          </a:p>
          <a:p>
            <a:endParaRPr lang="de-DE" dirty="0">
              <a:latin typeface="Tahoma" panose="020B0604030504040204" pitchFamily="34" charset="0"/>
              <a:ea typeface="Tahoma" panose="020B0604030504040204" pitchFamily="34" charset="0"/>
              <a:cs typeface="Tahoma" panose="020B0604030504040204" pitchFamily="34" charset="0"/>
            </a:endParaRPr>
          </a:p>
          <a:p>
            <a:endParaRPr lang="de-DE"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3" name="Rechteck 12"/>
          <p:cNvSpPr/>
          <p:nvPr/>
        </p:nvSpPr>
        <p:spPr>
          <a:xfrm>
            <a:off x="151305" y="5529801"/>
            <a:ext cx="9770122" cy="923330"/>
          </a:xfrm>
          <a:prstGeom prst="rect">
            <a:avLst/>
          </a:prstGeom>
        </p:spPr>
        <p:txBody>
          <a:bodyPr wrap="square">
            <a:spAutoFit/>
          </a:bodyPr>
          <a:lstStyle/>
          <a:p>
            <a:endParaRPr lang="de-DE" b="1" dirty="0"/>
          </a:p>
          <a:p>
            <a:endParaRPr lang="de-DE" b="1" dirty="0"/>
          </a:p>
          <a:p>
            <a:endParaRPr lang="de-DE" b="1" i="0" dirty="0">
              <a:solidFill>
                <a:srgbClr val="000000"/>
              </a:solidFill>
              <a:effectLst/>
              <a:latin typeface="Source Sans Pro"/>
            </a:endParaRPr>
          </a:p>
        </p:txBody>
      </p:sp>
      <p:sp>
        <p:nvSpPr>
          <p:cNvPr id="11" name="Rechteck 10"/>
          <p:cNvSpPr/>
          <p:nvPr/>
        </p:nvSpPr>
        <p:spPr>
          <a:xfrm>
            <a:off x="5199529" y="6419628"/>
            <a:ext cx="6096000" cy="215444"/>
          </a:xfrm>
          <a:prstGeom prst="rect">
            <a:avLst/>
          </a:prstGeom>
        </p:spPr>
        <p:txBody>
          <a:bodyPr>
            <a:spAutoFit/>
          </a:bodyPr>
          <a:lstStyle/>
          <a:p>
            <a:pPr algn="r"/>
            <a:r>
              <a:rPr lang="de-DE" sz="800" dirty="0">
                <a:latin typeface="Arial" panose="020B0604020202020204" pitchFamily="34" charset="0"/>
                <a:cs typeface="Arial" panose="020B0604020202020204" pitchFamily="34" charset="0"/>
              </a:rPr>
              <a:t>https://daemmen-lohnt-sich.de/energiesparen/heizkosten-senken/dach-daemmen</a:t>
            </a:r>
          </a:p>
        </p:txBody>
      </p:sp>
      <p:pic>
        <p:nvPicPr>
          <p:cNvPr id="15" name="Grafik 14"/>
          <p:cNvPicPr>
            <a:picLocks noChangeAspect="1"/>
          </p:cNvPicPr>
          <p:nvPr/>
        </p:nvPicPr>
        <p:blipFill rotWithShape="1">
          <a:blip r:embed="rId4"/>
          <a:srcRect t="7632" b="24702"/>
          <a:stretch/>
        </p:blipFill>
        <p:spPr>
          <a:xfrm>
            <a:off x="4901392" y="3719739"/>
            <a:ext cx="6237176" cy="2393067"/>
          </a:xfrm>
          <a:prstGeom prst="rect">
            <a:avLst/>
          </a:prstGeom>
        </p:spPr>
      </p:pic>
      <p:sp>
        <p:nvSpPr>
          <p:cNvPr id="17" name="Rechteck 16"/>
          <p:cNvSpPr/>
          <p:nvPr/>
        </p:nvSpPr>
        <p:spPr>
          <a:xfrm>
            <a:off x="10562881" y="5218839"/>
            <a:ext cx="1629120" cy="1015663"/>
          </a:xfrm>
          <a:prstGeom prst="rect">
            <a:avLst/>
          </a:prstGeom>
        </p:spPr>
        <p:txBody>
          <a:bodyPr wrap="square">
            <a:spAutoFit/>
          </a:bodyPr>
          <a:lstStyle/>
          <a:p>
            <a:r>
              <a:rPr lang="de-DE" sz="1400" dirty="0" smtClean="0">
                <a:latin typeface="Tahoma" panose="020B0604030504040204" pitchFamily="34" charset="0"/>
                <a:ea typeface="Tahoma" panose="020B0604030504040204" pitchFamily="34" charset="0"/>
                <a:cs typeface="Tahoma" panose="020B0604030504040204" pitchFamily="34" charset="0"/>
              </a:rPr>
              <a:t>Zusätzliche Untersparren-dämmung</a:t>
            </a:r>
            <a:endParaRPr lang="de-DE" dirty="0">
              <a:latin typeface="Tahoma" panose="020B0604030504040204" pitchFamily="34" charset="0"/>
              <a:ea typeface="Tahoma" panose="020B0604030504040204" pitchFamily="34" charset="0"/>
              <a:cs typeface="Tahoma" panose="020B0604030504040204" pitchFamily="34" charset="0"/>
            </a:endParaRPr>
          </a:p>
          <a:p>
            <a:endParaRPr lang="de-DE"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553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a:srcRect b="6562"/>
          <a:stretch/>
        </p:blipFill>
        <p:spPr>
          <a:xfrm>
            <a:off x="5574417" y="1724239"/>
            <a:ext cx="6338454" cy="3611939"/>
          </a:xfrm>
          <a:prstGeom prst="rect">
            <a:avLst/>
          </a:prstGeom>
        </p:spPr>
      </p:pic>
      <p:sp>
        <p:nvSpPr>
          <p:cNvPr id="10" name="Rechteck 9"/>
          <p:cNvSpPr/>
          <p:nvPr/>
        </p:nvSpPr>
        <p:spPr>
          <a:xfrm>
            <a:off x="6951518" y="1739610"/>
            <a:ext cx="1122218" cy="421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p:cNvSpPr/>
          <p:nvPr/>
        </p:nvSpPr>
        <p:spPr>
          <a:xfrm>
            <a:off x="5381473" y="1282388"/>
            <a:ext cx="2961409" cy="913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p:cNvPicPr>
            <a:picLocks noChangeAspect="1"/>
          </p:cNvPicPr>
          <p:nvPr/>
        </p:nvPicPr>
        <p:blipFill>
          <a:blip r:embed="rId3"/>
          <a:stretch>
            <a:fillRect/>
          </a:stretch>
        </p:blipFill>
        <p:spPr>
          <a:xfrm>
            <a:off x="717176" y="2181007"/>
            <a:ext cx="6053826" cy="3638334"/>
          </a:xfrm>
          <a:prstGeom prst="rect">
            <a:avLst/>
          </a:prstGeom>
        </p:spPr>
      </p:pic>
      <p:sp>
        <p:nvSpPr>
          <p:cNvPr id="5" name="Rechteck 4"/>
          <p:cNvSpPr/>
          <p:nvPr/>
        </p:nvSpPr>
        <p:spPr>
          <a:xfrm>
            <a:off x="455773" y="723037"/>
            <a:ext cx="11044518" cy="1015663"/>
          </a:xfrm>
          <a:prstGeom prst="rect">
            <a:avLst/>
          </a:prstGeom>
        </p:spPr>
        <p:txBody>
          <a:bodyPr wrap="square">
            <a:spAutoFit/>
          </a:bodyPr>
          <a:lstStyle/>
          <a:p>
            <a:r>
              <a:rPr lang="de-DE" sz="2000" dirty="0">
                <a:latin typeface="Arial Black" panose="020B0A04020102020204" pitchFamily="34" charset="0"/>
              </a:rPr>
              <a:t>Dachdämmung </a:t>
            </a:r>
            <a:r>
              <a:rPr lang="de-DE" sz="2000" dirty="0" smtClean="0">
                <a:latin typeface="Arial Black" panose="020B0A04020102020204" pitchFamily="34" charset="0"/>
              </a:rPr>
              <a:t>– Oberste Geschoßdecke</a:t>
            </a:r>
          </a:p>
          <a:p>
            <a:endParaRPr lang="de-DE" sz="2000" dirty="0">
              <a:latin typeface="Arial Black" panose="020B0A04020102020204" pitchFamily="34" charset="0"/>
              <a:cs typeface="Arial" panose="020B0604020202020204" pitchFamily="34" charset="0"/>
            </a:endParaRPr>
          </a:p>
          <a:p>
            <a:r>
              <a:rPr lang="de-DE" sz="1600" dirty="0">
                <a:latin typeface="Tahoma" panose="020B0604030504040204" pitchFamily="34" charset="0"/>
                <a:ea typeface="Tahoma" panose="020B0604030504040204" pitchFamily="34" charset="0"/>
                <a:cs typeface="Tahoma" panose="020B0604030504040204" pitchFamily="34" charset="0"/>
              </a:rPr>
              <a:t>nicht begehbar	</a:t>
            </a:r>
            <a:r>
              <a:rPr lang="de-DE" sz="2000" dirty="0" smtClean="0">
                <a:latin typeface="Arial Black" panose="020B0A04020102020204" pitchFamily="34" charset="0"/>
                <a:cs typeface="Arial" panose="020B0604020202020204" pitchFamily="34" charset="0"/>
              </a:rPr>
              <a:t>				        </a:t>
            </a:r>
            <a:r>
              <a:rPr lang="de-DE" sz="1600" dirty="0" smtClean="0">
                <a:latin typeface="Tahoma" panose="020B0604030504040204" pitchFamily="34" charset="0"/>
                <a:ea typeface="Tahoma" panose="020B0604030504040204" pitchFamily="34" charset="0"/>
                <a:cs typeface="Tahoma" panose="020B0604030504040204" pitchFamily="34" charset="0"/>
              </a:rPr>
              <a:t>begehbar</a:t>
            </a:r>
            <a:r>
              <a:rPr lang="de-DE" sz="2000" dirty="0" smtClean="0">
                <a:latin typeface="Arial Black" panose="020B0A04020102020204" pitchFamily="34" charset="0"/>
                <a:cs typeface="Arial" panose="020B0604020202020204" pitchFamily="34" charset="0"/>
              </a:rPr>
              <a:t>			</a:t>
            </a:r>
          </a:p>
        </p:txBody>
      </p:sp>
    </p:spTree>
    <p:extLst>
      <p:ext uri="{BB962C8B-B14F-4D97-AF65-F5344CB8AC3E}">
        <p14:creationId xmlns:p14="http://schemas.microsoft.com/office/powerpoint/2010/main" val="302874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7248524" y="754611"/>
            <a:ext cx="4943476" cy="580679"/>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0" y="1441080"/>
            <a:ext cx="6810376" cy="581025"/>
          </a:xfrm>
          <a:prstGeom prst="rect">
            <a:avLst/>
          </a:prstGeom>
          <a:solidFill>
            <a:srgbClr val="F29100"/>
          </a:solidFill>
          <a:ln>
            <a:solidFill>
              <a:srgbClr val="F2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p:cNvSpPr/>
          <p:nvPr/>
        </p:nvSpPr>
        <p:spPr>
          <a:xfrm>
            <a:off x="7248524" y="1333500"/>
            <a:ext cx="4943475" cy="4904940"/>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p:cNvSpPr/>
          <p:nvPr/>
        </p:nvSpPr>
        <p:spPr>
          <a:xfrm>
            <a:off x="468405" y="913904"/>
            <a:ext cx="6780117" cy="5324535"/>
          </a:xfrm>
          <a:prstGeom prst="rect">
            <a:avLst/>
          </a:prstGeom>
        </p:spPr>
        <p:txBody>
          <a:bodyPr wrap="square">
            <a:spAutoFit/>
          </a:bodyPr>
          <a:lstStyle/>
          <a:p>
            <a:r>
              <a:rPr lang="de-DE" sz="2200" b="1" dirty="0">
                <a:latin typeface="Tahoma" panose="020B0604030504040204" pitchFamily="34" charset="0"/>
                <a:ea typeface="Tahoma" panose="020B0604030504040204" pitchFamily="34" charset="0"/>
                <a:cs typeface="Tahoma" panose="020B0604030504040204" pitchFamily="34" charset="0"/>
              </a:rPr>
              <a:t>Förderoption Sanierungsfahrplan</a:t>
            </a:r>
          </a:p>
          <a:p>
            <a:r>
              <a:rPr lang="de-DE" sz="1400" dirty="0" smtClean="0">
                <a:solidFill>
                  <a:schemeClr val="bg1"/>
                </a:solidFill>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t/>
            </a:r>
            <a:br>
              <a:rPr lang="de-DE" sz="1400" dirty="0" smtClean="0">
                <a:solidFill>
                  <a:schemeClr val="bg1"/>
                </a:solidFill>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br>
            <a:r>
              <a:rPr lang="de-DE" sz="1600" dirty="0" smtClean="0">
                <a:solidFill>
                  <a:schemeClr val="bg1"/>
                </a:solidFill>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t>+ </a:t>
            </a:r>
            <a:r>
              <a:rPr lang="de-DE" sz="1600" dirty="0">
                <a:solidFill>
                  <a:schemeClr val="bg1"/>
                </a:solidFill>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t>5% für </a:t>
            </a:r>
            <a:r>
              <a:rPr lang="de-DE" sz="1600" dirty="0" smtClean="0">
                <a:solidFill>
                  <a:schemeClr val="bg1"/>
                </a:solidFill>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t>Dämmung u./o. neue Fenster</a:t>
            </a:r>
            <a:br>
              <a:rPr lang="de-DE" sz="1600" dirty="0" smtClean="0">
                <a:solidFill>
                  <a:schemeClr val="bg1"/>
                </a:solidFill>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br>
            <a:r>
              <a:rPr lang="de-DE" sz="1600" dirty="0" smtClean="0">
                <a:solidFill>
                  <a:schemeClr val="bg1"/>
                </a:solidFill>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t>mit vorliegendem Sanierungsfahrplan </a:t>
            </a:r>
            <a:r>
              <a:rPr lang="de-DE" sz="1600" dirty="0">
                <a:solidFill>
                  <a:schemeClr val="bg1"/>
                </a:solidFill>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t>in Wohngebäuden</a:t>
            </a:r>
            <a:br>
              <a:rPr lang="de-DE" sz="1600" dirty="0">
                <a:solidFill>
                  <a:schemeClr val="bg1"/>
                </a:solidFill>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br>
            <a:r>
              <a:rPr lang="de-DE" sz="1600" dirty="0" smtClean="0">
                <a:solidFill>
                  <a:schemeClr val="bg1"/>
                </a:solidFill>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t>(20% </a:t>
            </a:r>
            <a:r>
              <a:rPr lang="de-DE" sz="1600" dirty="0">
                <a:solidFill>
                  <a:schemeClr val="bg1"/>
                </a:solidFill>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t>statt </a:t>
            </a:r>
            <a:r>
              <a:rPr lang="de-DE" sz="1600" dirty="0" smtClean="0">
                <a:solidFill>
                  <a:schemeClr val="bg1"/>
                </a:solidFill>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t>15% </a:t>
            </a:r>
            <a:r>
              <a:rPr lang="de-DE" sz="1600" dirty="0">
                <a:solidFill>
                  <a:schemeClr val="bg1"/>
                </a:solidFill>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t>Zuschuss)</a:t>
            </a:r>
            <a:endParaRPr lang="de-DE" sz="1600" dirty="0">
              <a:solidFill>
                <a:schemeClr val="bg1"/>
              </a:solidFill>
              <a:latin typeface="Arial Black" panose="020B0A04020102020204" pitchFamily="34" charset="0"/>
              <a:ea typeface="Calibri" panose="020F0502020204030204" pitchFamily="34" charset="0"/>
              <a:cs typeface="Arial" panose="020B0604020202020204" pitchFamily="34" charset="0"/>
            </a:endParaRPr>
          </a:p>
          <a:p>
            <a:r>
              <a:rPr lang="de-DE"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de-DE"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Wurde die Modernisierung der Fenster / Türen im Rahmen einer Energieberatung empfohlen, kann sich die Förderung um 5 % erhöhen.</a:t>
            </a:r>
          </a:p>
          <a:p>
            <a:endPar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Vorausgesetzt:</a:t>
            </a:r>
          </a:p>
          <a:p>
            <a:pPr marL="447675" indent="-447675">
              <a:buSzPct val="200000"/>
              <a:buFont typeface="Webdings" panose="05030102010509060703" pitchFamily="18" charset="2"/>
              <a:buChar char="a"/>
            </a:pPr>
            <a: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Es liegt </a:t>
            </a:r>
            <a:r>
              <a:rPr lang="de-DE" sz="1600" dirty="0">
                <a:solidFill>
                  <a:srgbClr val="000000"/>
                </a:solidFill>
                <a:latin typeface="Tahoma" panose="020B0604030504040204" pitchFamily="34" charset="0"/>
                <a:ea typeface="Tahoma" panose="020B0604030504040204" pitchFamily="34" charset="0"/>
                <a:cs typeface="Tahoma" panose="020B0604030504040204" pitchFamily="34" charset="0"/>
              </a:rPr>
              <a:t>ein im Förderprogramm „Bundesförderung für Energieberatung für Wohngebäude</a:t>
            </a:r>
            <a: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geförderter  </a:t>
            </a:r>
            <a:b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br>
            <a:r>
              <a:rPr lang="de-DE" sz="1600" dirty="0">
                <a:latin typeface="Tahoma" panose="020B0604030504040204" pitchFamily="34" charset="0"/>
                <a:ea typeface="Tahoma" panose="020B0604030504040204" pitchFamily="34" charset="0"/>
                <a:cs typeface="Tahoma" panose="020B0604030504040204" pitchFamily="34" charset="0"/>
              </a:rPr>
              <a:t>individueller Sanierungsfahrplan (iSFP) </a:t>
            </a:r>
            <a: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vor …</a:t>
            </a:r>
            <a:b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br>
            <a:endPar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47675" indent="-447675">
              <a:buSzPct val="200000"/>
              <a:buFont typeface="Webdings" panose="05030102010509060703" pitchFamily="18" charset="2"/>
              <a:buChar char="a"/>
            </a:pPr>
            <a: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die </a:t>
            </a:r>
            <a:r>
              <a:rPr lang="de-DE" sz="1600" dirty="0">
                <a:solidFill>
                  <a:srgbClr val="000000"/>
                </a:solidFill>
                <a:latin typeface="Tahoma" panose="020B0604030504040204" pitchFamily="34" charset="0"/>
                <a:ea typeface="Tahoma" panose="020B0604030504040204" pitchFamily="34" charset="0"/>
                <a:cs typeface="Tahoma" panose="020B0604030504040204" pitchFamily="34" charset="0"/>
              </a:rPr>
              <a:t>Modernisierung der Fenster / T</a:t>
            </a:r>
            <a: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üren </a:t>
            </a:r>
            <a:r>
              <a:rPr lang="de-DE" sz="1600" dirty="0">
                <a:solidFill>
                  <a:srgbClr val="000000"/>
                </a:solidFill>
                <a:latin typeface="Tahoma" panose="020B0604030504040204" pitchFamily="34" charset="0"/>
                <a:ea typeface="Tahoma" panose="020B0604030504040204" pitchFamily="34" charset="0"/>
                <a:cs typeface="Tahoma" panose="020B0604030504040204" pitchFamily="34" charset="0"/>
              </a:rPr>
              <a:t>ist Bestandteil </a:t>
            </a:r>
            <a: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dieses Sanierungsfahrplans …</a:t>
            </a:r>
            <a:b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br>
            <a:endPar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47675" indent="-447675">
              <a:buSzPct val="200000"/>
              <a:buFont typeface="Webdings" panose="05030102010509060703" pitchFamily="18" charset="2"/>
              <a:buChar char="a"/>
            </a:pPr>
            <a: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und wird innerhalb </a:t>
            </a:r>
            <a:r>
              <a:rPr lang="de-DE" sz="1600" dirty="0">
                <a:solidFill>
                  <a:srgbClr val="000000"/>
                </a:solidFill>
                <a:latin typeface="Tahoma" panose="020B0604030504040204" pitchFamily="34" charset="0"/>
                <a:ea typeface="Tahoma" panose="020B0604030504040204" pitchFamily="34" charset="0"/>
                <a:cs typeface="Tahoma" panose="020B0604030504040204" pitchFamily="34" charset="0"/>
              </a:rPr>
              <a:t>eines Zeitraums von maximal 15 Jahren </a:t>
            </a:r>
            <a: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r>
            <a:b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br>
            <a: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nach </a:t>
            </a:r>
            <a:r>
              <a:rPr lang="de-DE" sz="1600" dirty="0">
                <a:solidFill>
                  <a:srgbClr val="000000"/>
                </a:solidFill>
                <a:latin typeface="Tahoma" panose="020B0604030504040204" pitchFamily="34" charset="0"/>
                <a:ea typeface="Tahoma" panose="020B0604030504040204" pitchFamily="34" charset="0"/>
                <a:cs typeface="Tahoma" panose="020B0604030504040204" pitchFamily="34" charset="0"/>
              </a:rPr>
              <a:t>Erstellung des iSFP </a:t>
            </a:r>
            <a:r>
              <a:rPr lang="de-DE"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umgesetzt</a:t>
            </a:r>
            <a:endParaRPr lang="de-DE"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47675" indent="-447675">
              <a:buSzPct val="200000"/>
              <a:buFont typeface="Webdings" panose="05030102010509060703" pitchFamily="18" charset="2"/>
              <a:buChar char="a"/>
            </a:pPr>
            <a:endParaRPr lang="de-DE"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47675"/>
            <a:endParaRPr lang="de-DE"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0" name="Rechteck 9"/>
          <p:cNvSpPr/>
          <p:nvPr/>
        </p:nvSpPr>
        <p:spPr>
          <a:xfrm>
            <a:off x="7248522" y="2323042"/>
            <a:ext cx="4943478" cy="1626658"/>
          </a:xfrm>
          <a:prstGeom prst="rect">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p:cNvSpPr/>
          <p:nvPr/>
        </p:nvSpPr>
        <p:spPr>
          <a:xfrm>
            <a:off x="7353299" y="446834"/>
            <a:ext cx="4838700" cy="5832366"/>
          </a:xfrm>
          <a:prstGeom prst="rect">
            <a:avLst/>
          </a:prstGeom>
        </p:spPr>
        <p:txBody>
          <a:bodyPr wrap="square">
            <a:spAutoFit/>
          </a:bodyPr>
          <a:lstStyle/>
          <a:p>
            <a:endParaRPr lang="de-DE" sz="20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de-DE" sz="1600"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Bundesförderung </a:t>
            </a:r>
            <a:br>
              <a:rPr lang="de-DE" sz="1600" dirty="0" smtClean="0">
                <a:solidFill>
                  <a:schemeClr val="bg1"/>
                </a:solidFill>
                <a:latin typeface="Arial Black" panose="020B0A04020102020204" pitchFamily="34" charset="0"/>
                <a:ea typeface="Calibri" panose="020F0502020204030204" pitchFamily="34" charset="0"/>
                <a:cs typeface="Arial" panose="020B0604020202020204" pitchFamily="34" charset="0"/>
              </a:rPr>
            </a:br>
            <a:r>
              <a:rPr lang="de-DE" sz="1600"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für </a:t>
            </a:r>
            <a:r>
              <a:rPr lang="de-DE" sz="1600" dirty="0">
                <a:solidFill>
                  <a:schemeClr val="bg1"/>
                </a:solidFill>
                <a:latin typeface="Arial Black" panose="020B0A04020102020204" pitchFamily="34" charset="0"/>
                <a:ea typeface="Calibri" panose="020F0502020204030204" pitchFamily="34" charset="0"/>
                <a:cs typeface="Arial" panose="020B0604020202020204" pitchFamily="34" charset="0"/>
              </a:rPr>
              <a:t>Energieberatung für Wohngebäude</a:t>
            </a:r>
            <a:endParaRPr lang="de-DE" sz="16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endParaRPr lang="de-DE" sz="16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marL="268288" indent="-268288">
              <a:buFont typeface="Wingdings" panose="05000000000000000000" pitchFamily="2" charset="2"/>
              <a:buChar char="è"/>
            </a:pPr>
            <a:r>
              <a:rPr lang="de-DE" sz="1600" dirty="0">
                <a:latin typeface="Arial" panose="020B0604020202020204" pitchFamily="34" charset="0"/>
                <a:ea typeface="Calibri" panose="020F0502020204030204" pitchFamily="34" charset="0"/>
                <a:cs typeface="Arial" panose="020B0604020202020204" pitchFamily="34" charset="0"/>
              </a:rPr>
              <a:t>Förderung für Wohngebäude, </a:t>
            </a:r>
            <a:br>
              <a:rPr lang="de-DE" sz="1600" dirty="0">
                <a:latin typeface="Arial" panose="020B0604020202020204" pitchFamily="34" charset="0"/>
                <a:ea typeface="Calibri" panose="020F0502020204030204" pitchFamily="34" charset="0"/>
                <a:cs typeface="Arial" panose="020B0604020202020204" pitchFamily="34" charset="0"/>
              </a:rPr>
            </a:br>
            <a:r>
              <a:rPr lang="de-DE" sz="1600" dirty="0">
                <a:latin typeface="Arial" panose="020B0604020202020204" pitchFamily="34" charset="0"/>
                <a:ea typeface="Calibri" panose="020F0502020204030204" pitchFamily="34" charset="0"/>
                <a:cs typeface="Arial" panose="020B0604020202020204" pitchFamily="34" charset="0"/>
              </a:rPr>
              <a:t>deren Bauantrag mindestens 10 Jahre zurückliegt</a:t>
            </a:r>
          </a:p>
          <a:p>
            <a:endParaRPr lang="de-DE" sz="1600" dirty="0" smtClean="0">
              <a:solidFill>
                <a:schemeClr val="tx1">
                  <a:lumMod val="75000"/>
                  <a:lumOff val="25000"/>
                </a:schemeClr>
              </a:solidFill>
              <a:latin typeface="Arial Black" panose="020B0A04020102020204" pitchFamily="34" charset="0"/>
              <a:ea typeface="Calibri" panose="020F0502020204030204" pitchFamily="34" charset="0"/>
              <a:cs typeface="Arial" panose="020B0604020202020204" pitchFamily="34" charset="0"/>
            </a:endParaRPr>
          </a:p>
          <a:p>
            <a:r>
              <a:rPr lang="de-DE" sz="2000"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Zuschuss von </a:t>
            </a:r>
            <a:r>
              <a:rPr lang="de-DE" sz="2000" dirty="0">
                <a:solidFill>
                  <a:schemeClr val="bg1"/>
                </a:solidFill>
                <a:latin typeface="Arial Black" panose="020B0A04020102020204" pitchFamily="34" charset="0"/>
                <a:ea typeface="Calibri" panose="020F0502020204030204" pitchFamily="34" charset="0"/>
                <a:cs typeface="Arial" panose="020B0604020202020204" pitchFamily="34" charset="0"/>
              </a:rPr>
              <a:t>80 % </a:t>
            </a:r>
            <a:r>
              <a:rPr lang="de-DE" sz="1600"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
            </a:r>
            <a:br>
              <a:rPr lang="de-DE" sz="1600" dirty="0" smtClean="0">
                <a:solidFill>
                  <a:schemeClr val="bg1"/>
                </a:solidFill>
                <a:latin typeface="Arial Black" panose="020B0A04020102020204" pitchFamily="34" charset="0"/>
                <a:ea typeface="Calibri" panose="020F0502020204030204" pitchFamily="34" charset="0"/>
                <a:cs typeface="Arial" panose="020B0604020202020204" pitchFamily="34" charset="0"/>
              </a:rPr>
            </a:br>
            <a:r>
              <a:rPr lang="de-DE"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des förderfähigen Beratungshonorars</a:t>
            </a:r>
          </a:p>
          <a:p>
            <a:pPr marL="268288" indent="-268288">
              <a:buFont typeface="Wingdings" panose="05000000000000000000" pitchFamily="2" charset="2"/>
              <a:buChar char="è"/>
            </a:pPr>
            <a:r>
              <a:rPr lang="de-DE" sz="1600"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maximal </a:t>
            </a:r>
            <a:r>
              <a:rPr lang="de-DE" sz="1600" dirty="0">
                <a:solidFill>
                  <a:schemeClr val="bg1"/>
                </a:solidFill>
                <a:latin typeface="Arial Black" panose="020B0A04020102020204" pitchFamily="34" charset="0"/>
                <a:ea typeface="Calibri" panose="020F0502020204030204" pitchFamily="34" charset="0"/>
                <a:cs typeface="Arial" panose="020B0604020202020204" pitchFamily="34" charset="0"/>
              </a:rPr>
              <a:t>1.300 € bei Ein- </a:t>
            </a:r>
            <a:r>
              <a:rPr lang="de-DE" sz="1600"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u. Zweifamilienhäusern</a:t>
            </a:r>
            <a:endParaRPr lang="de-DE" sz="1600" dirty="0">
              <a:solidFill>
                <a:schemeClr val="bg1"/>
              </a:solidFill>
              <a:latin typeface="Arial Black" panose="020B0A04020102020204" pitchFamily="34" charset="0"/>
              <a:ea typeface="Calibri" panose="020F0502020204030204" pitchFamily="34" charset="0"/>
              <a:cs typeface="Arial" panose="020B0604020202020204" pitchFamily="34" charset="0"/>
            </a:endParaRPr>
          </a:p>
          <a:p>
            <a:pPr marL="268288" indent="-268288">
              <a:buFont typeface="Wingdings" panose="05000000000000000000" pitchFamily="2" charset="2"/>
              <a:buChar char="è"/>
            </a:pPr>
            <a:r>
              <a:rPr lang="de-DE"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maximal </a:t>
            </a:r>
            <a:r>
              <a:rPr lang="de-DE" sz="1600" dirty="0">
                <a:solidFill>
                  <a:schemeClr val="bg1"/>
                </a:solidFill>
                <a:latin typeface="Arial" panose="020B0604020202020204" pitchFamily="34" charset="0"/>
                <a:ea typeface="Calibri" panose="020F0502020204030204" pitchFamily="34" charset="0"/>
                <a:cs typeface="Arial" panose="020B0604020202020204" pitchFamily="34" charset="0"/>
              </a:rPr>
              <a:t>1.700 </a:t>
            </a:r>
            <a:r>
              <a:rPr lang="de-DE"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 bei </a:t>
            </a:r>
            <a:r>
              <a:rPr lang="de-DE" sz="1600" dirty="0">
                <a:solidFill>
                  <a:schemeClr val="bg1"/>
                </a:solidFill>
                <a:latin typeface="Arial" panose="020B0604020202020204" pitchFamily="34" charset="0"/>
                <a:ea typeface="Calibri" panose="020F0502020204030204" pitchFamily="34" charset="0"/>
                <a:cs typeface="Arial" panose="020B0604020202020204" pitchFamily="34" charset="0"/>
              </a:rPr>
              <a:t>Wohnhäusern </a:t>
            </a:r>
            <a:r>
              <a:rPr lang="de-DE"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(mind. 3 WE)</a:t>
            </a:r>
            <a:r>
              <a:rPr lang="de-DE" sz="16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r>
            <a:br>
              <a:rPr lang="de-DE" sz="16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br>
            <a:endParaRPr lang="de-DE" sz="16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marL="268288" indent="-268288">
              <a:buFont typeface="Wingdings" panose="05000000000000000000" pitchFamily="2" charset="2"/>
              <a:buChar char="è"/>
            </a:pPr>
            <a:r>
              <a:rPr lang="de-DE" sz="1600" dirty="0" smtClean="0">
                <a:latin typeface="Arial" panose="020B0604020202020204" pitchFamily="34" charset="0"/>
                <a:ea typeface="Calibri" panose="020F0502020204030204" pitchFamily="34" charset="0"/>
                <a:cs typeface="Arial" panose="020B0604020202020204" pitchFamily="34" charset="0"/>
              </a:rPr>
              <a:t>Zuschuss von </a:t>
            </a:r>
            <a:r>
              <a:rPr lang="de-DE" sz="1600" dirty="0">
                <a:latin typeface="Arial" panose="020B0604020202020204" pitchFamily="34" charset="0"/>
                <a:ea typeface="Calibri" panose="020F0502020204030204" pitchFamily="34" charset="0"/>
                <a:cs typeface="Arial" panose="020B0604020202020204" pitchFamily="34" charset="0"/>
              </a:rPr>
              <a:t>maximal 500 </a:t>
            </a:r>
            <a:r>
              <a:rPr lang="de-DE" sz="1600" dirty="0" smtClean="0">
                <a:latin typeface="Arial" panose="020B0604020202020204" pitchFamily="34" charset="0"/>
                <a:ea typeface="Calibri" panose="020F0502020204030204" pitchFamily="34" charset="0"/>
                <a:cs typeface="Arial" panose="020B0604020202020204" pitchFamily="34" charset="0"/>
              </a:rPr>
              <a:t>€ für </a:t>
            </a:r>
            <a:r>
              <a:rPr lang="de-DE" sz="1600" dirty="0">
                <a:latin typeface="Arial" panose="020B0604020202020204" pitchFamily="34" charset="0"/>
                <a:ea typeface="Calibri" panose="020F0502020204030204" pitchFamily="34" charset="0"/>
                <a:cs typeface="Arial" panose="020B0604020202020204" pitchFamily="34" charset="0"/>
              </a:rPr>
              <a:t>zusätzliche Erläuterung </a:t>
            </a:r>
            <a:r>
              <a:rPr lang="de-DE" sz="1600" dirty="0" smtClean="0">
                <a:latin typeface="Arial" panose="020B0604020202020204" pitchFamily="34" charset="0"/>
                <a:ea typeface="Calibri" panose="020F0502020204030204" pitchFamily="34" charset="0"/>
                <a:cs typeface="Arial" panose="020B0604020202020204" pitchFamily="34" charset="0"/>
              </a:rPr>
              <a:t>der Energieberatung </a:t>
            </a:r>
            <a:r>
              <a:rPr lang="de-DE" sz="1600" dirty="0">
                <a:latin typeface="Arial" panose="020B0604020202020204" pitchFamily="34" charset="0"/>
                <a:ea typeface="Calibri" panose="020F0502020204030204" pitchFamily="34" charset="0"/>
                <a:cs typeface="Arial" panose="020B0604020202020204" pitchFamily="34" charset="0"/>
              </a:rPr>
              <a:t>in </a:t>
            </a:r>
            <a:r>
              <a:rPr lang="de-DE" sz="1600" dirty="0" smtClean="0">
                <a:latin typeface="Arial" panose="020B0604020202020204" pitchFamily="34" charset="0"/>
                <a:ea typeface="Calibri" panose="020F0502020204030204" pitchFamily="34" charset="0"/>
                <a:cs typeface="Arial" panose="020B0604020202020204" pitchFamily="34" charset="0"/>
              </a:rPr>
              <a:t>einer </a:t>
            </a:r>
            <a:br>
              <a:rPr lang="de-DE" sz="1600" dirty="0" smtClean="0">
                <a:latin typeface="Arial" panose="020B0604020202020204" pitchFamily="34" charset="0"/>
                <a:ea typeface="Calibri" panose="020F0502020204030204" pitchFamily="34" charset="0"/>
                <a:cs typeface="Arial" panose="020B0604020202020204" pitchFamily="34" charset="0"/>
              </a:rPr>
            </a:br>
            <a:r>
              <a:rPr lang="de-DE" sz="1600" dirty="0" smtClean="0">
                <a:latin typeface="Arial" panose="020B0604020202020204" pitchFamily="34" charset="0"/>
                <a:ea typeface="Calibri" panose="020F0502020204030204" pitchFamily="34" charset="0"/>
                <a:cs typeface="Arial" panose="020B0604020202020204" pitchFamily="34" charset="0"/>
              </a:rPr>
              <a:t>WEG-Versammlung oder Beiratssitzung</a:t>
            </a:r>
            <a:br>
              <a:rPr lang="de-DE" sz="1600" dirty="0" smtClean="0">
                <a:latin typeface="Arial" panose="020B0604020202020204" pitchFamily="34" charset="0"/>
                <a:ea typeface="Calibri" panose="020F0502020204030204" pitchFamily="34" charset="0"/>
                <a:cs typeface="Arial" panose="020B0604020202020204" pitchFamily="34" charset="0"/>
              </a:rPr>
            </a:br>
            <a:endParaRPr lang="de-DE" sz="1600" dirty="0" smtClean="0">
              <a:latin typeface="Arial" panose="020B0604020202020204" pitchFamily="34" charset="0"/>
              <a:ea typeface="Calibri" panose="020F0502020204030204" pitchFamily="34" charset="0"/>
              <a:cs typeface="Arial" panose="020B0604020202020204" pitchFamily="34" charset="0"/>
            </a:endParaRPr>
          </a:p>
          <a:p>
            <a:pPr marL="268288" indent="-268288">
              <a:buFont typeface="Wingdings" panose="05000000000000000000" pitchFamily="2" charset="2"/>
              <a:buChar char="è"/>
            </a:pPr>
            <a:r>
              <a:rPr lang="de-DE" sz="1600" dirty="0" smtClean="0">
                <a:latin typeface="Arial" panose="020B0604020202020204" pitchFamily="34" charset="0"/>
                <a:ea typeface="Calibri" panose="020F0502020204030204" pitchFamily="34" charset="0"/>
                <a:cs typeface="Arial" panose="020B0604020202020204" pitchFamily="34" charset="0"/>
              </a:rPr>
              <a:t>Der </a:t>
            </a:r>
            <a:r>
              <a:rPr lang="de-DE" sz="1600" dirty="0">
                <a:latin typeface="Arial" panose="020B0604020202020204" pitchFamily="34" charset="0"/>
                <a:ea typeface="Calibri" panose="020F0502020204030204" pitchFamily="34" charset="0"/>
                <a:cs typeface="Arial" panose="020B0604020202020204" pitchFamily="34" charset="0"/>
              </a:rPr>
              <a:t>Zuschuss wird an den Energieberater gezahlt. </a:t>
            </a:r>
            <a:r>
              <a:rPr lang="de-DE" sz="1600" dirty="0" smtClean="0">
                <a:latin typeface="Arial" panose="020B0604020202020204" pitchFamily="34" charset="0"/>
                <a:ea typeface="Calibri" panose="020F0502020204030204" pitchFamily="34" charset="0"/>
                <a:cs typeface="Arial" panose="020B0604020202020204" pitchFamily="34" charset="0"/>
              </a:rPr>
              <a:t>Der </a:t>
            </a:r>
            <a:r>
              <a:rPr lang="de-DE" sz="1600" dirty="0">
                <a:latin typeface="Arial" panose="020B0604020202020204" pitchFamily="34" charset="0"/>
                <a:ea typeface="Calibri" panose="020F0502020204030204" pitchFamily="34" charset="0"/>
                <a:cs typeface="Arial" panose="020B0604020202020204" pitchFamily="34" charset="0"/>
              </a:rPr>
              <a:t>ist </a:t>
            </a:r>
            <a:r>
              <a:rPr lang="de-DE" sz="1600" dirty="0" smtClean="0">
                <a:latin typeface="Arial" panose="020B0604020202020204" pitchFamily="34" charset="0"/>
                <a:ea typeface="Calibri" panose="020F0502020204030204" pitchFamily="34" charset="0"/>
                <a:cs typeface="Arial" panose="020B0604020202020204" pitchFamily="34" charset="0"/>
              </a:rPr>
              <a:t>verpflichtet</a:t>
            </a:r>
            <a:r>
              <a:rPr lang="de-DE" sz="1600" dirty="0">
                <a:latin typeface="Arial" panose="020B0604020202020204" pitchFamily="34" charset="0"/>
                <a:ea typeface="Calibri" panose="020F0502020204030204" pitchFamily="34" charset="0"/>
                <a:cs typeface="Arial" panose="020B0604020202020204" pitchFamily="34" charset="0"/>
              </a:rPr>
              <a:t>, </a:t>
            </a:r>
            <a:r>
              <a:rPr lang="de-DE" sz="1600" dirty="0" smtClean="0">
                <a:latin typeface="Arial" panose="020B0604020202020204" pitchFamily="34" charset="0"/>
                <a:ea typeface="Calibri" panose="020F0502020204030204" pitchFamily="34" charset="0"/>
                <a:cs typeface="Arial" panose="020B0604020202020204" pitchFamily="34" charset="0"/>
              </a:rPr>
              <a:t>ein </a:t>
            </a:r>
            <a:r>
              <a:rPr lang="de-DE" sz="1600" dirty="0">
                <a:latin typeface="Arial" panose="020B0604020202020204" pitchFamily="34" charset="0"/>
                <a:ea typeface="Calibri" panose="020F0502020204030204" pitchFamily="34" charset="0"/>
                <a:cs typeface="Arial" panose="020B0604020202020204" pitchFamily="34" charset="0"/>
              </a:rPr>
              <a:t>um den Zuschuss ermäßigtes Beratungshonorar in Rechnung zu stellen.</a:t>
            </a:r>
          </a:p>
          <a:p>
            <a:endParaRPr lang="de-DE" sz="1300" dirty="0" smtClean="0">
              <a:latin typeface="Arial" panose="020B0604020202020204" pitchFamily="34" charset="0"/>
              <a:ea typeface="Calibri" panose="020F0502020204030204" pitchFamily="34" charset="0"/>
              <a:cs typeface="Arial" panose="020B0604020202020204" pitchFamily="34" charset="0"/>
            </a:endParaRPr>
          </a:p>
        </p:txBody>
      </p:sp>
      <p:sp>
        <p:nvSpPr>
          <p:cNvPr id="11" name="Rechteck 10"/>
          <p:cNvSpPr/>
          <p:nvPr/>
        </p:nvSpPr>
        <p:spPr>
          <a:xfrm>
            <a:off x="519952" y="292946"/>
            <a:ext cx="4480673" cy="350865"/>
          </a:xfrm>
          <a:prstGeom prst="rect">
            <a:avLst/>
          </a:prstGeom>
        </p:spPr>
        <p:txBody>
          <a:bodyPr wrap="square">
            <a:spAutoFit/>
          </a:bodyPr>
          <a:lstStyle/>
          <a:p>
            <a:pPr>
              <a:lnSpc>
                <a:spcPct val="120000"/>
              </a:lnSpc>
            </a:pPr>
            <a:r>
              <a:rPr lang="de-DE" sz="1400" dirty="0">
                <a:latin typeface="Arial Black" panose="020B0A04020102020204" pitchFamily="34" charset="0"/>
                <a:cs typeface="Arial" panose="020B0604020202020204" pitchFamily="34" charset="0"/>
              </a:rPr>
              <a:t>BEG EM </a:t>
            </a:r>
            <a:r>
              <a:rPr lang="de-DE" sz="1400" dirty="0">
                <a:latin typeface="Arial" panose="020B0604020202020204" pitchFamily="34" charset="0"/>
                <a:cs typeface="Arial" panose="020B0604020202020204" pitchFamily="34" charset="0"/>
              </a:rPr>
              <a:t>Einzelmaßnahmen</a:t>
            </a:r>
          </a:p>
        </p:txBody>
      </p:sp>
    </p:spTree>
    <p:extLst>
      <p:ext uri="{BB962C8B-B14F-4D97-AF65-F5344CB8AC3E}">
        <p14:creationId xmlns:p14="http://schemas.microsoft.com/office/powerpoint/2010/main" val="46186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19952" y="1983345"/>
            <a:ext cx="10946258" cy="800219"/>
          </a:xfrm>
          <a:prstGeom prst="rect">
            <a:avLst/>
          </a:prstGeom>
          <a:noFill/>
        </p:spPr>
        <p:txBody>
          <a:bodyPr wrap="square">
            <a:spAutoFit/>
          </a:bodyPr>
          <a:lstStyle/>
          <a:p>
            <a:pPr marL="285750" indent="-285750">
              <a:buFont typeface="Wingdings" panose="05000000000000000000" pitchFamily="2" charset="2"/>
              <a:buChar char="è"/>
            </a:pPr>
            <a:endParaRPr lang="de-DE"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è"/>
            </a:pPr>
            <a:r>
              <a:rPr lang="de-DE" sz="16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Mindestinvest</a:t>
            </a:r>
            <a:r>
              <a:rPr lang="de-DE"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 für den BEG-Zuschuss 300 €</a:t>
            </a:r>
            <a:endParaRPr lang="de-DE"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de-DE" sz="1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7" name="Rechteck 6"/>
          <p:cNvSpPr/>
          <p:nvPr/>
        </p:nvSpPr>
        <p:spPr>
          <a:xfrm>
            <a:off x="0" y="1320176"/>
            <a:ext cx="12192000" cy="673596"/>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468406" y="870360"/>
            <a:ext cx="10605246" cy="984885"/>
          </a:xfrm>
          <a:prstGeom prst="rect">
            <a:avLst/>
          </a:prstGeom>
        </p:spPr>
        <p:txBody>
          <a:bodyPr wrap="square">
            <a:spAutoFit/>
          </a:bodyPr>
          <a:lstStyle/>
          <a:p>
            <a:r>
              <a:rPr lang="de-DE" sz="2200" b="1" dirty="0">
                <a:latin typeface="Tahoma" panose="020B0604030504040204" pitchFamily="34" charset="0"/>
                <a:ea typeface="Tahoma" panose="020B0604030504040204" pitchFamily="34" charset="0"/>
                <a:cs typeface="Tahoma" panose="020B0604030504040204" pitchFamily="34" charset="0"/>
              </a:rPr>
              <a:t>Fenstertausch förderfähig als BEG-Einzelmaßnahme</a:t>
            </a:r>
          </a:p>
          <a:p>
            <a:endParaRPr lang="de-DE" sz="1600" dirty="0" smtClean="0">
              <a:solidFill>
                <a:srgbClr val="000000"/>
              </a:solidFill>
              <a:latin typeface="Arial Black" panose="020B0A04020102020204" pitchFamily="34" charset="0"/>
              <a:ea typeface="Calibri" panose="020F0502020204030204" pitchFamily="34" charset="0"/>
              <a:cs typeface="Arial" panose="020B0604020202020204" pitchFamily="34" charset="0"/>
            </a:endParaRPr>
          </a:p>
          <a:p>
            <a:r>
              <a:rPr lang="de-DE" sz="2000"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Beispielrechnung Einfamilienhaus</a:t>
            </a:r>
            <a:endParaRPr lang="de-DE" sz="2000" dirty="0">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sp>
        <p:nvSpPr>
          <p:cNvPr id="21" name="Rechteck 20"/>
          <p:cNvSpPr/>
          <p:nvPr/>
        </p:nvSpPr>
        <p:spPr>
          <a:xfrm>
            <a:off x="519952" y="292946"/>
            <a:ext cx="4480673" cy="350865"/>
          </a:xfrm>
          <a:prstGeom prst="rect">
            <a:avLst/>
          </a:prstGeom>
        </p:spPr>
        <p:txBody>
          <a:bodyPr wrap="square">
            <a:spAutoFit/>
          </a:bodyPr>
          <a:lstStyle/>
          <a:p>
            <a:pPr>
              <a:lnSpc>
                <a:spcPct val="120000"/>
              </a:lnSpc>
            </a:pPr>
            <a:r>
              <a:rPr lang="de-DE" sz="1400" dirty="0">
                <a:latin typeface="Arial Black" panose="020B0A04020102020204" pitchFamily="34" charset="0"/>
                <a:cs typeface="Arial" panose="020B0604020202020204" pitchFamily="34" charset="0"/>
              </a:rPr>
              <a:t>BEG EM </a:t>
            </a:r>
            <a:r>
              <a:rPr lang="de-DE" sz="1400" dirty="0">
                <a:latin typeface="Arial" panose="020B0604020202020204" pitchFamily="34" charset="0"/>
                <a:cs typeface="Arial" panose="020B0604020202020204" pitchFamily="34" charset="0"/>
              </a:rPr>
              <a:t>Einzelmaßnahmen</a:t>
            </a:r>
          </a:p>
        </p:txBody>
      </p:sp>
      <p:sp>
        <p:nvSpPr>
          <p:cNvPr id="16" name="Akkord 15"/>
          <p:cNvSpPr/>
          <p:nvPr/>
        </p:nvSpPr>
        <p:spPr>
          <a:xfrm rot="14362408">
            <a:off x="9754481" y="3714200"/>
            <a:ext cx="172499" cy="172499"/>
          </a:xfrm>
          <a:prstGeom prst="chord">
            <a:avLst>
              <a:gd name="adj1" fmla="val 2700000"/>
              <a:gd name="adj2" fmla="val 1401061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8734555" y="959727"/>
            <a:ext cx="2447277" cy="2447277"/>
          </a:xfrm>
          <a:prstGeom prst="ellipse">
            <a:avLst/>
          </a:prstGeom>
          <a:solidFill>
            <a:srgbClr val="443D7F"/>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9200" dirty="0" smtClean="0">
                <a:latin typeface="Arial Unicode MS" panose="020B0604020202020204" pitchFamily="34" charset="-128"/>
                <a:ea typeface="Arial Unicode MS" panose="020B0604020202020204" pitchFamily="34" charset="-128"/>
                <a:cs typeface="Arial Unicode MS" panose="020B0604020202020204" pitchFamily="34" charset="-128"/>
              </a:rPr>
              <a:t>20</a:t>
            </a:r>
            <a:r>
              <a:rPr lang="de-DE" sz="2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de-DE"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de-DE" sz="2400" dirty="0" smtClean="0">
                <a:latin typeface="Arial Unicode MS" panose="020B0604020202020204" pitchFamily="34" charset="-128"/>
                <a:ea typeface="Arial Unicode MS" panose="020B0604020202020204" pitchFamily="34" charset="-128"/>
                <a:cs typeface="Arial Unicode MS" panose="020B0604020202020204" pitchFamily="34" charset="-128"/>
              </a:rPr>
              <a:t>ZUSCHUSS</a:t>
            </a:r>
            <a:endParaRPr lang="de-DE"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6" name="Tabelle 5"/>
          <p:cNvGraphicFramePr>
            <a:graphicFrameLocks noGrp="1"/>
          </p:cNvGraphicFramePr>
          <p:nvPr>
            <p:extLst>
              <p:ext uri="{D42A27DB-BD31-4B8C-83A1-F6EECF244321}">
                <p14:modId xmlns:p14="http://schemas.microsoft.com/office/powerpoint/2010/main" val="1514261633"/>
              </p:ext>
            </p:extLst>
          </p:nvPr>
        </p:nvGraphicFramePr>
        <p:xfrm>
          <a:off x="519951" y="2546158"/>
          <a:ext cx="7930227" cy="3422567"/>
        </p:xfrm>
        <a:graphic>
          <a:graphicData uri="http://schemas.openxmlformats.org/drawingml/2006/table">
            <a:tbl>
              <a:tblPr>
                <a:tableStyleId>{5C22544A-7EE6-4342-B048-85BDC9FD1C3A}</a:tableStyleId>
              </a:tblPr>
              <a:tblGrid>
                <a:gridCol w="1007097">
                  <a:extLst>
                    <a:ext uri="{9D8B030D-6E8A-4147-A177-3AD203B41FA5}">
                      <a16:colId xmlns:a16="http://schemas.microsoft.com/office/drawing/2014/main" val="1155131609"/>
                    </a:ext>
                  </a:extLst>
                </a:gridCol>
                <a:gridCol w="1179576">
                  <a:extLst>
                    <a:ext uri="{9D8B030D-6E8A-4147-A177-3AD203B41FA5}">
                      <a16:colId xmlns:a16="http://schemas.microsoft.com/office/drawing/2014/main" val="3648838724"/>
                    </a:ext>
                  </a:extLst>
                </a:gridCol>
                <a:gridCol w="2542032">
                  <a:extLst>
                    <a:ext uri="{9D8B030D-6E8A-4147-A177-3AD203B41FA5}">
                      <a16:colId xmlns:a16="http://schemas.microsoft.com/office/drawing/2014/main" val="2573709054"/>
                    </a:ext>
                  </a:extLst>
                </a:gridCol>
                <a:gridCol w="3201522">
                  <a:extLst>
                    <a:ext uri="{9D8B030D-6E8A-4147-A177-3AD203B41FA5}">
                      <a16:colId xmlns:a16="http://schemas.microsoft.com/office/drawing/2014/main" val="3010433284"/>
                    </a:ext>
                  </a:extLst>
                </a:gridCol>
              </a:tblGrid>
              <a:tr h="459002">
                <a:tc gridSpan="2">
                  <a:txBody>
                    <a:bodyPr/>
                    <a:lstStyle/>
                    <a:p>
                      <a:pPr algn="l" rtl="0" fontAlgn="b"/>
                      <a:r>
                        <a:rPr lang="de-DE" sz="1600" u="none" strike="noStrike" dirty="0">
                          <a:effectLst/>
                          <a:latin typeface="Arial" panose="020B0604020202020204" pitchFamily="34" charset="0"/>
                          <a:cs typeface="Arial" panose="020B0604020202020204" pitchFamily="34" charset="0"/>
                        </a:rPr>
                        <a:t>förderfähige </a:t>
                      </a:r>
                      <a:r>
                        <a:rPr lang="de-DE" sz="1600" u="none" strike="noStrike" dirty="0" smtClean="0">
                          <a:effectLst/>
                          <a:latin typeface="Arial" panose="020B0604020202020204" pitchFamily="34" charset="0"/>
                          <a:cs typeface="Arial" panose="020B0604020202020204" pitchFamily="34" charset="0"/>
                        </a:rPr>
                        <a:t>Investition</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de-DE"/>
                    </a:p>
                  </a:txBody>
                  <a:tcPr/>
                </a:tc>
                <a:tc>
                  <a:txBody>
                    <a:bodyPr/>
                    <a:lstStyle/>
                    <a:p>
                      <a:pPr algn="ctr" rtl="0" fontAlgn="b"/>
                      <a:r>
                        <a:rPr lang="de-DE" sz="1600" u="none" strike="noStrike" dirty="0">
                          <a:effectLst/>
                          <a:latin typeface="Arial" panose="020B0604020202020204" pitchFamily="34" charset="0"/>
                          <a:cs typeface="Arial" panose="020B0604020202020204" pitchFamily="34" charset="0"/>
                        </a:rPr>
                        <a:t>15% als Zuschuss</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rtl="0" fontAlgn="b"/>
                      <a:r>
                        <a:rPr lang="de-DE" sz="1600" u="none" strike="noStrike" dirty="0">
                          <a:effectLst/>
                          <a:latin typeface="Arial" panose="020B0604020202020204" pitchFamily="34" charset="0"/>
                          <a:cs typeface="Arial" panose="020B0604020202020204" pitchFamily="34" charset="0"/>
                        </a:rPr>
                        <a:t>20% als Zuschuss</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3175"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675025"/>
                  </a:ext>
                </a:extLst>
              </a:tr>
              <a:tr h="329285">
                <a:tc>
                  <a:txBody>
                    <a:bodyPr/>
                    <a:lstStyle/>
                    <a:p>
                      <a:pPr algn="l" rtl="0" fontAlgn="b"/>
                      <a:r>
                        <a:rPr lang="de-DE" sz="1600" u="none" strike="noStrike" dirty="0">
                          <a:effectLst/>
                          <a:latin typeface="Arial" panose="020B0604020202020204" pitchFamily="34" charset="0"/>
                          <a:cs typeface="Arial" panose="020B0604020202020204" pitchFamily="34" charset="0"/>
                        </a:rPr>
                        <a:t>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274320" marR="7620" marT="7620" marB="0" anchor="b">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panose="020B0604020202020204" pitchFamily="34" charset="0"/>
                          <a:cs typeface="Arial" panose="020B0604020202020204" pitchFamily="34" charset="0"/>
                        </a:rPr>
                        <a:t>2.000 €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panose="020B0604020202020204" pitchFamily="34" charset="0"/>
                          <a:cs typeface="Arial" panose="020B0604020202020204" pitchFamily="34" charset="0"/>
                        </a:rPr>
                        <a:t>300 €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Black" panose="020B0A04020102020204" pitchFamily="34" charset="0"/>
                          <a:cs typeface="Arial" panose="020B0604020202020204" pitchFamily="34" charset="0"/>
                        </a:rPr>
                        <a:t>400 €</a:t>
                      </a:r>
                      <a:endParaRPr lang="de-DE" sz="1600" b="0" i="0" u="none" strike="noStrike" dirty="0">
                        <a:solidFill>
                          <a:srgbClr val="000000"/>
                        </a:solidFill>
                        <a:effectLst/>
                        <a:latin typeface="Arial Black" panose="020B0A040201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5238821"/>
                  </a:ext>
                </a:extLst>
              </a:tr>
              <a:tr h="329285">
                <a:tc>
                  <a:txBody>
                    <a:bodyPr/>
                    <a:lstStyle/>
                    <a:p>
                      <a:pPr algn="l" fontAlgn="ctr"/>
                      <a:r>
                        <a:rPr lang="de-DE" sz="1600" u="none" strike="noStrike">
                          <a:effectLst/>
                          <a:latin typeface="Arial" panose="020B0604020202020204" pitchFamily="34" charset="0"/>
                          <a:cs typeface="Arial" panose="020B0604020202020204" pitchFamily="34" charset="0"/>
                        </a:rPr>
                        <a:t> </a:t>
                      </a:r>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274320" marR="7620" marT="762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panose="020B0604020202020204" pitchFamily="34" charset="0"/>
                          <a:cs typeface="Arial" panose="020B0604020202020204" pitchFamily="34" charset="0"/>
                        </a:rPr>
                        <a:t>5.000 €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panose="020B0604020202020204" pitchFamily="34" charset="0"/>
                          <a:cs typeface="Arial" panose="020B0604020202020204" pitchFamily="34" charset="0"/>
                        </a:rPr>
                        <a:t>750 €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Black" panose="020B0A04020102020204" pitchFamily="34" charset="0"/>
                          <a:cs typeface="Arial" panose="020B0604020202020204" pitchFamily="34" charset="0"/>
                        </a:rPr>
                        <a:t>1.000 €</a:t>
                      </a:r>
                      <a:endParaRPr lang="de-DE" sz="1600" b="0" i="0" u="none" strike="noStrike" dirty="0">
                        <a:solidFill>
                          <a:srgbClr val="000000"/>
                        </a:solidFill>
                        <a:effectLst/>
                        <a:latin typeface="Arial Black" panose="020B0A040201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6094010"/>
                  </a:ext>
                </a:extLst>
              </a:tr>
              <a:tr h="329285">
                <a:tc>
                  <a:txBody>
                    <a:bodyPr/>
                    <a:lstStyle/>
                    <a:p>
                      <a:pPr algn="l" fontAlgn="ctr"/>
                      <a:r>
                        <a:rPr lang="de-DE" sz="1600" u="none" strike="noStrike">
                          <a:effectLst/>
                          <a:latin typeface="Arial" panose="020B0604020202020204" pitchFamily="34" charset="0"/>
                          <a:cs typeface="Arial" panose="020B0604020202020204" pitchFamily="34" charset="0"/>
                        </a:rPr>
                        <a:t> </a:t>
                      </a:r>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274320" marR="7620" marT="762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a:effectLst/>
                          <a:latin typeface="Arial" panose="020B0604020202020204" pitchFamily="34" charset="0"/>
                          <a:cs typeface="Arial" panose="020B0604020202020204" pitchFamily="34" charset="0"/>
                        </a:rPr>
                        <a:t>10.000 €</a:t>
                      </a:r>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7620" marR="90000" marT="7620"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panose="020B0604020202020204" pitchFamily="34" charset="0"/>
                          <a:cs typeface="Arial" panose="020B0604020202020204" pitchFamily="34" charset="0"/>
                        </a:rPr>
                        <a:t>1.500 €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Black" panose="020B0A04020102020204" pitchFamily="34" charset="0"/>
                          <a:cs typeface="Arial" panose="020B0604020202020204" pitchFamily="34" charset="0"/>
                        </a:rPr>
                        <a:t>2.000 €</a:t>
                      </a:r>
                      <a:endParaRPr lang="de-DE" sz="1600" b="0" i="0" u="none" strike="noStrike" dirty="0">
                        <a:solidFill>
                          <a:srgbClr val="000000"/>
                        </a:solidFill>
                        <a:effectLst/>
                        <a:latin typeface="Arial Black" panose="020B0A040201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55608"/>
                  </a:ext>
                </a:extLst>
              </a:tr>
              <a:tr h="329285">
                <a:tc>
                  <a:txBody>
                    <a:bodyPr/>
                    <a:lstStyle/>
                    <a:p>
                      <a:pPr algn="l" fontAlgn="ctr"/>
                      <a:r>
                        <a:rPr lang="de-DE" sz="1600" u="none" strike="noStrike">
                          <a:effectLst/>
                          <a:latin typeface="Arial" panose="020B0604020202020204" pitchFamily="34" charset="0"/>
                          <a:cs typeface="Arial" panose="020B0604020202020204" pitchFamily="34" charset="0"/>
                        </a:rPr>
                        <a:t> </a:t>
                      </a:r>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274320" marR="7620" marT="762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panose="020B0604020202020204" pitchFamily="34" charset="0"/>
                          <a:cs typeface="Arial" panose="020B0604020202020204" pitchFamily="34" charset="0"/>
                        </a:rPr>
                        <a:t>25.000 €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panose="020B0604020202020204" pitchFamily="34" charset="0"/>
                          <a:cs typeface="Arial" panose="020B0604020202020204" pitchFamily="34" charset="0"/>
                        </a:rPr>
                        <a:t>3.750 €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Black" panose="020B0A04020102020204" pitchFamily="34" charset="0"/>
                          <a:cs typeface="Arial" panose="020B0604020202020204" pitchFamily="34" charset="0"/>
                        </a:rPr>
                        <a:t>5.000 €</a:t>
                      </a:r>
                      <a:endParaRPr lang="de-DE" sz="1600" b="0" i="0" u="none" strike="noStrike" dirty="0">
                        <a:solidFill>
                          <a:srgbClr val="000000"/>
                        </a:solidFill>
                        <a:effectLst/>
                        <a:latin typeface="Arial Black" panose="020B0A040201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3617549"/>
                  </a:ext>
                </a:extLst>
              </a:tr>
              <a:tr h="329285">
                <a:tc>
                  <a:txBody>
                    <a:bodyPr/>
                    <a:lstStyle/>
                    <a:p>
                      <a:pPr algn="l" fontAlgn="ctr"/>
                      <a:r>
                        <a:rPr lang="de-DE" sz="1600" u="none" strike="noStrike">
                          <a:effectLst/>
                          <a:latin typeface="Arial" panose="020B0604020202020204" pitchFamily="34" charset="0"/>
                          <a:cs typeface="Arial" panose="020B0604020202020204" pitchFamily="34" charset="0"/>
                        </a:rPr>
                        <a:t> </a:t>
                      </a:r>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274320" marR="7620" marT="762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Black" panose="020B0A04020102020204" pitchFamily="34" charset="0"/>
                          <a:cs typeface="Arial" panose="020B0604020202020204" pitchFamily="34" charset="0"/>
                        </a:rPr>
                        <a:t>30.000 €</a:t>
                      </a:r>
                      <a:endParaRPr lang="de-DE" sz="1600" b="0" i="0" u="none" strike="noStrike" dirty="0">
                        <a:solidFill>
                          <a:srgbClr val="000000"/>
                        </a:solidFill>
                        <a:effectLst/>
                        <a:latin typeface="Arial Black" panose="020B0A04020102020204" pitchFamily="34" charset="0"/>
                        <a:cs typeface="Arial" panose="020B0604020202020204" pitchFamily="34" charset="0"/>
                      </a:endParaRPr>
                    </a:p>
                  </a:txBody>
                  <a:tcPr marL="7620" marR="90000" marT="7620"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panose="020B0604020202020204" pitchFamily="34" charset="0"/>
                          <a:cs typeface="Arial" panose="020B0604020202020204" pitchFamily="34" charset="0"/>
                        </a:rPr>
                        <a:t>4.500 €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Black" panose="020B0A04020102020204" pitchFamily="34" charset="0"/>
                          <a:cs typeface="Arial" panose="020B0604020202020204" pitchFamily="34" charset="0"/>
                        </a:rPr>
                        <a:t>6.000 €</a:t>
                      </a:r>
                      <a:endParaRPr lang="de-DE" sz="1600" b="0" i="0" u="none" strike="noStrike" dirty="0">
                        <a:solidFill>
                          <a:srgbClr val="000000"/>
                        </a:solidFill>
                        <a:effectLst/>
                        <a:latin typeface="Arial Black" panose="020B0A040201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6825949"/>
                  </a:ext>
                </a:extLst>
              </a:tr>
              <a:tr h="329285">
                <a:tc>
                  <a:txBody>
                    <a:bodyPr/>
                    <a:lstStyle/>
                    <a:p>
                      <a:pPr algn="l" fontAlgn="ctr"/>
                      <a:r>
                        <a:rPr lang="de-DE" sz="1600" u="none" strike="noStrike">
                          <a:effectLst/>
                          <a:latin typeface="Arial" panose="020B0604020202020204" pitchFamily="34" charset="0"/>
                          <a:cs typeface="Arial" panose="020B0604020202020204" pitchFamily="34" charset="0"/>
                        </a:rPr>
                        <a:t> </a:t>
                      </a:r>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274320" marR="7620" marT="762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a:effectLst/>
                          <a:latin typeface="Arial" panose="020B0604020202020204" pitchFamily="34" charset="0"/>
                          <a:cs typeface="Arial" panose="020B0604020202020204" pitchFamily="34" charset="0"/>
                        </a:rPr>
                        <a:t>45.000 €</a:t>
                      </a:r>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7620" marR="90000" marT="7620"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panose="020B0604020202020204" pitchFamily="34" charset="0"/>
                          <a:cs typeface="Arial" panose="020B0604020202020204" pitchFamily="34" charset="0"/>
                        </a:rPr>
                        <a:t>4.500 €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solidFill>
                            <a:schemeClr val="bg1"/>
                          </a:solidFill>
                          <a:effectLst/>
                          <a:latin typeface="Arial Black" panose="020B0A04020102020204" pitchFamily="34" charset="0"/>
                          <a:cs typeface="Arial" panose="020B0604020202020204" pitchFamily="34" charset="0"/>
                        </a:rPr>
                        <a:t>9.000 €</a:t>
                      </a:r>
                      <a:endParaRPr lang="de-DE" sz="1600" b="0" i="0" u="none" strike="noStrike" dirty="0">
                        <a:solidFill>
                          <a:schemeClr val="bg1"/>
                        </a:solidFill>
                        <a:effectLst/>
                        <a:latin typeface="Arial Black" panose="020B0A040201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9100"/>
                    </a:solidFill>
                  </a:tcPr>
                </a:tc>
                <a:extLst>
                  <a:ext uri="{0D108BD9-81ED-4DB2-BD59-A6C34878D82A}">
                    <a16:rowId xmlns:a16="http://schemas.microsoft.com/office/drawing/2014/main" val="2678727552"/>
                  </a:ext>
                </a:extLst>
              </a:tr>
              <a:tr h="329285">
                <a:tc>
                  <a:txBody>
                    <a:bodyPr/>
                    <a:lstStyle/>
                    <a:p>
                      <a:pPr algn="l" fontAlgn="ctr"/>
                      <a:r>
                        <a:rPr lang="de-DE" sz="1600" u="none" strike="noStrike">
                          <a:effectLst/>
                          <a:latin typeface="Arial" panose="020B0604020202020204" pitchFamily="34" charset="0"/>
                          <a:cs typeface="Arial" panose="020B0604020202020204" pitchFamily="34" charset="0"/>
                        </a:rPr>
                        <a:t> </a:t>
                      </a:r>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274320" marR="7620" marT="762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panose="020B0604020202020204" pitchFamily="34" charset="0"/>
                          <a:cs typeface="Arial" panose="020B0604020202020204" pitchFamily="34" charset="0"/>
                        </a:rPr>
                        <a:t>50.000 €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panose="020B0604020202020204" pitchFamily="34" charset="0"/>
                          <a:cs typeface="Arial" panose="020B0604020202020204" pitchFamily="34" charset="0"/>
                        </a:rPr>
                        <a:t>4.500 €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solidFill>
                            <a:schemeClr val="bg1"/>
                          </a:solidFill>
                          <a:effectLst/>
                          <a:latin typeface="Arial Black" panose="020B0A04020102020204" pitchFamily="34" charset="0"/>
                          <a:cs typeface="Arial" panose="020B0604020202020204" pitchFamily="34" charset="0"/>
                        </a:rPr>
                        <a:t>10.000 €</a:t>
                      </a:r>
                      <a:endParaRPr lang="de-DE" sz="1600" b="0" i="0" u="none" strike="noStrike" dirty="0">
                        <a:solidFill>
                          <a:schemeClr val="bg1"/>
                        </a:solidFill>
                        <a:effectLst/>
                        <a:latin typeface="Arial Black" panose="020B0A040201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9100"/>
                    </a:solidFill>
                  </a:tcPr>
                </a:tc>
                <a:extLst>
                  <a:ext uri="{0D108BD9-81ED-4DB2-BD59-A6C34878D82A}">
                    <a16:rowId xmlns:a16="http://schemas.microsoft.com/office/drawing/2014/main" val="2480461950"/>
                  </a:ext>
                </a:extLst>
              </a:tr>
              <a:tr h="329285">
                <a:tc>
                  <a:txBody>
                    <a:bodyPr/>
                    <a:lstStyle/>
                    <a:p>
                      <a:pPr algn="l" fontAlgn="ctr"/>
                      <a:r>
                        <a:rPr lang="de-DE" sz="1600" u="none" strike="noStrike">
                          <a:effectLst/>
                          <a:latin typeface="Arial" panose="020B0604020202020204" pitchFamily="34" charset="0"/>
                          <a:cs typeface="Arial" panose="020B0604020202020204" pitchFamily="34" charset="0"/>
                        </a:rPr>
                        <a:t> </a:t>
                      </a:r>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274320" marR="7620" marT="762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panose="020B0604020202020204" pitchFamily="34" charset="0"/>
                          <a:cs typeface="Arial" panose="020B0604020202020204" pitchFamily="34" charset="0"/>
                        </a:rPr>
                        <a:t>55.000 €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panose="020B0604020202020204" pitchFamily="34" charset="0"/>
                          <a:cs typeface="Arial" panose="020B0604020202020204" pitchFamily="34" charset="0"/>
                        </a:rPr>
                        <a:t>4.500 €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solidFill>
                            <a:schemeClr val="bg1"/>
                          </a:solidFill>
                          <a:effectLst/>
                          <a:latin typeface="Arial Black" panose="020B0A04020102020204" pitchFamily="34" charset="0"/>
                          <a:cs typeface="Arial" panose="020B0604020202020204" pitchFamily="34" charset="0"/>
                        </a:rPr>
                        <a:t>11.000 €</a:t>
                      </a:r>
                      <a:endParaRPr lang="de-DE" sz="1600" b="0" i="0" u="none" strike="noStrike" dirty="0">
                        <a:solidFill>
                          <a:schemeClr val="bg1"/>
                        </a:solidFill>
                        <a:effectLst/>
                        <a:latin typeface="Arial Black" panose="020B0A040201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9100"/>
                    </a:solidFill>
                  </a:tcPr>
                </a:tc>
                <a:extLst>
                  <a:ext uri="{0D108BD9-81ED-4DB2-BD59-A6C34878D82A}">
                    <a16:rowId xmlns:a16="http://schemas.microsoft.com/office/drawing/2014/main" val="2188537198"/>
                  </a:ext>
                </a:extLst>
              </a:tr>
              <a:tr h="329285">
                <a:tc>
                  <a:txBody>
                    <a:bodyPr/>
                    <a:lstStyle/>
                    <a:p>
                      <a:pPr algn="l" rtl="0" fontAlgn="b"/>
                      <a:r>
                        <a:rPr lang="de-DE" sz="1600" u="none" strike="noStrike">
                          <a:effectLst/>
                          <a:latin typeface="Arial" panose="020B0604020202020204" pitchFamily="34" charset="0"/>
                          <a:cs typeface="Arial" panose="020B0604020202020204" pitchFamily="34" charset="0"/>
                        </a:rPr>
                        <a:t> max. </a:t>
                      </a:r>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274320" marR="7620" marT="7620" marB="0" anchor="b">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Black" panose="020B0A04020102020204" pitchFamily="34" charset="0"/>
                          <a:cs typeface="Arial" panose="020B0604020202020204" pitchFamily="34" charset="0"/>
                        </a:rPr>
                        <a:t>60.000 €</a:t>
                      </a:r>
                      <a:endParaRPr lang="de-DE" sz="1600" b="0" i="0" u="none" strike="noStrike" dirty="0">
                        <a:solidFill>
                          <a:srgbClr val="000000"/>
                        </a:solidFill>
                        <a:effectLst/>
                        <a:latin typeface="Arial Black" panose="020B0A04020102020204" pitchFamily="34" charset="0"/>
                        <a:cs typeface="Arial" panose="020B0604020202020204" pitchFamily="34" charset="0"/>
                      </a:endParaRPr>
                    </a:p>
                  </a:txBody>
                  <a:tcPr marL="7620" marR="90000" marT="7620"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effectLst/>
                          <a:latin typeface="Arial" panose="020B0604020202020204" pitchFamily="34" charset="0"/>
                          <a:cs typeface="Arial" panose="020B0604020202020204" pitchFamily="34" charset="0"/>
                        </a:rPr>
                        <a:t>4.500 €</a:t>
                      </a:r>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de-DE" sz="1600" u="none" strike="noStrike" dirty="0">
                          <a:solidFill>
                            <a:schemeClr val="bg1"/>
                          </a:solidFill>
                          <a:effectLst/>
                          <a:latin typeface="Arial Black" panose="020B0A04020102020204" pitchFamily="34" charset="0"/>
                          <a:cs typeface="Arial" panose="020B0604020202020204" pitchFamily="34" charset="0"/>
                        </a:rPr>
                        <a:t>12.000 €</a:t>
                      </a:r>
                      <a:endParaRPr lang="de-DE" sz="1600" b="0" i="0" u="none" strike="noStrike" dirty="0">
                        <a:solidFill>
                          <a:schemeClr val="bg1"/>
                        </a:solidFill>
                        <a:effectLst/>
                        <a:latin typeface="Arial Black" panose="020B0A04020102020204" pitchFamily="34" charset="0"/>
                        <a:cs typeface="Arial" panose="020B0604020202020204" pitchFamily="34" charset="0"/>
                      </a:endParaRPr>
                    </a:p>
                  </a:txBody>
                  <a:tcPr marL="7620" marR="90000" marT="7620"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9100"/>
                    </a:solidFill>
                  </a:tcPr>
                </a:tc>
                <a:extLst>
                  <a:ext uri="{0D108BD9-81ED-4DB2-BD59-A6C34878D82A}">
                    <a16:rowId xmlns:a16="http://schemas.microsoft.com/office/drawing/2014/main" val="1142089253"/>
                  </a:ext>
                </a:extLst>
              </a:tr>
            </a:tbl>
          </a:graphicData>
        </a:graphic>
      </p:graphicFrame>
    </p:spTree>
    <p:extLst>
      <p:ext uri="{BB962C8B-B14F-4D97-AF65-F5344CB8AC3E}">
        <p14:creationId xmlns:p14="http://schemas.microsoft.com/office/powerpoint/2010/main" val="332071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4097146"/>
            <a:ext cx="12192000" cy="2208602"/>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tangle 6"/>
          <p:cNvSpPr>
            <a:spLocks noChangeArrowheads="1"/>
          </p:cNvSpPr>
          <p:nvPr/>
        </p:nvSpPr>
        <p:spPr bwMode="auto">
          <a:xfrm>
            <a:off x="283933" y="678117"/>
            <a:ext cx="6851650" cy="404788"/>
          </a:xfrm>
          <a:prstGeom prst="rect">
            <a:avLst/>
          </a:prstGeom>
          <a:noFill/>
          <a:ln w="9525">
            <a:noFill/>
            <a:miter lim="800000"/>
            <a:headEnd/>
            <a:tailEnd/>
          </a:ln>
        </p:spPr>
        <p:txBody>
          <a:bodyPr anchor="t"/>
          <a:lstStyle/>
          <a:p>
            <a:pPr lvl="0"/>
            <a:r>
              <a:rPr lang="de-DE" altLang="de-DE" sz="2200" b="1" dirty="0">
                <a:latin typeface="Tahoma" panose="020B0604030504040204" pitchFamily="34" charset="0"/>
                <a:ea typeface="Tahoma" panose="020B0604030504040204" pitchFamily="34" charset="0"/>
                <a:cs typeface="Tahoma" panose="020B0604030504040204" pitchFamily="34" charset="0"/>
              </a:rPr>
              <a:t>Individueller Sanierungsfahrplan iSFP</a:t>
            </a:r>
            <a:br>
              <a:rPr lang="de-DE" altLang="de-DE" sz="2200" b="1" dirty="0">
                <a:latin typeface="Tahoma" panose="020B0604030504040204" pitchFamily="34" charset="0"/>
                <a:ea typeface="Tahoma" panose="020B0604030504040204" pitchFamily="34" charset="0"/>
                <a:cs typeface="Tahoma" panose="020B0604030504040204" pitchFamily="34" charset="0"/>
              </a:rPr>
            </a:br>
            <a: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sym typeface="Wingdings" pitchFamily="2" charset="2"/>
              </a:rPr>
              <a:t>Eine mit Bundeszuschuss gefördert Energieberatung </a:t>
            </a:r>
            <a:r>
              <a:rPr lang="de-DE" altLang="de-DE" sz="1600" dirty="0">
                <a:solidFill>
                  <a:srgbClr val="009740"/>
                </a:solidFill>
                <a:latin typeface="Arial Black" panose="020B0A04020102020204" pitchFamily="34" charset="0"/>
              </a:rPr>
              <a:t> </a:t>
            </a:r>
            <a:r>
              <a:rPr lang="de-DE" altLang="de-DE" dirty="0">
                <a:solidFill>
                  <a:srgbClr val="00378B"/>
                </a:solidFill>
                <a:latin typeface="Arial Black" panose="020B0A04020102020204" pitchFamily="34" charset="0"/>
              </a:rPr>
              <a:t/>
            </a:r>
            <a:br>
              <a:rPr lang="de-DE" altLang="de-DE" dirty="0">
                <a:solidFill>
                  <a:srgbClr val="00378B"/>
                </a:solidFill>
                <a:latin typeface="Arial Black" panose="020B0A04020102020204" pitchFamily="34" charset="0"/>
              </a:rPr>
            </a:br>
            <a:endParaRPr lang="de-DE" altLang="de-DE" sz="1050" dirty="0">
              <a:solidFill>
                <a:prstClr val="black"/>
              </a:solidFill>
              <a:latin typeface="Arial" panose="020B0604020202020204" pitchFamily="34" charset="0"/>
            </a:endParaRPr>
          </a:p>
          <a:p>
            <a:pPr>
              <a:defRPr/>
            </a:pPr>
            <a:endParaRPr lang="de-DE" altLang="de-DE" sz="1200" dirty="0">
              <a:solidFill>
                <a:schemeClr val="accent6">
                  <a:lumMod val="50000"/>
                </a:schemeClr>
              </a:solidFill>
            </a:endParaRPr>
          </a:p>
          <a:p>
            <a:pPr>
              <a:defRPr/>
            </a:pPr>
            <a:endParaRPr lang="de-DE" altLang="de-DE" sz="1200" dirty="0">
              <a:solidFill>
                <a:schemeClr val="accent6">
                  <a:lumMod val="50000"/>
                </a:schemeClr>
              </a:solidFill>
            </a:endParaRPr>
          </a:p>
        </p:txBody>
      </p:sp>
      <p:sp>
        <p:nvSpPr>
          <p:cNvPr id="15" name="Rechteck 14"/>
          <p:cNvSpPr/>
          <p:nvPr/>
        </p:nvSpPr>
        <p:spPr>
          <a:xfrm>
            <a:off x="366405" y="1488740"/>
            <a:ext cx="7446351" cy="5216813"/>
          </a:xfrm>
          <a:prstGeom prst="rect">
            <a:avLst/>
          </a:prstGeom>
        </p:spPr>
        <p:txBody>
          <a:bodyPr wrap="square" lIns="72000" rIns="36000">
            <a:spAutoFit/>
          </a:bodyPr>
          <a:lstStyle/>
          <a:p>
            <a:pPr lvl="0"/>
            <a:endParaRPr lang="de-DE" sz="900" dirty="0" smtClean="0">
              <a:solidFill>
                <a:prstClr val="black"/>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è"/>
            </a:pPr>
            <a:r>
              <a:rPr lang="de-DE" sz="1400" dirty="0" smtClean="0">
                <a:solidFill>
                  <a:srgbClr val="F29100"/>
                </a:solidFill>
                <a:latin typeface="Arial Black" panose="020B0A04020102020204" pitchFamily="34" charset="0"/>
                <a:cs typeface="Arial" panose="020B0604020202020204" pitchFamily="34" charset="0"/>
              </a:rPr>
              <a:t>Der iSFP wird staatlich gefördert </a:t>
            </a:r>
            <a:endParaRPr lang="de-DE" sz="600" dirty="0">
              <a:solidFill>
                <a:srgbClr val="F29100"/>
              </a:solidFill>
              <a:latin typeface="Arial Black" panose="020B0A04020102020204" pitchFamily="34" charset="0"/>
              <a:cs typeface="Arial" panose="020B0604020202020204" pitchFamily="34" charset="0"/>
            </a:endParaRPr>
          </a:p>
          <a:p>
            <a:pPr marL="285750" lvl="0" indent="-285750">
              <a:buFont typeface="Wingdings" panose="05000000000000000000" pitchFamily="2" charset="2"/>
              <a:buChar char="è"/>
            </a:pPr>
            <a:r>
              <a:rPr lang="de-DE" sz="1400" dirty="0" smtClean="0">
                <a:solidFill>
                  <a:srgbClr val="F29100"/>
                </a:solidFill>
                <a:latin typeface="Arial Black" panose="020B0A04020102020204" pitchFamily="34" charset="0"/>
                <a:cs typeface="Arial" panose="020B0604020202020204" pitchFamily="34" charset="0"/>
              </a:rPr>
              <a:t>Im iSFP vorgeschlagene Maßnahmen werden in der BEG höher gefördert</a:t>
            </a:r>
          </a:p>
          <a:p>
            <a:pPr marL="285750" lvl="0" indent="-285750">
              <a:buFont typeface="Wingdings" panose="05000000000000000000" pitchFamily="2" charset="2"/>
              <a:buChar char="è"/>
            </a:pPr>
            <a:endParaRPr lang="de-DE" sz="1400" dirty="0">
              <a:solidFill>
                <a:srgbClr val="005229"/>
              </a:solidFill>
              <a:latin typeface="Arial Black" panose="020B0A04020102020204" pitchFamily="34" charset="0"/>
              <a:cs typeface="Arial" panose="020B0604020202020204" pitchFamily="34" charset="0"/>
            </a:endParaRPr>
          </a:p>
          <a:p>
            <a:pPr eaLnBrk="0" hangingPunct="0">
              <a:buClr>
                <a:srgbClr val="00378B"/>
              </a:buClr>
              <a:tabLst>
                <a:tab pos="450850" algn="r"/>
              </a:tabLst>
              <a:defRPr/>
            </a:pPr>
            <a:r>
              <a:rPr lang="de-DE" sz="1400" dirty="0">
                <a:latin typeface="Arial Black" panose="020B0A04020102020204" pitchFamily="34" charset="0"/>
                <a:cs typeface="Arial" pitchFamily="34" charset="0"/>
              </a:rPr>
              <a:t>Leistungsbestandteile</a:t>
            </a:r>
          </a:p>
          <a:p>
            <a:pPr marL="285750" indent="-285750" eaLnBrk="0" hangingPunct="0">
              <a:buFont typeface="Webdings" panose="05030102010509060703" pitchFamily="18" charset="2"/>
              <a:buChar char="a"/>
              <a:tabLst>
                <a:tab pos="450850" algn="r"/>
              </a:tabLst>
              <a:defRPr/>
            </a:pPr>
            <a:r>
              <a:rPr lang="de-DE" sz="1400" dirty="0">
                <a:latin typeface="Arial" pitchFamily="34" charset="0"/>
                <a:cs typeface="Arial" pitchFamily="34" charset="0"/>
              </a:rPr>
              <a:t>Vor-Ort-Termin für die Datenerhebung</a:t>
            </a:r>
          </a:p>
          <a:p>
            <a:pPr marL="285750" indent="-285750" eaLnBrk="0" hangingPunct="0">
              <a:buFont typeface="Webdings" panose="05030102010509060703" pitchFamily="18" charset="2"/>
              <a:buChar char="a"/>
              <a:tabLst>
                <a:tab pos="450850" algn="r"/>
              </a:tabLst>
              <a:defRPr/>
            </a:pPr>
            <a:r>
              <a:rPr lang="de-DE" sz="1400" dirty="0">
                <a:latin typeface="Arial" pitchFamily="34" charset="0"/>
                <a:cs typeface="Arial" pitchFamily="34" charset="0"/>
              </a:rPr>
              <a:t>Erstellung des individuellen Sanierungsfahrplans für das Wohngebäude inkl.</a:t>
            </a:r>
            <a:br>
              <a:rPr lang="de-DE" sz="1400" dirty="0">
                <a:latin typeface="Arial" pitchFamily="34" charset="0"/>
                <a:cs typeface="Arial" pitchFamily="34" charset="0"/>
              </a:rPr>
            </a:br>
            <a:r>
              <a:rPr lang="de-DE" sz="1400" dirty="0">
                <a:latin typeface="Arial" pitchFamily="34" charset="0"/>
                <a:cs typeface="Arial" pitchFamily="34" charset="0"/>
                <a:sym typeface="Wingdings" panose="05000000000000000000" pitchFamily="2" charset="2"/>
              </a:rPr>
              <a:t> </a:t>
            </a:r>
            <a:r>
              <a:rPr lang="de-DE" sz="1400" dirty="0">
                <a:latin typeface="Arial" pitchFamily="34" charset="0"/>
                <a:cs typeface="Arial" pitchFamily="34" charset="0"/>
              </a:rPr>
              <a:t>Schwachstellenanalyse</a:t>
            </a:r>
            <a:br>
              <a:rPr lang="de-DE" sz="1400" dirty="0">
                <a:latin typeface="Arial" pitchFamily="34" charset="0"/>
                <a:cs typeface="Arial" pitchFamily="34" charset="0"/>
              </a:rPr>
            </a:br>
            <a:r>
              <a:rPr lang="de-DE" sz="1400" dirty="0">
                <a:latin typeface="Arial" pitchFamily="34" charset="0"/>
                <a:cs typeface="Arial" pitchFamily="34" charset="0"/>
                <a:sym typeface="Wingdings" panose="05000000000000000000" pitchFamily="2" charset="2"/>
              </a:rPr>
              <a:t> </a:t>
            </a:r>
            <a:r>
              <a:rPr lang="de-DE" sz="1400" dirty="0">
                <a:latin typeface="Arial" pitchFamily="34" charset="0"/>
                <a:cs typeface="Arial" pitchFamily="34" charset="0"/>
              </a:rPr>
              <a:t>Maßnahmenempfehlung</a:t>
            </a:r>
            <a:br>
              <a:rPr lang="de-DE" sz="1400" dirty="0">
                <a:latin typeface="Arial" pitchFamily="34" charset="0"/>
                <a:cs typeface="Arial" pitchFamily="34" charset="0"/>
              </a:rPr>
            </a:br>
            <a:r>
              <a:rPr lang="de-DE" sz="1400" dirty="0">
                <a:latin typeface="Arial" pitchFamily="34" charset="0"/>
                <a:cs typeface="Arial" pitchFamily="34" charset="0"/>
                <a:sym typeface="Wingdings" panose="05000000000000000000" pitchFamily="2" charset="2"/>
              </a:rPr>
              <a:t> </a:t>
            </a:r>
            <a:r>
              <a:rPr lang="de-DE" sz="1400" dirty="0">
                <a:latin typeface="Arial" pitchFamily="34" charset="0"/>
                <a:cs typeface="Arial" pitchFamily="34" charset="0"/>
              </a:rPr>
              <a:t>Kostenschätzung</a:t>
            </a:r>
          </a:p>
          <a:p>
            <a:pPr marL="285750" indent="-285750" eaLnBrk="0" hangingPunct="0">
              <a:buFont typeface="Webdings" panose="05030102010509060703" pitchFamily="18" charset="2"/>
              <a:buChar char="a"/>
              <a:tabLst>
                <a:tab pos="450850" algn="r"/>
              </a:tabLst>
              <a:defRPr/>
            </a:pPr>
            <a:r>
              <a:rPr lang="de-DE" sz="1400" dirty="0">
                <a:latin typeface="Arial" pitchFamily="34" charset="0"/>
                <a:cs typeface="Arial" pitchFamily="34" charset="0"/>
              </a:rPr>
              <a:t>Ermittlung der Förderhöhe (vollständige Förderauskunft)</a:t>
            </a:r>
          </a:p>
          <a:p>
            <a:pPr marL="285750" indent="-285750" eaLnBrk="0" hangingPunct="0">
              <a:buFont typeface="Webdings" panose="05030102010509060703" pitchFamily="18" charset="2"/>
              <a:buChar char="a"/>
              <a:tabLst>
                <a:tab pos="450850" algn="r"/>
              </a:tabLst>
              <a:defRPr/>
            </a:pPr>
            <a:r>
              <a:rPr lang="de-DE" sz="1400" dirty="0">
                <a:latin typeface="Arial" pitchFamily="34" charset="0"/>
                <a:cs typeface="Arial" pitchFamily="34" charset="0"/>
              </a:rPr>
              <a:t>Abschlussgespräch mit dem Energieeffizienz-Experten</a:t>
            </a:r>
          </a:p>
          <a:p>
            <a:pPr eaLnBrk="0" hangingPunct="0">
              <a:buClr>
                <a:srgbClr val="00378B"/>
              </a:buClr>
              <a:tabLst>
                <a:tab pos="450850" algn="r"/>
              </a:tabLst>
              <a:defRPr/>
            </a:pPr>
            <a:endParaRPr lang="de-DE" sz="1400" dirty="0">
              <a:solidFill>
                <a:schemeClr val="tx1">
                  <a:lumMod val="75000"/>
                  <a:lumOff val="25000"/>
                </a:schemeClr>
              </a:solidFill>
              <a:latin typeface="Arial" pitchFamily="34" charset="0"/>
              <a:cs typeface="Arial" pitchFamily="34" charset="0"/>
            </a:endParaRPr>
          </a:p>
          <a:p>
            <a:pPr eaLnBrk="0" hangingPunct="0">
              <a:buClr>
                <a:srgbClr val="00378B"/>
              </a:buClr>
              <a:tabLst>
                <a:tab pos="450850" algn="r"/>
              </a:tabLst>
              <a:defRPr/>
            </a:pPr>
            <a:r>
              <a:rPr lang="de-DE" sz="1400" dirty="0">
                <a:latin typeface="Arial Black" panose="020B0A04020102020204" pitchFamily="34" charset="0"/>
                <a:cs typeface="Arial" pitchFamily="34" charset="0"/>
              </a:rPr>
              <a:t>Nutzen und Vorteile</a:t>
            </a:r>
          </a:p>
          <a:p>
            <a:pPr marL="285750" indent="-285750" eaLnBrk="0" hangingPunct="0">
              <a:buFont typeface="Webdings" panose="05030102010509060703" pitchFamily="18" charset="2"/>
              <a:buChar char="a"/>
              <a:tabLst>
                <a:tab pos="450850" algn="r"/>
              </a:tabLst>
              <a:defRPr/>
            </a:pPr>
            <a:r>
              <a:rPr lang="de-DE" sz="1400" dirty="0">
                <a:latin typeface="Arial" pitchFamily="34" charset="0"/>
                <a:cs typeface="Arial" pitchFamily="34" charset="0"/>
              </a:rPr>
              <a:t>Hauseigentümer erfahren welche Sanierungsmaßnahmen sinnvoll und realisierbar sind</a:t>
            </a:r>
          </a:p>
          <a:p>
            <a:pPr marL="285750" indent="-285750" eaLnBrk="0" hangingPunct="0">
              <a:buFont typeface="Webdings" panose="05030102010509060703" pitchFamily="18" charset="2"/>
              <a:buChar char="a"/>
              <a:tabLst>
                <a:tab pos="450850" algn="r"/>
              </a:tabLst>
              <a:defRPr/>
            </a:pPr>
            <a:r>
              <a:rPr lang="de-DE" sz="1400" dirty="0">
                <a:latin typeface="Arial" pitchFamily="34" charset="0"/>
                <a:cs typeface="Arial" pitchFamily="34" charset="0"/>
              </a:rPr>
              <a:t>schafft Transparenz, gibt Planungssicherheit</a:t>
            </a:r>
          </a:p>
          <a:p>
            <a:pPr marL="285750" indent="-285750" eaLnBrk="0" hangingPunct="0">
              <a:buFont typeface="Webdings" panose="05030102010509060703" pitchFamily="18" charset="2"/>
              <a:buChar char="a"/>
              <a:tabLst>
                <a:tab pos="450850" algn="r"/>
              </a:tabLst>
              <a:defRPr/>
            </a:pPr>
            <a:r>
              <a:rPr lang="de-DE" sz="1400" dirty="0">
                <a:latin typeface="Arial" pitchFamily="34" charset="0"/>
                <a:cs typeface="Arial" pitchFamily="34" charset="0"/>
              </a:rPr>
              <a:t>bildet gute Grundlage, und Auftragsvergabe und Finanzierung zu regeln</a:t>
            </a:r>
          </a:p>
          <a:p>
            <a:pPr marL="285750" indent="-285750" eaLnBrk="0" hangingPunct="0">
              <a:buFont typeface="Webdings" panose="05030102010509060703" pitchFamily="18" charset="2"/>
              <a:buChar char="a"/>
              <a:tabLst>
                <a:tab pos="450850" algn="r"/>
              </a:tabLst>
              <a:defRPr/>
            </a:pPr>
            <a:r>
              <a:rPr lang="de-DE" sz="1400" dirty="0">
                <a:latin typeface="Arial Black" panose="020B0A04020102020204" pitchFamily="34" charset="0"/>
                <a:cs typeface="Arial" pitchFamily="34" charset="0"/>
              </a:rPr>
              <a:t>Über die Bundesförderung für effiziente Gebäude (BEG) geförderte Maßnahmen (Dach, Wand, Fenster. Lüftung) werden mit vorliegendem Sanierungsfahrplan höher gefördert.</a:t>
            </a:r>
            <a:br>
              <a:rPr lang="de-DE" sz="1400" dirty="0">
                <a:latin typeface="Arial Black" panose="020B0A04020102020204" pitchFamily="34" charset="0"/>
                <a:cs typeface="Arial" pitchFamily="34" charset="0"/>
              </a:rPr>
            </a:br>
            <a:endParaRPr lang="de-DE" sz="1400" b="1" dirty="0">
              <a:latin typeface="Arial" pitchFamily="34" charset="0"/>
              <a:cs typeface="Arial" pitchFamily="34" charset="0"/>
              <a:sym typeface="Wingdings" pitchFamily="2" charset="2"/>
            </a:endParaRPr>
          </a:p>
          <a:p>
            <a:pPr marL="285750" lvl="0" indent="-285750">
              <a:buFont typeface="Wingdings" panose="05000000000000000000" pitchFamily="2" charset="2"/>
              <a:buChar char="è"/>
            </a:pPr>
            <a:endParaRPr lang="de-DE" sz="1400" dirty="0" smtClean="0">
              <a:solidFill>
                <a:srgbClr val="005229"/>
              </a:solidFill>
              <a:latin typeface="Arial Black" panose="020B0A04020102020204" pitchFamily="34" charset="0"/>
              <a:cs typeface="Arial" panose="020B0604020202020204" pitchFamily="34" charset="0"/>
            </a:endParaRPr>
          </a:p>
          <a:p>
            <a:pPr lvl="0"/>
            <a:r>
              <a:rPr lang="de-DE" sz="1600" i="1" dirty="0" smtClean="0">
                <a:solidFill>
                  <a:srgbClr val="005229"/>
                </a:solidFill>
                <a:latin typeface="Arial" panose="020B0604020202020204" pitchFamily="34" charset="0"/>
                <a:cs typeface="Arial" panose="020B0604020202020204" pitchFamily="34" charset="0"/>
              </a:rPr>
              <a:t/>
            </a:r>
            <a:br>
              <a:rPr lang="de-DE" sz="1600" i="1" dirty="0" smtClean="0">
                <a:solidFill>
                  <a:srgbClr val="005229"/>
                </a:solidFill>
                <a:latin typeface="Arial" panose="020B0604020202020204" pitchFamily="34" charset="0"/>
                <a:cs typeface="Arial" panose="020B0604020202020204" pitchFamily="34" charset="0"/>
              </a:rPr>
            </a:br>
            <a:endParaRPr lang="de-DE" sz="1400" dirty="0">
              <a:solidFill>
                <a:srgbClr val="005229"/>
              </a:solidFill>
              <a:latin typeface="Arial" panose="020B0604020202020204" pitchFamily="34" charset="0"/>
              <a:cs typeface="Arial" panose="020B0604020202020204" pitchFamily="34" charset="0"/>
            </a:endParaRPr>
          </a:p>
        </p:txBody>
      </p:sp>
      <p:pic>
        <p:nvPicPr>
          <p:cNvPr id="16" name="Grafik 15"/>
          <p:cNvPicPr>
            <a:picLocks noChangeAspect="1"/>
          </p:cNvPicPr>
          <p:nvPr/>
        </p:nvPicPr>
        <p:blipFill>
          <a:blip r:embed="rId2"/>
          <a:stretch>
            <a:fillRect/>
          </a:stretch>
        </p:blipFill>
        <p:spPr>
          <a:xfrm>
            <a:off x="8431737" y="2446534"/>
            <a:ext cx="3034827" cy="4103914"/>
          </a:xfrm>
          <a:prstGeom prst="rect">
            <a:avLst/>
          </a:prstGeom>
        </p:spPr>
      </p:pic>
      <p:sp>
        <p:nvSpPr>
          <p:cNvPr id="4" name="Rechteck 3"/>
          <p:cNvSpPr/>
          <p:nvPr/>
        </p:nvSpPr>
        <p:spPr>
          <a:xfrm>
            <a:off x="7823200" y="763499"/>
            <a:ext cx="4341093" cy="1600438"/>
          </a:xfrm>
          <a:prstGeom prst="rect">
            <a:avLst/>
          </a:prstGeom>
          <a:solidFill>
            <a:srgbClr val="F29100"/>
          </a:solidFill>
        </p:spPr>
        <p:txBody>
          <a:bodyPr wrap="square">
            <a:spAutoFit/>
          </a:bodyPr>
          <a:lstStyle/>
          <a:p>
            <a:pPr eaLnBrk="0" hangingPunct="0">
              <a:buClr>
                <a:srgbClr val="00378B"/>
              </a:buClr>
              <a:tabLst>
                <a:tab pos="450850" algn="r"/>
              </a:tabLst>
              <a:defRPr/>
            </a:pPr>
            <a:r>
              <a:rPr lang="de-DE" sz="1400" b="1" dirty="0">
                <a:solidFill>
                  <a:schemeClr val="bg1"/>
                </a:solidFill>
                <a:latin typeface="Arial Black" panose="020B0A04020102020204" pitchFamily="34" charset="0"/>
                <a:cs typeface="Arial" pitchFamily="34" charset="0"/>
                <a:sym typeface="Wingdings" pitchFamily="2" charset="2"/>
              </a:rPr>
              <a:t/>
            </a:r>
            <a:br>
              <a:rPr lang="de-DE" sz="1400" b="1" dirty="0">
                <a:solidFill>
                  <a:schemeClr val="bg1"/>
                </a:solidFill>
                <a:latin typeface="Arial Black" panose="020B0A04020102020204" pitchFamily="34" charset="0"/>
                <a:cs typeface="Arial" pitchFamily="34" charset="0"/>
                <a:sym typeface="Wingdings" pitchFamily="2" charset="2"/>
              </a:rPr>
            </a:br>
            <a:r>
              <a:rPr lang="de-DE" sz="1400" b="1" dirty="0">
                <a:solidFill>
                  <a:schemeClr val="bg1"/>
                </a:solidFill>
                <a:latin typeface="Arial Black" panose="020B0A04020102020204" pitchFamily="34" charset="0"/>
                <a:cs typeface="Arial" pitchFamily="34" charset="0"/>
                <a:sym typeface="Wingdings" pitchFamily="2" charset="2"/>
              </a:rPr>
              <a:t>Zuschuss von </a:t>
            </a:r>
            <a:r>
              <a:rPr lang="de-DE" sz="1400" b="1" dirty="0" smtClean="0">
                <a:solidFill>
                  <a:schemeClr val="bg1"/>
                </a:solidFill>
                <a:latin typeface="Arial Black" panose="020B0A04020102020204" pitchFamily="34" charset="0"/>
                <a:cs typeface="Arial" pitchFamily="34" charset="0"/>
                <a:sym typeface="Wingdings" pitchFamily="2" charset="2"/>
              </a:rPr>
              <a:t>ca. 80 </a:t>
            </a:r>
            <a:r>
              <a:rPr lang="de-DE" sz="1400" b="1" dirty="0">
                <a:solidFill>
                  <a:schemeClr val="bg1"/>
                </a:solidFill>
                <a:latin typeface="Arial Black" panose="020B0A04020102020204" pitchFamily="34" charset="0"/>
                <a:cs typeface="Arial" pitchFamily="34" charset="0"/>
                <a:sym typeface="Wingdings" pitchFamily="2" charset="2"/>
              </a:rPr>
              <a:t>% des förderfähigen </a:t>
            </a:r>
            <a:r>
              <a:rPr lang="de-DE" sz="1400" b="1" dirty="0" smtClean="0">
                <a:solidFill>
                  <a:schemeClr val="bg1"/>
                </a:solidFill>
                <a:latin typeface="Arial Black" panose="020B0A04020102020204" pitchFamily="34" charset="0"/>
                <a:cs typeface="Arial" pitchFamily="34" charset="0"/>
                <a:sym typeface="Wingdings" pitchFamily="2" charset="2"/>
              </a:rPr>
              <a:t>Beratungshonorars</a:t>
            </a:r>
          </a:p>
          <a:p>
            <a:pPr marL="285750" indent="-285750" eaLnBrk="0" hangingPunct="0">
              <a:buClr>
                <a:schemeClr val="bg1"/>
              </a:buClr>
              <a:buFont typeface="Wingdings" panose="05000000000000000000" pitchFamily="2" charset="2"/>
              <a:buChar char="è"/>
              <a:tabLst>
                <a:tab pos="450850" algn="r"/>
              </a:tabLst>
              <a:defRPr/>
            </a:pPr>
            <a:r>
              <a:rPr lang="de-DE" sz="1400" dirty="0" smtClean="0">
                <a:solidFill>
                  <a:schemeClr val="bg1"/>
                </a:solidFill>
                <a:latin typeface="Arial Black" panose="020B0A04020102020204" pitchFamily="34" charset="0"/>
                <a:cs typeface="Arial" pitchFamily="34" charset="0"/>
                <a:sym typeface="Wingdings" pitchFamily="2" charset="2"/>
              </a:rPr>
              <a:t>max. 1.300 € bei Ein- u. Zweifamilienhäusern, Eigenanteil 325 €</a:t>
            </a:r>
          </a:p>
          <a:p>
            <a:pPr marL="285750" indent="-285750" eaLnBrk="0" hangingPunct="0">
              <a:buClr>
                <a:schemeClr val="bg1"/>
              </a:buClr>
              <a:buFont typeface="Wingdings" panose="05000000000000000000" pitchFamily="2" charset="2"/>
              <a:buChar char="è"/>
              <a:tabLst>
                <a:tab pos="450850" algn="r"/>
              </a:tabLst>
              <a:defRPr/>
            </a:pPr>
            <a:r>
              <a:rPr lang="de-DE" sz="1400" dirty="0" smtClean="0">
                <a:solidFill>
                  <a:schemeClr val="bg1"/>
                </a:solidFill>
                <a:latin typeface="Arial Black" panose="020B0A04020102020204" pitchFamily="34" charset="0"/>
                <a:cs typeface="Arial" pitchFamily="34" charset="0"/>
                <a:sym typeface="Wingdings" pitchFamily="2" charset="2"/>
              </a:rPr>
              <a:t>max. </a:t>
            </a:r>
            <a:r>
              <a:rPr lang="de-DE" sz="1400" dirty="0">
                <a:solidFill>
                  <a:schemeClr val="bg1"/>
                </a:solidFill>
                <a:latin typeface="Arial Black" panose="020B0A04020102020204" pitchFamily="34" charset="0"/>
                <a:cs typeface="Arial" pitchFamily="34" charset="0"/>
                <a:sym typeface="Wingdings" pitchFamily="2" charset="2"/>
              </a:rPr>
              <a:t>1.700 € bei </a:t>
            </a:r>
            <a:r>
              <a:rPr lang="de-DE" sz="1400" dirty="0" smtClean="0">
                <a:solidFill>
                  <a:schemeClr val="bg1"/>
                </a:solidFill>
                <a:latin typeface="Arial Black" panose="020B0A04020102020204" pitchFamily="34" charset="0"/>
                <a:cs typeface="Arial" pitchFamily="34" charset="0"/>
                <a:sym typeface="Wingdings" pitchFamily="2" charset="2"/>
              </a:rPr>
              <a:t>Mehrfamilienhäusern ab 3 WE, </a:t>
            </a:r>
            <a:r>
              <a:rPr lang="de-DE" sz="1400" dirty="0" err="1" smtClean="0">
                <a:solidFill>
                  <a:schemeClr val="bg1"/>
                </a:solidFill>
                <a:latin typeface="Arial Black" panose="020B0A04020102020204" pitchFamily="34" charset="0"/>
                <a:cs typeface="Arial" pitchFamily="34" charset="0"/>
                <a:sym typeface="Wingdings" pitchFamily="2" charset="2"/>
              </a:rPr>
              <a:t>Eigeanteil</a:t>
            </a:r>
            <a:r>
              <a:rPr lang="de-DE" sz="1400" dirty="0" smtClean="0">
                <a:solidFill>
                  <a:schemeClr val="bg1"/>
                </a:solidFill>
                <a:latin typeface="Arial Black" panose="020B0A04020102020204" pitchFamily="34" charset="0"/>
                <a:cs typeface="Arial" pitchFamily="34" charset="0"/>
                <a:sym typeface="Wingdings" pitchFamily="2" charset="2"/>
              </a:rPr>
              <a:t> 500 €</a:t>
            </a:r>
            <a:endParaRPr lang="de-DE" sz="1400" dirty="0">
              <a:solidFill>
                <a:schemeClr val="bg1"/>
              </a:solidFill>
              <a:latin typeface="Arial Black" panose="020B0A04020102020204" pitchFamily="34" charset="0"/>
              <a:cs typeface="Arial" pitchFamily="34" charset="0"/>
              <a:sym typeface="Wingdings" pitchFamily="2" charset="2"/>
            </a:endParaRPr>
          </a:p>
        </p:txBody>
      </p:sp>
    </p:spTree>
    <p:extLst>
      <p:ext uri="{BB962C8B-B14F-4D97-AF65-F5344CB8AC3E}">
        <p14:creationId xmlns:p14="http://schemas.microsoft.com/office/powerpoint/2010/main" val="194982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s://www.dena.de/fileadmin/dena/Bilder/Newsroom/Meldungen/2019Q2/geea-Massnahmenpaket-Grafik-Saeulen-Energiewende_01.jpg"/>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48222" t="12839" r="37940" b="63432"/>
          <a:stretch/>
        </p:blipFill>
        <p:spPr bwMode="auto">
          <a:xfrm>
            <a:off x="4321927" y="267818"/>
            <a:ext cx="1479447" cy="134299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Rechteck 36"/>
          <p:cNvSpPr/>
          <p:nvPr/>
        </p:nvSpPr>
        <p:spPr>
          <a:xfrm>
            <a:off x="6102532" y="2335059"/>
            <a:ext cx="6083807" cy="1670884"/>
          </a:xfrm>
          <a:prstGeom prst="rect">
            <a:avLst/>
          </a:prstGeom>
          <a:solidFill>
            <a:srgbClr val="D9D9D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p:cNvSpPr/>
          <p:nvPr/>
        </p:nvSpPr>
        <p:spPr>
          <a:xfrm>
            <a:off x="6532" y="2342679"/>
            <a:ext cx="6057899" cy="1670884"/>
          </a:xfrm>
          <a:prstGeom prst="rect">
            <a:avLst/>
          </a:prstGeom>
          <a:solidFill>
            <a:srgbClr val="D9D9D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p:cNvSpPr/>
          <p:nvPr/>
        </p:nvSpPr>
        <p:spPr>
          <a:xfrm>
            <a:off x="0" y="1708083"/>
            <a:ext cx="6080760" cy="633602"/>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p:cNvSpPr/>
          <p:nvPr/>
        </p:nvSpPr>
        <p:spPr>
          <a:xfrm>
            <a:off x="370061" y="689762"/>
            <a:ext cx="10445005" cy="677108"/>
          </a:xfrm>
          <a:prstGeom prst="rect">
            <a:avLst/>
          </a:prstGeom>
        </p:spPr>
        <p:txBody>
          <a:bodyPr wrap="square">
            <a:spAutoFit/>
          </a:bodyPr>
          <a:lstStyle/>
          <a:p>
            <a:pPr>
              <a:spcAft>
                <a:spcPts val="0"/>
              </a:spcAft>
            </a:pPr>
            <a:r>
              <a:rPr lang="de-DE" sz="2200" b="1" dirty="0">
                <a:latin typeface="Tahoma" panose="020B0604030504040204" pitchFamily="34" charset="0"/>
                <a:ea typeface="Tahoma" panose="020B0604030504040204" pitchFamily="34" charset="0"/>
                <a:cs typeface="Tahoma" panose="020B0604030504040204" pitchFamily="34" charset="0"/>
              </a:rPr>
              <a:t>Prinzip</a:t>
            </a:r>
            <a:r>
              <a:rPr lang="de-DE" sz="1600" b="1" dirty="0" smtClean="0">
                <a:latin typeface="Arial Black" panose="020B0A04020102020204" pitchFamily="34" charset="0"/>
                <a:ea typeface="Tahoma" panose="020B0604030504040204" pitchFamily="34" charset="0"/>
                <a:cs typeface="Tahoma" panose="020B0604030504040204" pitchFamily="34" charset="0"/>
              </a:rPr>
              <a:t/>
            </a:r>
            <a:br>
              <a:rPr lang="de-DE" sz="1600" b="1" dirty="0" smtClean="0">
                <a:latin typeface="Arial Black" panose="020B0A04020102020204" pitchFamily="34" charset="0"/>
                <a:ea typeface="Tahoma" panose="020B0604030504040204" pitchFamily="34" charset="0"/>
                <a:cs typeface="Tahoma" panose="020B0604030504040204" pitchFamily="34" charset="0"/>
              </a:rPr>
            </a:br>
            <a: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t>Fordern und fördern</a:t>
            </a:r>
            <a:endParaRPr lang="de-DE" altLang="de-DE" sz="1600" b="1" dirty="0">
              <a:solidFill>
                <a:srgbClr val="F291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1"/>
          <p:cNvSpPr>
            <a:spLocks noChangeArrowheads="1"/>
          </p:cNvSpPr>
          <p:nvPr/>
        </p:nvSpPr>
        <p:spPr bwMode="auto">
          <a:xfrm>
            <a:off x="0" y="-170549"/>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2" name="Textfeld 11"/>
          <p:cNvSpPr txBox="1"/>
          <p:nvPr/>
        </p:nvSpPr>
        <p:spPr>
          <a:xfrm>
            <a:off x="212104" y="2488424"/>
            <a:ext cx="5945749" cy="3108543"/>
          </a:xfrm>
          <a:prstGeom prst="rect">
            <a:avLst/>
          </a:prstGeom>
          <a:noFill/>
        </p:spPr>
        <p:txBody>
          <a:bodyPr wrap="square" rtlCol="0">
            <a:spAutoFit/>
          </a:bodyPr>
          <a:lstStyle/>
          <a:p>
            <a:r>
              <a:rPr lang="de-DE" altLang="de-DE" sz="1600" b="1" dirty="0">
                <a:latin typeface="Arial Black" panose="020B0A04020102020204" pitchFamily="34" charset="0"/>
                <a:ea typeface="Tahoma" panose="020B0604030504040204" pitchFamily="34" charset="0"/>
                <a:cs typeface="Arial" panose="020B0604020202020204" pitchFamily="34" charset="0"/>
              </a:rPr>
              <a:t>Gebäudeenergiegesetzes (GEG)</a:t>
            </a:r>
          </a:p>
          <a:p>
            <a:pPr marL="285750" lvl="0" indent="-285750" eaLnBrk="0" fontAlgn="base" hangingPunct="0">
              <a:spcBef>
                <a:spcPct val="0"/>
              </a:spcBef>
              <a:spcAft>
                <a:spcPct val="0"/>
              </a:spcAft>
              <a:buFont typeface="Wingdings" panose="05000000000000000000" pitchFamily="2" charset="2"/>
              <a:buChar char="è"/>
            </a:pPr>
            <a:endParaRPr lang="de-DE" sz="1400" dirty="0" smtClean="0">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è"/>
            </a:pPr>
            <a:r>
              <a:rPr lang="de-DE" sz="1400" dirty="0" smtClean="0">
                <a:latin typeface="Arial" panose="020B0604020202020204" pitchFamily="34" charset="0"/>
                <a:cs typeface="Arial" panose="020B0604020202020204" pitchFamily="34" charset="0"/>
              </a:rPr>
              <a:t>formuliert bauliche und heizungstechnische Anforderungen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an Gebäude</a:t>
            </a:r>
          </a:p>
          <a:p>
            <a:pPr marL="285750" indent="-285750" eaLnBrk="0" fontAlgn="base" hangingPunct="0">
              <a:spcBef>
                <a:spcPct val="0"/>
              </a:spcBef>
              <a:spcAft>
                <a:spcPct val="0"/>
              </a:spcAft>
              <a:buFont typeface="Wingdings" panose="05000000000000000000" pitchFamily="2" charset="2"/>
              <a:buChar char="è"/>
            </a:pPr>
            <a:r>
              <a:rPr lang="de-DE" sz="1400" dirty="0" smtClean="0">
                <a:latin typeface="Arial" panose="020B0604020202020204" pitchFamily="34" charset="0"/>
                <a:cs typeface="Arial" panose="020B0604020202020204" pitchFamily="34" charset="0"/>
              </a:rPr>
              <a:t>legt die energetischen Standards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für Neu- und Bestandsbauten bei Sanierungen fest</a:t>
            </a:r>
          </a:p>
          <a:p>
            <a:pPr eaLnBrk="0" fontAlgn="base" hangingPunct="0">
              <a:spcBef>
                <a:spcPct val="0"/>
              </a:spcBef>
              <a:spcAft>
                <a:spcPct val="0"/>
              </a:spcAft>
            </a:pPr>
            <a:endParaRPr lang="de-DE" sz="1400" dirty="0" smtClean="0">
              <a:latin typeface="Arial" panose="020B0604020202020204" pitchFamily="34" charset="0"/>
              <a:cs typeface="Arial" panose="020B0604020202020204" pitchFamily="34" charset="0"/>
            </a:endParaRPr>
          </a:p>
          <a:p>
            <a:pPr marL="285750" lvl="0" indent="-285750" eaLnBrk="0" fontAlgn="base" hangingPunct="0">
              <a:spcBef>
                <a:spcPct val="0"/>
              </a:spcBef>
              <a:spcAft>
                <a:spcPct val="0"/>
              </a:spcAft>
              <a:buFont typeface="Wingdings" panose="05000000000000000000" pitchFamily="2" charset="2"/>
              <a:buChar char="è"/>
            </a:pPr>
            <a:r>
              <a:rPr lang="de-DE" sz="1400" dirty="0" smtClean="0">
                <a:latin typeface="Arial" panose="020B0604020202020204" pitchFamily="34" charset="0"/>
                <a:cs typeface="Arial" panose="020B0604020202020204" pitchFamily="34" charset="0"/>
              </a:rPr>
              <a:t>zentrales Instrument der deutschen Energie- und Klimaschutzpolitik zum Erreichen der energiepolitischen Ziele im Gebäudesektor </a:t>
            </a:r>
            <a:br>
              <a:rPr lang="de-DE" sz="1400" dirty="0" smtClean="0">
                <a:latin typeface="Arial" panose="020B0604020202020204" pitchFamily="34" charset="0"/>
                <a:cs typeface="Arial" panose="020B0604020202020204" pitchFamily="34" charset="0"/>
              </a:rPr>
            </a:br>
            <a:r>
              <a:rPr lang="de-DE" sz="600" dirty="0">
                <a:latin typeface="Arial" panose="020B0604020202020204" pitchFamily="34" charset="0"/>
                <a:cs typeface="Arial" panose="020B0604020202020204" pitchFamily="34" charset="0"/>
              </a:rPr>
              <a:t/>
            </a:r>
            <a:br>
              <a:rPr lang="de-DE" sz="600" dirty="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sym typeface="Wingdings" panose="05000000000000000000" pitchFamily="2" charset="2"/>
              </a:rPr>
              <a:t> </a:t>
            </a:r>
            <a:r>
              <a:rPr lang="de-DE" sz="1400" dirty="0" smtClean="0">
                <a:latin typeface="Arial" panose="020B0604020202020204" pitchFamily="34" charset="0"/>
                <a:cs typeface="Arial" panose="020B0604020202020204" pitchFamily="34" charset="0"/>
              </a:rPr>
              <a:t>ein nahezu klimaneutraler Gebäudebestand bis 2045 </a:t>
            </a:r>
            <a:br>
              <a:rPr lang="de-DE" sz="1400" dirty="0" smtClean="0">
                <a:latin typeface="Arial" panose="020B0604020202020204" pitchFamily="34" charset="0"/>
                <a:cs typeface="Arial" panose="020B0604020202020204" pitchFamily="34" charset="0"/>
              </a:rPr>
            </a:br>
            <a:r>
              <a:rPr lang="de-DE" sz="600" dirty="0" smtClean="0">
                <a:latin typeface="Arial" panose="020B0604020202020204" pitchFamily="34" charset="0"/>
                <a:cs typeface="Arial" panose="020B0604020202020204" pitchFamily="34" charset="0"/>
              </a:rPr>
              <a:t/>
            </a:r>
            <a:br>
              <a:rPr lang="de-DE" sz="6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sym typeface="Wingdings" panose="05000000000000000000" pitchFamily="2" charset="2"/>
              </a:rPr>
              <a:t> </a:t>
            </a:r>
            <a:r>
              <a:rPr lang="de-DE" sz="1400" dirty="0" smtClean="0">
                <a:latin typeface="Arial" panose="020B0604020202020204" pitchFamily="34" charset="0"/>
                <a:cs typeface="Arial" panose="020B0604020202020204" pitchFamily="34" charset="0"/>
              </a:rPr>
              <a:t>etwa 40 % Endenergieeinsparung </a:t>
            </a:r>
            <a:r>
              <a:rPr lang="de-DE" sz="1400" dirty="0">
                <a:latin typeface="Arial" panose="020B0604020202020204" pitchFamily="34" charset="0"/>
                <a:cs typeface="Arial" panose="020B0604020202020204" pitchFamily="34" charset="0"/>
              </a:rPr>
              <a:t>im Vergleich zu </a:t>
            </a:r>
            <a:r>
              <a:rPr lang="de-DE" sz="1400" dirty="0" smtClean="0">
                <a:latin typeface="Arial" panose="020B0604020202020204" pitchFamily="34" charset="0"/>
                <a:cs typeface="Arial" panose="020B0604020202020204" pitchFamily="34" charset="0"/>
              </a:rPr>
              <a:t>2020</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durch Effizienzmaßnahmen an Gebäudehülle und Anlagentechnik </a:t>
            </a:r>
          </a:p>
          <a:p>
            <a:pPr marL="285750" lvl="0" indent="-285750" eaLnBrk="0" fontAlgn="base" hangingPunct="0">
              <a:spcBef>
                <a:spcPct val="0"/>
              </a:spcBef>
              <a:spcAft>
                <a:spcPct val="0"/>
              </a:spcAft>
              <a:buFont typeface="Wingdings" panose="05000000000000000000" pitchFamily="2" charset="2"/>
              <a:buChar char="è"/>
            </a:pPr>
            <a:endParaRPr lang="de-DE" sz="1400" dirty="0">
              <a:latin typeface="Arial" panose="020B0604020202020204" pitchFamily="34" charset="0"/>
              <a:cs typeface="Arial" panose="020B0604020202020204" pitchFamily="34" charset="0"/>
            </a:endParaRPr>
          </a:p>
        </p:txBody>
      </p:sp>
      <p:sp>
        <p:nvSpPr>
          <p:cNvPr id="13" name="Textfeld 12"/>
          <p:cNvSpPr txBox="1"/>
          <p:nvPr/>
        </p:nvSpPr>
        <p:spPr>
          <a:xfrm>
            <a:off x="6195955" y="2494051"/>
            <a:ext cx="5910319" cy="3662541"/>
          </a:xfrm>
          <a:prstGeom prst="rect">
            <a:avLst/>
          </a:prstGeom>
          <a:noFill/>
        </p:spPr>
        <p:txBody>
          <a:bodyPr wrap="square" rtlCol="0">
            <a:spAutoFit/>
          </a:bodyPr>
          <a:lstStyle/>
          <a:p>
            <a:pPr lvl="0" eaLnBrk="0" fontAlgn="base" hangingPunct="0">
              <a:spcBef>
                <a:spcPct val="0"/>
              </a:spcBef>
              <a:spcAft>
                <a:spcPct val="0"/>
              </a:spcAft>
            </a:pPr>
            <a:r>
              <a:rPr lang="de-DE" altLang="de-DE" sz="1600" b="1" dirty="0" smtClean="0">
                <a:latin typeface="Arial Black" panose="020B0A04020102020204" pitchFamily="34" charset="0"/>
              </a:rPr>
              <a:t>Bundesförderung für </a:t>
            </a:r>
            <a:r>
              <a:rPr lang="de-DE" altLang="de-DE" sz="1600" b="1" dirty="0">
                <a:latin typeface="Arial Black" panose="020B0A04020102020204" pitchFamily="34" charset="0"/>
              </a:rPr>
              <a:t>effiziente Gebäude (BEG</a:t>
            </a:r>
            <a:r>
              <a:rPr lang="de-DE" altLang="de-DE" sz="1600" b="1" dirty="0" smtClean="0">
                <a:latin typeface="Arial Black" panose="020B0A04020102020204" pitchFamily="34" charset="0"/>
              </a:rPr>
              <a:t>)</a:t>
            </a:r>
            <a:r>
              <a:rPr lang="de-DE" altLang="de-DE" sz="1400" b="1" dirty="0" smtClean="0">
                <a:solidFill>
                  <a:srgbClr val="F29100"/>
                </a:solidFill>
                <a:latin typeface="Arial Black" panose="020B0A04020102020204" pitchFamily="34" charset="0"/>
              </a:rPr>
              <a:t/>
            </a:r>
            <a:br>
              <a:rPr lang="de-DE" altLang="de-DE" sz="1400" b="1" dirty="0" smtClean="0">
                <a:solidFill>
                  <a:srgbClr val="F29100"/>
                </a:solidFill>
                <a:latin typeface="Arial Black" panose="020B0A04020102020204" pitchFamily="34" charset="0"/>
              </a:rPr>
            </a:br>
            <a:endParaRPr lang="de-DE" altLang="de-DE" sz="1400" b="1" dirty="0">
              <a:solidFill>
                <a:srgbClr val="F29100"/>
              </a:solidFill>
              <a:latin typeface="Arial Black" panose="020B0A04020102020204" pitchFamily="34" charset="0"/>
            </a:endParaRPr>
          </a:p>
          <a:p>
            <a:pPr marL="285750" lvl="0" indent="-285750" eaLnBrk="0" fontAlgn="base" hangingPunct="0">
              <a:spcBef>
                <a:spcPct val="0"/>
              </a:spcBef>
              <a:spcAft>
                <a:spcPct val="0"/>
              </a:spcAft>
              <a:buFont typeface="Wingdings" panose="05000000000000000000" pitchFamily="2" charset="2"/>
              <a:buChar char="è"/>
            </a:pPr>
            <a:r>
              <a:rPr lang="de-DE" altLang="de-DE" sz="1400" b="1" dirty="0" smtClean="0">
                <a:solidFill>
                  <a:srgbClr val="000000"/>
                </a:solidFill>
                <a:latin typeface="Arial" panose="020B0604020202020204" pitchFamily="34" charset="0"/>
                <a:cs typeface="Arial" panose="020B0604020202020204" pitchFamily="34" charset="0"/>
                <a:sym typeface="Wingdings" panose="05000000000000000000" pitchFamily="2" charset="2"/>
              </a:rPr>
              <a:t>Staatliches Förderprogramm </a:t>
            </a:r>
            <a:r>
              <a:rPr lang="de-DE" altLang="de-DE" sz="1400" dirty="0">
                <a:solidFill>
                  <a:srgbClr val="212121"/>
                </a:solidFill>
                <a:latin typeface="Arial" panose="020B0604020202020204" pitchFamily="34" charset="0"/>
                <a:cs typeface="Arial" panose="020B0604020202020204" pitchFamily="34" charset="0"/>
                <a:sym typeface="Wingdings" panose="05000000000000000000" pitchFamily="2" charset="2"/>
              </a:rPr>
              <a:t>zur Förderung von </a:t>
            </a:r>
            <a:r>
              <a:rPr kumimoji="0" lang="de-DE" altLang="de-DE" sz="1400" b="0" i="0" u="none" strike="noStrike" cap="none" normalizeH="0" baseline="0" dirty="0" smtClean="0">
                <a:ln>
                  <a:noFill/>
                </a:ln>
                <a:solidFill>
                  <a:srgbClr val="212121"/>
                </a:solidFill>
                <a:effectLst/>
                <a:latin typeface="Arial" panose="020B0604020202020204" pitchFamily="34" charset="0"/>
                <a:cs typeface="Arial" panose="020B0604020202020204" pitchFamily="34" charset="0"/>
              </a:rPr>
              <a:t>Maßnahmen </a:t>
            </a:r>
            <a:br>
              <a:rPr kumimoji="0" lang="de-DE" altLang="de-DE" sz="1400" b="0" i="0" u="none" strike="noStrike" cap="none" normalizeH="0" baseline="0" dirty="0" smtClean="0">
                <a:ln>
                  <a:noFill/>
                </a:ln>
                <a:solidFill>
                  <a:srgbClr val="212121"/>
                </a:solidFill>
                <a:effectLst/>
                <a:latin typeface="Arial" panose="020B0604020202020204" pitchFamily="34" charset="0"/>
                <a:cs typeface="Arial" panose="020B0604020202020204" pitchFamily="34" charset="0"/>
              </a:rPr>
            </a:br>
            <a:r>
              <a:rPr kumimoji="0" lang="de-DE" altLang="de-DE" sz="1400" b="0" i="0" u="none" strike="noStrike" cap="none" normalizeH="0" baseline="0" dirty="0" smtClean="0">
                <a:ln>
                  <a:noFill/>
                </a:ln>
                <a:solidFill>
                  <a:srgbClr val="212121"/>
                </a:solidFill>
                <a:effectLst/>
                <a:latin typeface="Arial" panose="020B0604020202020204" pitchFamily="34" charset="0"/>
                <a:cs typeface="Arial" panose="020B0604020202020204" pitchFamily="34" charset="0"/>
              </a:rPr>
              <a:t>für mehr Energieeffizienz in Wohn- und Nichtwohngebäuden</a:t>
            </a:r>
          </a:p>
          <a:p>
            <a:pPr marL="285750" lvl="0" indent="-285750" eaLnBrk="0" fontAlgn="base" hangingPunct="0">
              <a:spcBef>
                <a:spcPct val="0"/>
              </a:spcBef>
              <a:spcAft>
                <a:spcPct val="0"/>
              </a:spcAft>
              <a:buFont typeface="Wingdings" panose="05000000000000000000" pitchFamily="2" charset="2"/>
              <a:buChar char="è"/>
            </a:pPr>
            <a:endParaRPr lang="de-DE" altLang="de-DE" sz="1400" dirty="0">
              <a:solidFill>
                <a:srgbClr val="21212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de-DE" altLang="de-DE" sz="1400" b="0" i="0" u="none" strike="noStrike" cap="none" normalizeH="0" baseline="0" dirty="0" smtClean="0">
              <a:ln>
                <a:noFill/>
              </a:ln>
              <a:solidFill>
                <a:srgbClr val="21212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de-DE" altLang="de-DE" sz="1400" b="0" i="0" u="none" strike="noStrike" cap="none" normalizeH="0" baseline="0" dirty="0" smtClean="0">
              <a:ln>
                <a:noFill/>
              </a:ln>
              <a:solidFill>
                <a:srgbClr val="212121"/>
              </a:solidFill>
              <a:effectLst/>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è"/>
            </a:pPr>
            <a:r>
              <a:rPr lang="de-DE" sz="1400" dirty="0" smtClean="0">
                <a:latin typeface="Arial" panose="020B0604020202020204" pitchFamily="34" charset="0"/>
                <a:cs typeface="Arial" panose="020B0604020202020204" pitchFamily="34" charset="0"/>
              </a:rPr>
              <a:t>spielt bei der Umsetzung der Klimaziele der Bundesregierung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eine zentrale Rolle</a:t>
            </a:r>
            <a:br>
              <a:rPr lang="de-DE" sz="1400" dirty="0" smtClean="0">
                <a:latin typeface="Arial" panose="020B0604020202020204" pitchFamily="34" charset="0"/>
                <a:cs typeface="Arial" panose="020B0604020202020204" pitchFamily="34" charset="0"/>
              </a:rPr>
            </a:br>
            <a:endParaRPr kumimoji="0" lang="de-DE" altLang="de-DE" sz="600" b="0" i="0" u="none" strike="noStrike" cap="none" normalizeH="0" baseline="0" dirty="0" smtClean="0">
              <a:ln>
                <a:noFill/>
              </a:ln>
              <a:solidFill>
                <a:srgbClr val="212121"/>
              </a:solidFill>
              <a:effectLst/>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è"/>
            </a:pPr>
            <a:r>
              <a:rPr kumimoji="0" lang="de-DE" altLang="de-DE" sz="1400" b="0" i="0" u="none" strike="noStrike" cap="none" normalizeH="0" baseline="0" dirty="0" smtClean="0">
                <a:ln>
                  <a:noFill/>
                </a:ln>
                <a:solidFill>
                  <a:srgbClr val="212121"/>
                </a:solidFill>
                <a:effectLst/>
                <a:latin typeface="Arial Black" panose="020B0A04020102020204" pitchFamily="34" charset="0"/>
                <a:cs typeface="Arial" panose="020B0604020202020204" pitchFamily="34" charset="0"/>
              </a:rPr>
              <a:t>Investitionsanreize</a:t>
            </a:r>
            <a:r>
              <a:rPr kumimoji="0" lang="de-DE" altLang="de-DE" sz="1400" b="0" i="0" u="none" strike="noStrike" cap="none" normalizeH="0" baseline="0" dirty="0" smtClean="0">
                <a:ln>
                  <a:noFill/>
                </a:ln>
                <a:solidFill>
                  <a:srgbClr val="212121"/>
                </a:solidFill>
                <a:effectLst/>
                <a:latin typeface="Arial" panose="020B0604020202020204" pitchFamily="34" charset="0"/>
                <a:cs typeface="Arial" panose="020B0604020202020204" pitchFamily="34" charset="0"/>
              </a:rPr>
              <a:t> </a:t>
            </a:r>
            <a:r>
              <a:rPr kumimoji="0" lang="de-DE" altLang="de-DE" sz="1400" b="0" i="0" u="none" strike="noStrike" cap="none" normalizeH="0" baseline="0" dirty="0" smtClean="0">
                <a:ln>
                  <a:noFill/>
                </a:ln>
                <a:solidFill>
                  <a:srgbClr val="212121"/>
                </a:solidFill>
                <a:effectLst/>
                <a:latin typeface="Arial Black" panose="020B0A04020102020204" pitchFamily="34" charset="0"/>
                <a:cs typeface="Arial" panose="020B0604020202020204" pitchFamily="34" charset="0"/>
              </a:rPr>
              <a:t>sollen dazu beitragen, die Energie- und Klimaziele im Gebäudesektor zu erreichen </a:t>
            </a:r>
            <a:br>
              <a:rPr kumimoji="0" lang="de-DE" altLang="de-DE" sz="1400" b="0" i="0" u="none" strike="noStrike" cap="none" normalizeH="0" baseline="0" dirty="0" smtClean="0">
                <a:ln>
                  <a:noFill/>
                </a:ln>
                <a:solidFill>
                  <a:srgbClr val="212121"/>
                </a:solidFill>
                <a:effectLst/>
                <a:latin typeface="Arial Black" panose="020B0A04020102020204" pitchFamily="34" charset="0"/>
                <a:cs typeface="Arial" panose="020B0604020202020204" pitchFamily="34" charset="0"/>
              </a:rPr>
            </a:br>
            <a:r>
              <a:rPr kumimoji="0" lang="de-DE" altLang="de-DE" sz="1400" b="0" i="0" u="none" strike="noStrike" cap="none" normalizeH="0" baseline="0" dirty="0" smtClean="0">
                <a:ln>
                  <a:noFill/>
                </a:ln>
                <a:solidFill>
                  <a:srgbClr val="212121"/>
                </a:solidFill>
                <a:effectLst/>
                <a:latin typeface="Arial" panose="020B0604020202020204" pitchFamily="34" charset="0"/>
                <a:cs typeface="Arial" panose="020B0604020202020204" pitchFamily="34" charset="0"/>
              </a:rPr>
              <a:t>Deutschland bis 2045 treibhausgasneutral zu machen. </a:t>
            </a:r>
            <a:br>
              <a:rPr kumimoji="0" lang="de-DE" altLang="de-DE" sz="1400" b="0" i="0" u="none" strike="noStrike" cap="none" normalizeH="0" baseline="0" dirty="0" smtClean="0">
                <a:ln>
                  <a:noFill/>
                </a:ln>
                <a:solidFill>
                  <a:srgbClr val="212121"/>
                </a:solidFill>
                <a:effectLst/>
                <a:latin typeface="Arial" panose="020B0604020202020204" pitchFamily="34" charset="0"/>
                <a:cs typeface="Arial" panose="020B0604020202020204" pitchFamily="34" charset="0"/>
              </a:rPr>
            </a:br>
            <a:endParaRPr kumimoji="0" lang="de-DE" altLang="de-DE" sz="600" b="0" i="0" u="none" strike="noStrike" cap="none" normalizeH="0" baseline="0" dirty="0" smtClean="0">
              <a:ln>
                <a:noFill/>
              </a:ln>
              <a:solidFill>
                <a:srgbClr val="212121"/>
              </a:solidFill>
              <a:effectLst/>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è"/>
            </a:pPr>
            <a:r>
              <a:rPr kumimoji="0" lang="de-DE" altLang="de-DE" sz="1400" b="0" i="0" u="none" strike="noStrike" cap="none" normalizeH="0" baseline="0" dirty="0" smtClean="0">
                <a:ln>
                  <a:noFill/>
                </a:ln>
                <a:solidFill>
                  <a:srgbClr val="212121"/>
                </a:solidFill>
                <a:effectLst/>
                <a:latin typeface="Arial" panose="020B0604020202020204" pitchFamily="34" charset="0"/>
                <a:cs typeface="Arial" panose="020B0604020202020204" pitchFamily="34" charset="0"/>
              </a:rPr>
              <a:t>Durch den Umstieg auf Erneuerbare Energien und die Steigerung der Energieeffizienz soll die Abhängigkeit von fossiler Energie </a:t>
            </a:r>
            <a:r>
              <a:rPr lang="de-DE" altLang="de-DE" sz="1400" dirty="0" smtClean="0">
                <a:solidFill>
                  <a:srgbClr val="212121"/>
                </a:solidFill>
                <a:latin typeface="Arial" panose="020B0604020202020204" pitchFamily="34" charset="0"/>
                <a:cs typeface="Arial" panose="020B0604020202020204" pitchFamily="34" charset="0"/>
              </a:rPr>
              <a:t>ve</a:t>
            </a:r>
            <a:r>
              <a:rPr kumimoji="0" lang="de-DE" altLang="de-DE" sz="1400" b="0" i="0" u="none" strike="noStrike" cap="none" normalizeH="0" baseline="0" dirty="0" smtClean="0">
                <a:ln>
                  <a:noFill/>
                </a:ln>
                <a:solidFill>
                  <a:srgbClr val="212121"/>
                </a:solidFill>
                <a:effectLst/>
                <a:latin typeface="Arial" panose="020B0604020202020204" pitchFamily="34" charset="0"/>
                <a:cs typeface="Arial" panose="020B0604020202020204" pitchFamily="34" charset="0"/>
              </a:rPr>
              <a:t>rringert und die Energiesicherheit</a:t>
            </a:r>
            <a:r>
              <a:rPr lang="de-DE" altLang="de-DE" sz="1400" dirty="0">
                <a:solidFill>
                  <a:srgbClr val="212121"/>
                </a:solidFill>
                <a:latin typeface="Arial" panose="020B0604020202020204" pitchFamily="34" charset="0"/>
                <a:cs typeface="Arial" panose="020B0604020202020204" pitchFamily="34" charset="0"/>
              </a:rPr>
              <a:t> </a:t>
            </a:r>
            <a:r>
              <a:rPr lang="de-DE" altLang="de-DE" sz="1400" dirty="0" smtClean="0">
                <a:solidFill>
                  <a:srgbClr val="212121"/>
                </a:solidFill>
                <a:latin typeface="Arial" panose="020B0604020202020204" pitchFamily="34" charset="0"/>
                <a:cs typeface="Arial" panose="020B0604020202020204" pitchFamily="34" charset="0"/>
              </a:rPr>
              <a:t>erhöht werden</a:t>
            </a:r>
            <a:endParaRPr kumimoji="0" lang="de-DE" alt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8" name="Picture 4" descr="https://www.dena.de/fileadmin/dena/Bilder/Newsroom/Meldungen/2019Q2/geea-Massnahmenpaket-Grafik-Saeulen-Energiewende_01.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14743" t="17187" r="74246" b="62814"/>
          <a:stretch/>
        </p:blipFill>
        <p:spPr bwMode="auto">
          <a:xfrm>
            <a:off x="6214286" y="332095"/>
            <a:ext cx="1395956" cy="1342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Rechteck 20"/>
          <p:cNvSpPr/>
          <p:nvPr/>
        </p:nvSpPr>
        <p:spPr>
          <a:xfrm>
            <a:off x="212105" y="1811839"/>
            <a:ext cx="3389376" cy="523220"/>
          </a:xfrm>
          <a:prstGeom prst="rect">
            <a:avLst/>
          </a:prstGeom>
        </p:spPr>
        <p:txBody>
          <a:bodyPr wrap="square">
            <a:spAutoFit/>
          </a:bodyPr>
          <a:lstStyle/>
          <a:p>
            <a:pPr>
              <a:spcAft>
                <a:spcPts val="0"/>
              </a:spcAft>
            </a:pPr>
            <a:r>
              <a:rPr lang="de-DE" sz="1400" b="1" dirty="0" smtClean="0">
                <a:solidFill>
                  <a:schemeClr val="bg1"/>
                </a:solidFill>
                <a:latin typeface="Arial Black" panose="020B0A04020102020204" pitchFamily="34" charset="0"/>
                <a:ea typeface="Tahoma" panose="020B0604030504040204" pitchFamily="34" charset="0"/>
                <a:cs typeface="Arial" panose="020B0604020202020204" pitchFamily="34" charset="0"/>
              </a:rPr>
              <a:t>gesetzliche Anforderungen</a:t>
            </a:r>
            <a:br>
              <a:rPr lang="de-DE" sz="1400" b="1" dirty="0" smtClean="0">
                <a:solidFill>
                  <a:schemeClr val="bg1"/>
                </a:solidFill>
                <a:latin typeface="Arial Black" panose="020B0A04020102020204" pitchFamily="34" charset="0"/>
                <a:ea typeface="Tahoma" panose="020B0604030504040204" pitchFamily="34" charset="0"/>
                <a:cs typeface="Arial" panose="020B0604020202020204" pitchFamily="34" charset="0"/>
              </a:rPr>
            </a:br>
            <a:r>
              <a:rPr lang="de-DE" sz="1400" b="1" dirty="0" smtClean="0">
                <a:solidFill>
                  <a:schemeClr val="bg1"/>
                </a:solidFill>
                <a:latin typeface="Arial Black" panose="020B0A04020102020204" pitchFamily="34" charset="0"/>
                <a:ea typeface="Tahoma" panose="020B0604030504040204" pitchFamily="34" charset="0"/>
                <a:cs typeface="Arial" panose="020B0604020202020204" pitchFamily="34" charset="0"/>
              </a:rPr>
              <a:t>Gesetze / Vorschriften / Normen</a:t>
            </a:r>
          </a:p>
        </p:txBody>
      </p:sp>
      <p:sp>
        <p:nvSpPr>
          <p:cNvPr id="22" name="Rechteck 21"/>
          <p:cNvSpPr/>
          <p:nvPr/>
        </p:nvSpPr>
        <p:spPr>
          <a:xfrm>
            <a:off x="6195957" y="1774910"/>
            <a:ext cx="3389376" cy="523220"/>
          </a:xfrm>
          <a:prstGeom prst="rect">
            <a:avLst/>
          </a:prstGeom>
        </p:spPr>
        <p:txBody>
          <a:bodyPr wrap="square">
            <a:spAutoFit/>
          </a:bodyPr>
          <a:lstStyle/>
          <a:p>
            <a:pPr>
              <a:spcAft>
                <a:spcPts val="0"/>
              </a:spcAft>
            </a:pPr>
            <a:r>
              <a:rPr lang="de-DE" sz="1400" b="1" dirty="0" smtClean="0">
                <a:solidFill>
                  <a:schemeClr val="bg1"/>
                </a:solidFill>
                <a:latin typeface="Arial Black" panose="020B0A04020102020204" pitchFamily="34" charset="0"/>
                <a:ea typeface="Tahoma" panose="020B0604030504040204" pitchFamily="34" charset="0"/>
                <a:cs typeface="Arial" panose="020B0604020202020204" pitchFamily="34" charset="0"/>
              </a:rPr>
              <a:t>gesetzliche Anforderungen</a:t>
            </a:r>
            <a:br>
              <a:rPr lang="de-DE" sz="1400" b="1" dirty="0" smtClean="0">
                <a:solidFill>
                  <a:schemeClr val="bg1"/>
                </a:solidFill>
                <a:latin typeface="Arial Black" panose="020B0A04020102020204" pitchFamily="34" charset="0"/>
                <a:ea typeface="Tahoma" panose="020B0604030504040204" pitchFamily="34" charset="0"/>
                <a:cs typeface="Arial" panose="020B0604020202020204" pitchFamily="34" charset="0"/>
              </a:rPr>
            </a:br>
            <a:r>
              <a:rPr lang="de-DE" sz="1400" b="1" dirty="0" smtClean="0">
                <a:solidFill>
                  <a:schemeClr val="bg1"/>
                </a:solidFill>
                <a:latin typeface="Arial Black" panose="020B0A04020102020204" pitchFamily="34" charset="0"/>
                <a:ea typeface="Tahoma" panose="020B0604030504040204" pitchFamily="34" charset="0"/>
                <a:cs typeface="Arial" panose="020B0604020202020204" pitchFamily="34" charset="0"/>
              </a:rPr>
              <a:t>Gesetze / Vorschriften / Normen</a:t>
            </a:r>
          </a:p>
        </p:txBody>
      </p:sp>
      <p:sp>
        <p:nvSpPr>
          <p:cNvPr id="23" name="Rechteck 22"/>
          <p:cNvSpPr/>
          <p:nvPr/>
        </p:nvSpPr>
        <p:spPr>
          <a:xfrm>
            <a:off x="6099048" y="1711242"/>
            <a:ext cx="6080760" cy="633602"/>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Rechteck 35"/>
          <p:cNvSpPr/>
          <p:nvPr/>
        </p:nvSpPr>
        <p:spPr>
          <a:xfrm>
            <a:off x="6195956" y="1763274"/>
            <a:ext cx="4465947" cy="523220"/>
          </a:xfrm>
          <a:prstGeom prst="rect">
            <a:avLst/>
          </a:prstGeom>
        </p:spPr>
        <p:txBody>
          <a:bodyPr wrap="square">
            <a:spAutoFit/>
          </a:bodyPr>
          <a:lstStyle/>
          <a:p>
            <a:pPr>
              <a:spcAft>
                <a:spcPts val="0"/>
              </a:spcAft>
            </a:pPr>
            <a:r>
              <a:rPr lang="de-DE" sz="1400" b="1" dirty="0" smtClean="0">
                <a:solidFill>
                  <a:schemeClr val="bg1"/>
                </a:solidFill>
                <a:latin typeface="Arial Black" panose="020B0A04020102020204" pitchFamily="34" charset="0"/>
                <a:ea typeface="Tahoma" panose="020B0604030504040204" pitchFamily="34" charset="0"/>
                <a:cs typeface="Arial" panose="020B0604020202020204" pitchFamily="34" charset="0"/>
              </a:rPr>
              <a:t>Fördermittel</a:t>
            </a:r>
          </a:p>
          <a:p>
            <a:pPr>
              <a:spcAft>
                <a:spcPts val="0"/>
              </a:spcAft>
            </a:pPr>
            <a:r>
              <a:rPr lang="de-DE" sz="1400" b="1" dirty="0" smtClean="0">
                <a:solidFill>
                  <a:schemeClr val="bg1"/>
                </a:solidFill>
                <a:latin typeface="Arial Black" panose="020B0A04020102020204" pitchFamily="34" charset="0"/>
                <a:ea typeface="Tahoma" panose="020B0604030504040204" pitchFamily="34" charset="0"/>
                <a:cs typeface="Arial" panose="020B0604020202020204" pitchFamily="34" charset="0"/>
              </a:rPr>
              <a:t>Zuschüsse / Kredite / Steuervorteile</a:t>
            </a:r>
          </a:p>
        </p:txBody>
      </p:sp>
    </p:spTree>
    <p:extLst>
      <p:ext uri="{BB962C8B-B14F-4D97-AF65-F5344CB8AC3E}">
        <p14:creationId xmlns:p14="http://schemas.microsoft.com/office/powerpoint/2010/main" val="427963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4434348"/>
            <a:ext cx="12192000" cy="186167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0" y="877462"/>
            <a:ext cx="12192000" cy="673596"/>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p:cNvSpPr/>
          <p:nvPr/>
        </p:nvSpPr>
        <p:spPr>
          <a:xfrm>
            <a:off x="468405" y="412459"/>
            <a:ext cx="11491529" cy="5940088"/>
          </a:xfrm>
          <a:prstGeom prst="rect">
            <a:avLst/>
          </a:prstGeom>
        </p:spPr>
        <p:txBody>
          <a:bodyPr wrap="square">
            <a:spAutoFit/>
          </a:bodyPr>
          <a:lstStyle/>
          <a:p>
            <a:r>
              <a:rPr lang="de-DE" sz="2000" dirty="0" smtClean="0">
                <a:solidFill>
                  <a:srgbClr val="000000"/>
                </a:solidFill>
                <a:effectLst/>
                <a:latin typeface="Arial Black" panose="020B0A04020102020204" pitchFamily="34" charset="0"/>
                <a:ea typeface="Calibri" panose="020F0502020204030204" pitchFamily="34" charset="0"/>
                <a:cs typeface="Arial" panose="020B0604020202020204" pitchFamily="34" charset="0"/>
              </a:rPr>
              <a:t>BEG EM </a:t>
            </a:r>
            <a:r>
              <a:rPr lang="de-DE"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Überblick</a:t>
            </a:r>
          </a:p>
          <a:p>
            <a:endParaRPr lang="de-DE"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de-DE" sz="2000"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BEG-EM Zuschuss – Kredit - Steuerförderung</a:t>
            </a:r>
          </a:p>
          <a:p>
            <a:r>
              <a:rPr lang="de-DE" sz="1600" dirty="0" smtClean="0">
                <a:latin typeface="Arial Black" panose="020B0A04020102020204" pitchFamily="34" charset="0"/>
                <a:ea typeface="Calibri" panose="020F0502020204030204" pitchFamily="34" charset="0"/>
                <a:cs typeface="Arial" panose="020B0604020202020204" pitchFamily="34" charset="0"/>
              </a:rPr>
              <a:t/>
            </a:r>
            <a:br>
              <a:rPr lang="de-DE" sz="1600" dirty="0" smtClean="0">
                <a:latin typeface="Arial Black" panose="020B0A04020102020204" pitchFamily="34" charset="0"/>
                <a:ea typeface="Calibri" panose="020F0502020204030204" pitchFamily="34" charset="0"/>
                <a:cs typeface="Arial" panose="020B0604020202020204" pitchFamily="34" charset="0"/>
              </a:rPr>
            </a:br>
            <a:r>
              <a:rPr lang="de-DE" sz="1600" dirty="0" smtClean="0">
                <a:solidFill>
                  <a:srgbClr val="F29100"/>
                </a:solidFill>
                <a:latin typeface="Arial Black" panose="020B0A04020102020204" pitchFamily="34" charset="0"/>
                <a:ea typeface="Calibri" panose="020F0502020204030204" pitchFamily="34" charset="0"/>
                <a:cs typeface="Arial" panose="020B0604020202020204" pitchFamily="34" charset="0"/>
              </a:rPr>
              <a:t>Grundsätzlich gilt, wenn die Zuschussförderung für BEG EM genutzt wird:</a:t>
            </a:r>
            <a:br>
              <a:rPr lang="de-DE" sz="1600" dirty="0" smtClean="0">
                <a:solidFill>
                  <a:srgbClr val="F29100"/>
                </a:solidFill>
                <a:latin typeface="Arial Black" panose="020B0A04020102020204" pitchFamily="34" charset="0"/>
                <a:ea typeface="Calibri" panose="020F0502020204030204" pitchFamily="34" charset="0"/>
                <a:cs typeface="Arial" panose="020B0604020202020204" pitchFamily="34" charset="0"/>
              </a:rPr>
            </a:br>
            <a:endParaRPr lang="de-DE" sz="1600" dirty="0" smtClean="0">
              <a:solidFill>
                <a:srgbClr val="F29100"/>
              </a:solidFill>
              <a:latin typeface="Arial Black" panose="020B0A040201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è"/>
            </a:pPr>
            <a:r>
              <a:rPr lang="de-DE" sz="1600" dirty="0" smtClean="0">
                <a:solidFill>
                  <a:srgbClr val="F29100"/>
                </a:solidFill>
                <a:latin typeface="Arial Black" panose="020B0A04020102020204" pitchFamily="34" charset="0"/>
                <a:ea typeface="Calibri" panose="020F0502020204030204" pitchFamily="34" charset="0"/>
                <a:cs typeface="Arial" panose="020B0604020202020204" pitchFamily="34" charset="0"/>
                <a:sym typeface="Wingdings" panose="05000000000000000000" pitchFamily="2" charset="2"/>
              </a:rPr>
              <a:t>ab 2024 neu! </a:t>
            </a:r>
            <a:r>
              <a:rPr lang="de-DE" sz="1600" dirty="0" smtClean="0">
                <a:latin typeface="Arial Black" panose="020B0A04020102020204" pitchFamily="34" charset="0"/>
                <a:ea typeface="Calibri" panose="020F0502020204030204" pitchFamily="34" charset="0"/>
                <a:cs typeface="Arial" panose="020B0604020202020204" pitchFamily="34" charset="0"/>
                <a:sym typeface="Wingdings" panose="05000000000000000000" pitchFamily="2" charset="2"/>
              </a:rPr>
              <a:t>Für mit Zuschuss geförderte Maßnahmen </a:t>
            </a:r>
            <a:br>
              <a:rPr lang="de-DE" sz="1600" dirty="0" smtClean="0">
                <a:latin typeface="Arial Black" panose="020B0A04020102020204" pitchFamily="34" charset="0"/>
                <a:ea typeface="Calibri" panose="020F0502020204030204" pitchFamily="34" charset="0"/>
                <a:cs typeface="Arial" panose="020B0604020202020204" pitchFamily="34" charset="0"/>
                <a:sym typeface="Wingdings" panose="05000000000000000000" pitchFamily="2" charset="2"/>
              </a:rPr>
            </a:br>
            <a:r>
              <a:rPr lang="de-DE" sz="1600" dirty="0" smtClean="0">
                <a:latin typeface="Arial Black" panose="020B0A04020102020204" pitchFamily="34" charset="0"/>
                <a:ea typeface="Calibri" panose="020F0502020204030204" pitchFamily="34" charset="0"/>
                <a:cs typeface="Arial" panose="020B0604020202020204" pitchFamily="34" charset="0"/>
                <a:sym typeface="Wingdings" panose="05000000000000000000" pitchFamily="2" charset="2"/>
              </a:rPr>
              <a:t>kann ein Ergänzungskredit bei der KfW beantragt werden!</a:t>
            </a:r>
            <a:br>
              <a:rPr lang="de-DE" sz="1600" dirty="0" smtClean="0">
                <a:latin typeface="Arial Black" panose="020B0A04020102020204" pitchFamily="34" charset="0"/>
                <a:ea typeface="Calibri" panose="020F0502020204030204" pitchFamily="34" charset="0"/>
                <a:cs typeface="Arial" panose="020B0604020202020204" pitchFamily="34" charset="0"/>
                <a:sym typeface="Wingdings" panose="05000000000000000000" pitchFamily="2" charset="2"/>
              </a:rPr>
            </a:br>
            <a:r>
              <a:rPr lang="de-DE" sz="1600"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max</a:t>
            </a:r>
            <a:r>
              <a:rPr lang="de-DE" sz="16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120.000 € je WE, </a:t>
            </a:r>
            <a:r>
              <a:rPr lang="de-DE" sz="1600" dirty="0" smtClean="0">
                <a:solidFill>
                  <a:srgbClr val="F291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für Selbstnutzer </a:t>
            </a:r>
            <a:r>
              <a:rPr lang="de-DE" sz="1600"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mit </a:t>
            </a:r>
            <a:r>
              <a:rPr lang="de-DE" sz="16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Haushaltseinkommen </a:t>
            </a:r>
            <a:r>
              <a:rPr lang="de-DE" sz="1600"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unter 90.000 €  zusätzlicher Zinsvorteil</a:t>
            </a:r>
            <a:br>
              <a:rPr lang="de-DE" sz="1600"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br>
            <a:r>
              <a:rPr lang="de-DE" sz="1600"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Antrag mit Zuschuss-Zusage über Hausbank / Finanzierungspartner</a:t>
            </a:r>
            <a:r>
              <a:rPr lang="de-DE" sz="1600" dirty="0" smtClean="0">
                <a:latin typeface="Arial Black" panose="020B0A04020102020204" pitchFamily="34" charset="0"/>
                <a:ea typeface="Calibri" panose="020F0502020204030204" pitchFamily="34" charset="0"/>
                <a:cs typeface="Arial" panose="020B0604020202020204" pitchFamily="34" charset="0"/>
                <a:sym typeface="Wingdings" panose="05000000000000000000" pitchFamily="2" charset="2"/>
              </a:rPr>
              <a:t/>
            </a:r>
            <a:br>
              <a:rPr lang="de-DE" sz="1600" dirty="0" smtClean="0">
                <a:latin typeface="Arial Black" panose="020B0A04020102020204" pitchFamily="34" charset="0"/>
                <a:ea typeface="Calibri" panose="020F0502020204030204" pitchFamily="34" charset="0"/>
                <a:cs typeface="Arial" panose="020B0604020202020204" pitchFamily="34" charset="0"/>
                <a:sym typeface="Wingdings" panose="05000000000000000000" pitchFamily="2" charset="2"/>
              </a:rPr>
            </a:br>
            <a:endParaRPr lang="de-DE" sz="1600" dirty="0" smtClean="0">
              <a:latin typeface="Arial Black" panose="020B0A04020102020204" pitchFamily="34" charset="0"/>
              <a:ea typeface="Calibri" panose="020F050202020403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è"/>
            </a:pPr>
            <a:r>
              <a:rPr lang="de-DE" sz="1600"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g</a:t>
            </a:r>
            <a:r>
              <a:rPr lang="de-DE" sz="1600" dirty="0" smtClean="0">
                <a:latin typeface="Arial" panose="020B0604020202020204" pitchFamily="34" charset="0"/>
                <a:ea typeface="Calibri" panose="020F0502020204030204" pitchFamily="34" charset="0"/>
                <a:cs typeface="Arial" panose="020B0604020202020204" pitchFamily="34" charset="0"/>
              </a:rPr>
              <a:t>eförderte </a:t>
            </a:r>
            <a:r>
              <a:rPr lang="de-DE" sz="1600" dirty="0">
                <a:latin typeface="Arial" panose="020B0604020202020204" pitchFamily="34" charset="0"/>
                <a:ea typeface="Calibri" panose="020F0502020204030204" pitchFamily="34" charset="0"/>
                <a:cs typeface="Arial" panose="020B0604020202020204" pitchFamily="34" charset="0"/>
              </a:rPr>
              <a:t>Maßnahmen können </a:t>
            </a:r>
            <a:r>
              <a:rPr lang="de-DE" sz="1600" u="sng" dirty="0">
                <a:latin typeface="Arial Black" panose="020B0A04020102020204" pitchFamily="34" charset="0"/>
                <a:ea typeface="Calibri" panose="020F0502020204030204" pitchFamily="34" charset="0"/>
                <a:cs typeface="Arial" panose="020B0604020202020204" pitchFamily="34" charset="0"/>
              </a:rPr>
              <a:t>nicht</a:t>
            </a:r>
            <a:r>
              <a:rPr lang="de-DE" sz="1600" dirty="0">
                <a:latin typeface="Arial Black" panose="020B0A04020102020204" pitchFamily="34" charset="0"/>
                <a:ea typeface="Calibri" panose="020F0502020204030204" pitchFamily="34" charset="0"/>
                <a:cs typeface="Arial" panose="020B0604020202020204" pitchFamily="34" charset="0"/>
              </a:rPr>
              <a:t> gleichzeitig bei der </a:t>
            </a:r>
            <a:r>
              <a:rPr lang="de-DE" sz="1600" dirty="0" smtClean="0">
                <a:latin typeface="Arial Black" panose="020B0A04020102020204" pitchFamily="34" charset="0"/>
                <a:ea typeface="Calibri" panose="020F0502020204030204" pitchFamily="34" charset="0"/>
                <a:cs typeface="Arial" panose="020B0604020202020204" pitchFamily="34" charset="0"/>
              </a:rPr>
              <a:t>Einkommenssteuererklärung</a:t>
            </a:r>
            <a:r>
              <a:rPr lang="de-DE" sz="1600" dirty="0">
                <a:latin typeface="Arial" panose="020B0604020202020204" pitchFamily="34" charset="0"/>
                <a:ea typeface="Calibri" panose="020F0502020204030204" pitchFamily="34" charset="0"/>
                <a:cs typeface="Arial" panose="020B0604020202020204" pitchFamily="34" charset="0"/>
              </a:rPr>
              <a:t/>
            </a:r>
            <a:br>
              <a:rPr lang="de-DE" sz="1600" dirty="0">
                <a:latin typeface="Arial" panose="020B0604020202020204" pitchFamily="34" charset="0"/>
                <a:ea typeface="Calibri" panose="020F0502020204030204" pitchFamily="34" charset="0"/>
                <a:cs typeface="Arial" panose="020B0604020202020204" pitchFamily="34" charset="0"/>
              </a:rPr>
            </a:br>
            <a:r>
              <a:rPr lang="de-DE" sz="1600" dirty="0" smtClean="0">
                <a:latin typeface="Arial" panose="020B0604020202020204" pitchFamily="34" charset="0"/>
                <a:ea typeface="Calibri" panose="020F0502020204030204" pitchFamily="34" charset="0"/>
                <a:cs typeface="Arial" panose="020B0604020202020204" pitchFamily="34" charset="0"/>
              </a:rPr>
              <a:t>als </a:t>
            </a:r>
            <a:r>
              <a:rPr lang="de-DE" sz="1600" dirty="0">
                <a:latin typeface="Arial Black" panose="020B0A04020102020204" pitchFamily="34" charset="0"/>
                <a:ea typeface="Calibri" panose="020F0502020204030204" pitchFamily="34" charset="0"/>
                <a:cs typeface="Arial" panose="020B0604020202020204" pitchFamily="34" charset="0"/>
              </a:rPr>
              <a:t>Handwerkerleistungen § 35a Abs. 3 EStG </a:t>
            </a:r>
            <a:r>
              <a:rPr lang="de-DE" sz="1600" dirty="0">
                <a:latin typeface="Arial" panose="020B0604020202020204" pitchFamily="34" charset="0"/>
                <a:ea typeface="Calibri" panose="020F0502020204030204" pitchFamily="34" charset="0"/>
                <a:cs typeface="Arial" panose="020B0604020202020204" pitchFamily="34" charset="0"/>
              </a:rPr>
              <a:t>abgesetzt werden</a:t>
            </a:r>
            <a:br>
              <a:rPr lang="de-DE" sz="1600" dirty="0">
                <a:latin typeface="Arial" panose="020B0604020202020204" pitchFamily="34" charset="0"/>
                <a:ea typeface="Calibri" panose="020F0502020204030204" pitchFamily="34" charset="0"/>
                <a:cs typeface="Arial" panose="020B0604020202020204" pitchFamily="34" charset="0"/>
              </a:rPr>
            </a:br>
            <a:r>
              <a:rPr lang="de-DE" sz="1600" dirty="0" smtClean="0">
                <a:latin typeface="Arial" panose="020B0604020202020204" pitchFamily="34" charset="0"/>
                <a:ea typeface="Calibri" panose="020F0502020204030204" pitchFamily="34" charset="0"/>
                <a:cs typeface="Arial" panose="020B0604020202020204" pitchFamily="34" charset="0"/>
              </a:rPr>
              <a:t>Handwerkerleistungen </a:t>
            </a:r>
            <a:r>
              <a:rPr lang="de-DE" sz="1600" dirty="0">
                <a:latin typeface="Arial" panose="020B0604020202020204" pitchFamily="34" charset="0"/>
                <a:ea typeface="Calibri" panose="020F0502020204030204" pitchFamily="34" charset="0"/>
                <a:cs typeface="Arial" panose="020B0604020202020204" pitchFamily="34" charset="0"/>
              </a:rPr>
              <a:t>für Renovierungs-, Erhaltungs- und Modernisierungsmaßnahmen ermäßigt sich die tarifliche </a:t>
            </a:r>
            <a:r>
              <a:rPr lang="de-DE" sz="1600" dirty="0" smtClean="0">
                <a:latin typeface="Arial" panose="020B0604020202020204" pitchFamily="34" charset="0"/>
                <a:ea typeface="Calibri" panose="020F0502020204030204" pitchFamily="34" charset="0"/>
                <a:cs typeface="Arial" panose="020B0604020202020204" pitchFamily="34" charset="0"/>
              </a:rPr>
              <a:t>Einkommensteuerbonus auf </a:t>
            </a:r>
            <a:r>
              <a:rPr lang="de-DE" sz="1600" dirty="0">
                <a:latin typeface="Arial" panose="020B0604020202020204" pitchFamily="34" charset="0"/>
                <a:ea typeface="Calibri" panose="020F0502020204030204" pitchFamily="34" charset="0"/>
                <a:cs typeface="Arial" panose="020B0604020202020204" pitchFamily="34" charset="0"/>
              </a:rPr>
              <a:t>Antrag um 20 </a:t>
            </a:r>
            <a:r>
              <a:rPr lang="de-DE" sz="1600" dirty="0" smtClean="0">
                <a:latin typeface="Arial" panose="020B0604020202020204" pitchFamily="34" charset="0"/>
                <a:ea typeface="Calibri" panose="020F0502020204030204" pitchFamily="34" charset="0"/>
                <a:cs typeface="Arial" panose="020B0604020202020204" pitchFamily="34" charset="0"/>
              </a:rPr>
              <a:t>% </a:t>
            </a:r>
            <a:r>
              <a:rPr lang="de-DE" sz="1600" dirty="0">
                <a:latin typeface="Arial" panose="020B0604020202020204" pitchFamily="34" charset="0"/>
                <a:ea typeface="Calibri" panose="020F0502020204030204" pitchFamily="34" charset="0"/>
                <a:cs typeface="Arial" panose="020B0604020202020204" pitchFamily="34" charset="0"/>
              </a:rPr>
              <a:t>der </a:t>
            </a:r>
            <a:r>
              <a:rPr lang="de-DE" sz="1600" dirty="0" smtClean="0">
                <a:latin typeface="Arial" panose="020B0604020202020204" pitchFamily="34" charset="0"/>
                <a:ea typeface="Calibri" panose="020F0502020204030204" pitchFamily="34" charset="0"/>
                <a:cs typeface="Arial" panose="020B0604020202020204" pitchFamily="34" charset="0"/>
              </a:rPr>
              <a:t>Aufwendungen, max. 1.200 €</a:t>
            </a:r>
            <a:br>
              <a:rPr lang="de-DE" sz="1600" dirty="0" smtClean="0">
                <a:latin typeface="Arial" panose="020B0604020202020204" pitchFamily="34" charset="0"/>
                <a:ea typeface="Calibri" panose="020F0502020204030204" pitchFamily="34" charset="0"/>
                <a:cs typeface="Arial" panose="020B0604020202020204" pitchFamily="34" charset="0"/>
              </a:rPr>
            </a:br>
            <a:endParaRPr lang="de-DE" sz="16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è"/>
            </a:pPr>
            <a:r>
              <a:rPr lang="de-DE" sz="1600"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g</a:t>
            </a:r>
            <a:r>
              <a:rPr lang="de-DE" sz="1600" dirty="0" smtClean="0">
                <a:latin typeface="Arial" panose="020B0604020202020204" pitchFamily="34" charset="0"/>
                <a:ea typeface="Calibri" panose="020F0502020204030204" pitchFamily="34" charset="0"/>
                <a:cs typeface="Arial" panose="020B0604020202020204" pitchFamily="34" charset="0"/>
              </a:rPr>
              <a:t>eförderte Maßnahmen können </a:t>
            </a:r>
            <a:r>
              <a:rPr lang="de-DE" sz="1600" dirty="0" smtClean="0">
                <a:latin typeface="Arial Black" panose="020B0A04020102020204" pitchFamily="34" charset="0"/>
                <a:ea typeface="Calibri" panose="020F0502020204030204" pitchFamily="34" charset="0"/>
                <a:cs typeface="Arial" panose="020B0604020202020204" pitchFamily="34" charset="0"/>
              </a:rPr>
              <a:t>nicht gleichzeitig bei der Einkommenssteuererklärung</a:t>
            </a:r>
            <a:r>
              <a:rPr lang="de-DE" sz="1600" dirty="0" smtClean="0">
                <a:latin typeface="Arial" panose="020B0604020202020204" pitchFamily="34" charset="0"/>
                <a:ea typeface="Calibri" panose="020F0502020204030204" pitchFamily="34" charset="0"/>
                <a:cs typeface="Arial" panose="020B0604020202020204" pitchFamily="34" charset="0"/>
              </a:rPr>
              <a:t/>
            </a:r>
            <a:br>
              <a:rPr lang="de-DE" sz="1600" dirty="0" smtClean="0">
                <a:latin typeface="Arial" panose="020B0604020202020204" pitchFamily="34" charset="0"/>
                <a:ea typeface="Calibri" panose="020F0502020204030204" pitchFamily="34" charset="0"/>
                <a:cs typeface="Arial" panose="020B0604020202020204" pitchFamily="34" charset="0"/>
              </a:rPr>
            </a:br>
            <a:r>
              <a:rPr lang="de-DE" sz="1600"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mit der </a:t>
            </a:r>
            <a:r>
              <a:rPr lang="de-DE" sz="1600" dirty="0">
                <a:latin typeface="Arial Black" panose="020B0A04020102020204" pitchFamily="34" charset="0"/>
                <a:ea typeface="Calibri" panose="020F0502020204030204" pitchFamily="34" charset="0"/>
                <a:cs typeface="Arial" panose="020B0604020202020204" pitchFamily="34" charset="0"/>
              </a:rPr>
              <a:t>Steuerermäßigung für energetische Maßnahmen </a:t>
            </a:r>
            <a:r>
              <a:rPr lang="de-DE" sz="1600" dirty="0" smtClean="0">
                <a:latin typeface="Arial Black" panose="020B0A04020102020204" pitchFamily="34" charset="0"/>
                <a:ea typeface="Calibri" panose="020F0502020204030204" pitchFamily="34" charset="0"/>
                <a:cs typeface="Arial" panose="020B0604020202020204" pitchFamily="34" charset="0"/>
              </a:rPr>
              <a:t/>
            </a:r>
            <a:br>
              <a:rPr lang="de-DE" sz="1600" dirty="0" smtClean="0">
                <a:latin typeface="Arial Black" panose="020B0A04020102020204" pitchFamily="34" charset="0"/>
                <a:ea typeface="Calibri" panose="020F0502020204030204" pitchFamily="34" charset="0"/>
                <a:cs typeface="Arial" panose="020B0604020202020204" pitchFamily="34" charset="0"/>
              </a:rPr>
            </a:br>
            <a:r>
              <a:rPr lang="de-DE" sz="1600" dirty="0" smtClean="0">
                <a:latin typeface="Arial" panose="020B0604020202020204" pitchFamily="34" charset="0"/>
                <a:ea typeface="Calibri" panose="020F0502020204030204" pitchFamily="34" charset="0"/>
                <a:cs typeface="Arial" panose="020B0604020202020204" pitchFamily="34" charset="0"/>
              </a:rPr>
              <a:t>bei </a:t>
            </a:r>
            <a:r>
              <a:rPr lang="de-DE" sz="1600" dirty="0">
                <a:latin typeface="Arial" panose="020B0604020202020204" pitchFamily="34" charset="0"/>
                <a:ea typeface="Calibri" panose="020F0502020204030204" pitchFamily="34" charset="0"/>
                <a:cs typeface="Arial" panose="020B0604020202020204" pitchFamily="34" charset="0"/>
              </a:rPr>
              <a:t>zu eigenen Wohnzwecken genutzten Gebäuden </a:t>
            </a:r>
            <a:r>
              <a:rPr lang="de-DE" sz="1600" dirty="0" smtClean="0">
                <a:latin typeface="Arial" panose="020B0604020202020204" pitchFamily="34" charset="0"/>
                <a:ea typeface="Calibri" panose="020F0502020204030204" pitchFamily="34" charset="0"/>
                <a:cs typeface="Arial" panose="020B0604020202020204" pitchFamily="34" charset="0"/>
              </a:rPr>
              <a:t>§ </a:t>
            </a:r>
            <a:r>
              <a:rPr lang="de-DE" sz="1600" dirty="0">
                <a:latin typeface="Arial" panose="020B0604020202020204" pitchFamily="34" charset="0"/>
                <a:ea typeface="Calibri" panose="020F0502020204030204" pitchFamily="34" charset="0"/>
                <a:cs typeface="Arial" panose="020B0604020202020204" pitchFamily="34" charset="0"/>
              </a:rPr>
              <a:t>35c </a:t>
            </a:r>
            <a:r>
              <a:rPr lang="de-DE" sz="1600" dirty="0" smtClean="0">
                <a:latin typeface="Arial" panose="020B0604020202020204" pitchFamily="34" charset="0"/>
                <a:ea typeface="Calibri" panose="020F0502020204030204" pitchFamily="34" charset="0"/>
                <a:cs typeface="Arial" panose="020B0604020202020204" pitchFamily="34" charset="0"/>
              </a:rPr>
              <a:t>EStG angesetzt werden</a:t>
            </a:r>
            <a:br>
              <a:rPr lang="de-DE" sz="1600" dirty="0" smtClean="0">
                <a:latin typeface="Arial" panose="020B0604020202020204" pitchFamily="34" charset="0"/>
                <a:ea typeface="Calibri" panose="020F0502020204030204" pitchFamily="34" charset="0"/>
                <a:cs typeface="Arial" panose="020B0604020202020204" pitchFamily="34" charset="0"/>
              </a:rPr>
            </a:br>
            <a:r>
              <a:rPr lang="de-DE" sz="1600" dirty="0" smtClean="0">
                <a:latin typeface="Arial" panose="020B0604020202020204" pitchFamily="34" charset="0"/>
                <a:ea typeface="Calibri" panose="020F0502020204030204" pitchFamily="34" charset="0"/>
                <a:cs typeface="Arial" panose="020B0604020202020204" pitchFamily="34" charset="0"/>
              </a:rPr>
              <a:t>- Insgesamt </a:t>
            </a:r>
            <a:r>
              <a:rPr lang="de-DE" sz="1600" dirty="0">
                <a:latin typeface="Arial" panose="020B0604020202020204" pitchFamily="34" charset="0"/>
                <a:ea typeface="Calibri" panose="020F0502020204030204" pitchFamily="34" charset="0"/>
                <a:cs typeface="Arial" panose="020B0604020202020204" pitchFamily="34" charset="0"/>
              </a:rPr>
              <a:t>besteht je Objekt ein Förderbetrag i.H.v. </a:t>
            </a:r>
            <a:r>
              <a:rPr lang="de-DE" sz="1600" dirty="0" smtClean="0">
                <a:latin typeface="Arial" panose="020B0604020202020204" pitchFamily="34" charset="0"/>
                <a:ea typeface="Calibri" panose="020F0502020204030204" pitchFamily="34" charset="0"/>
                <a:cs typeface="Arial" panose="020B0604020202020204" pitchFamily="34" charset="0"/>
              </a:rPr>
              <a:t>20% </a:t>
            </a:r>
            <a:r>
              <a:rPr lang="de-DE" sz="1600" dirty="0">
                <a:latin typeface="Arial" panose="020B0604020202020204" pitchFamily="34" charset="0"/>
                <a:ea typeface="Calibri" panose="020F0502020204030204" pitchFamily="34" charset="0"/>
                <a:cs typeface="Arial" panose="020B0604020202020204" pitchFamily="34" charset="0"/>
              </a:rPr>
              <a:t>der Aufwendungen – höchstens jedoch </a:t>
            </a:r>
            <a:r>
              <a:rPr lang="de-DE" sz="1600" dirty="0" smtClean="0">
                <a:latin typeface="Arial" panose="020B0604020202020204" pitchFamily="34" charset="0"/>
                <a:ea typeface="Calibri" panose="020F0502020204030204" pitchFamily="34" charset="0"/>
                <a:cs typeface="Arial" panose="020B0604020202020204" pitchFamily="34" charset="0"/>
              </a:rPr>
              <a:t>40.000 € </a:t>
            </a:r>
            <a:br>
              <a:rPr lang="de-DE" sz="1600" dirty="0" smtClean="0">
                <a:latin typeface="Arial" panose="020B0604020202020204" pitchFamily="34" charset="0"/>
                <a:ea typeface="Calibri" panose="020F0502020204030204" pitchFamily="34" charset="0"/>
                <a:cs typeface="Arial" panose="020B0604020202020204" pitchFamily="34" charset="0"/>
              </a:rPr>
            </a:br>
            <a:r>
              <a:rPr lang="de-DE" sz="1600" dirty="0" smtClean="0">
                <a:latin typeface="Arial" panose="020B0604020202020204" pitchFamily="34" charset="0"/>
                <a:ea typeface="Calibri" panose="020F0502020204030204" pitchFamily="34" charset="0"/>
                <a:cs typeface="Arial" panose="020B0604020202020204" pitchFamily="34" charset="0"/>
              </a:rPr>
              <a:t>  für </a:t>
            </a:r>
            <a:r>
              <a:rPr lang="de-DE" sz="1600" dirty="0">
                <a:latin typeface="Arial" panose="020B0604020202020204" pitchFamily="34" charset="0"/>
                <a:ea typeface="Calibri" panose="020F0502020204030204" pitchFamily="34" charset="0"/>
                <a:cs typeface="Arial" panose="020B0604020202020204" pitchFamily="34" charset="0"/>
              </a:rPr>
              <a:t>begünstigten Einzelmaßnahmen. </a:t>
            </a:r>
            <a:endParaRPr lang="de-DE" sz="1600" dirty="0" smtClean="0">
              <a:latin typeface="Arial" panose="020B0604020202020204" pitchFamily="34" charset="0"/>
              <a:ea typeface="Calibri" panose="020F0502020204030204" pitchFamily="34" charset="0"/>
              <a:cs typeface="Arial" panose="020B0604020202020204" pitchFamily="34" charset="0"/>
            </a:endParaRPr>
          </a:p>
          <a:p>
            <a:r>
              <a:rPr lang="de-DE" sz="1600" dirty="0">
                <a:latin typeface="Arial" panose="020B0604020202020204" pitchFamily="34" charset="0"/>
                <a:ea typeface="Calibri" panose="020F0502020204030204" pitchFamily="34" charset="0"/>
                <a:cs typeface="Arial" panose="020B0604020202020204" pitchFamily="34" charset="0"/>
              </a:rPr>
              <a:t> </a:t>
            </a:r>
            <a:r>
              <a:rPr lang="de-DE" sz="1600" dirty="0" smtClean="0">
                <a:latin typeface="Arial" panose="020B0604020202020204" pitchFamily="34" charset="0"/>
                <a:ea typeface="Calibri" panose="020F0502020204030204" pitchFamily="34" charset="0"/>
                <a:cs typeface="Arial" panose="020B0604020202020204" pitchFamily="34" charset="0"/>
              </a:rPr>
              <a:t>    - im </a:t>
            </a:r>
            <a:r>
              <a:rPr lang="de-DE" sz="1600" dirty="0">
                <a:latin typeface="Arial" panose="020B0604020202020204" pitchFamily="34" charset="0"/>
                <a:ea typeface="Calibri" panose="020F0502020204030204" pitchFamily="34" charset="0"/>
                <a:cs typeface="Arial" panose="020B0604020202020204" pitchFamily="34" charset="0"/>
              </a:rPr>
              <a:t>Jahr des Abschlusses der Maßnahme und im folgenden Kalenderjahr </a:t>
            </a:r>
            <a:r>
              <a:rPr lang="de-DE" sz="1600" dirty="0" smtClean="0">
                <a:latin typeface="Arial" panose="020B0604020202020204" pitchFamily="34" charset="0"/>
                <a:ea typeface="Calibri" panose="020F0502020204030204" pitchFamily="34" charset="0"/>
                <a:cs typeface="Arial" panose="020B0604020202020204" pitchFamily="34" charset="0"/>
              </a:rPr>
              <a:t>max.7%, je 14.000 </a:t>
            </a:r>
            <a:r>
              <a:rPr lang="de-DE" sz="1600" dirty="0">
                <a:latin typeface="Arial" panose="020B0604020202020204" pitchFamily="34" charset="0"/>
                <a:ea typeface="Calibri" panose="020F0502020204030204" pitchFamily="34" charset="0"/>
                <a:cs typeface="Arial" panose="020B0604020202020204" pitchFamily="34" charset="0"/>
              </a:rPr>
              <a:t>€ </a:t>
            </a:r>
            <a:br>
              <a:rPr lang="de-DE" sz="1600" dirty="0">
                <a:latin typeface="Arial" panose="020B0604020202020204" pitchFamily="34" charset="0"/>
                <a:ea typeface="Calibri" panose="020F0502020204030204" pitchFamily="34" charset="0"/>
                <a:cs typeface="Arial" panose="020B0604020202020204" pitchFamily="34" charset="0"/>
              </a:rPr>
            </a:br>
            <a:r>
              <a:rPr lang="de-DE" sz="1600" dirty="0" smtClean="0">
                <a:latin typeface="Arial" panose="020B0604020202020204" pitchFamily="34" charset="0"/>
                <a:ea typeface="Calibri" panose="020F0502020204030204" pitchFamily="34" charset="0"/>
                <a:cs typeface="Arial" panose="020B0604020202020204" pitchFamily="34" charset="0"/>
              </a:rPr>
              <a:t>     - im 3. Jahr 6 %, max. 12</a:t>
            </a:r>
            <a:r>
              <a:rPr lang="de-DE" sz="1600" dirty="0">
                <a:latin typeface="Arial" panose="020B0604020202020204" pitchFamily="34" charset="0"/>
                <a:ea typeface="Calibri" panose="020F0502020204030204" pitchFamily="34" charset="0"/>
                <a:cs typeface="Arial" panose="020B0604020202020204" pitchFamily="34" charset="0"/>
              </a:rPr>
              <a:t>.</a:t>
            </a:r>
            <a:r>
              <a:rPr lang="de-DE" sz="1600" dirty="0" smtClean="0">
                <a:latin typeface="Arial" panose="020B0604020202020204" pitchFamily="34" charset="0"/>
                <a:ea typeface="Calibri" panose="020F0502020204030204" pitchFamily="34" charset="0"/>
                <a:cs typeface="Arial" panose="020B0604020202020204" pitchFamily="34" charset="0"/>
              </a:rPr>
              <a:t>000 €</a:t>
            </a:r>
            <a:endParaRPr lang="de-DE" sz="1600" dirty="0">
              <a:latin typeface="Arial" panose="020B0604020202020204" pitchFamily="34" charset="0"/>
              <a:ea typeface="Calibri" panose="020F0502020204030204" pitchFamily="34" charset="0"/>
              <a:cs typeface="Arial" panose="020B0604020202020204" pitchFamily="34" charset="0"/>
            </a:endParaRPr>
          </a:p>
        </p:txBody>
      </p:sp>
      <p:sp>
        <p:nvSpPr>
          <p:cNvPr id="14" name="Ellipse 13"/>
          <p:cNvSpPr/>
          <p:nvPr/>
        </p:nvSpPr>
        <p:spPr>
          <a:xfrm>
            <a:off x="99758" y="2016061"/>
            <a:ext cx="368647" cy="368647"/>
          </a:xfrm>
          <a:prstGeom prst="ellipse">
            <a:avLst/>
          </a:prstGeom>
          <a:solidFill>
            <a:srgbClr val="443D7F"/>
          </a:solidFill>
          <a:ln>
            <a:solidFill>
              <a:srgbClr val="44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bg1"/>
                </a:solidFill>
                <a:latin typeface="Arial Black" panose="020B0A04020102020204" pitchFamily="34" charset="0"/>
                <a:cs typeface="Arial" panose="020B0604020202020204" pitchFamily="34" charset="0"/>
              </a:rPr>
              <a:t>!</a:t>
            </a:r>
            <a:endParaRPr lang="de-DE" sz="20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77646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dirty="0" smtClean="0"/>
              <a:t>Modernisierungsmaßnahmen</a:t>
            </a:r>
            <a:endParaRPr lang="de-DE" dirty="0"/>
          </a:p>
        </p:txBody>
      </p:sp>
      <p:sp>
        <p:nvSpPr>
          <p:cNvPr id="4" name="Rechteck 3"/>
          <p:cNvSpPr/>
          <p:nvPr/>
        </p:nvSpPr>
        <p:spPr>
          <a:xfrm>
            <a:off x="-26894" y="988559"/>
            <a:ext cx="12218894" cy="5259839"/>
          </a:xfrm>
          <a:prstGeom prst="rect">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699246" y="988561"/>
            <a:ext cx="8857129" cy="2431435"/>
          </a:xfrm>
          <a:prstGeom prst="rect">
            <a:avLst/>
          </a:prstGeom>
        </p:spPr>
        <p:txBody>
          <a:bodyPr wrap="square">
            <a:spAutoFit/>
          </a:bodyPr>
          <a:lstStyle/>
          <a:p>
            <a:pPr>
              <a:spcAft>
                <a:spcPts val="0"/>
              </a:spcAft>
            </a:pPr>
            <a:r>
              <a:rPr lang="de-DE" sz="2200" b="1" dirty="0">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de-DE" sz="1600" dirty="0">
                <a:latin typeface="Tahoma" panose="020B0604030504040204" pitchFamily="34" charset="0"/>
                <a:ea typeface="Tahoma" panose="020B0604030504040204" pitchFamily="34" charset="0"/>
                <a:cs typeface="Tahoma" panose="020B0604030504040204" pitchFamily="34" charset="0"/>
              </a:rPr>
              <a:t> </a:t>
            </a:r>
          </a:p>
          <a:p>
            <a:endParaRPr lang="de-DE" sz="2200" b="1" dirty="0" smtClean="0">
              <a:latin typeface="Tahoma" panose="020B0604030504040204" pitchFamily="34" charset="0"/>
              <a:ea typeface="Tahoma" panose="020B0604030504040204" pitchFamily="34" charset="0"/>
              <a:cs typeface="Tahoma" panose="020B0604030504040204" pitchFamily="34" charset="0"/>
            </a:endParaRPr>
          </a:p>
          <a:p>
            <a:r>
              <a:rPr lang="de-DE" sz="4600" dirty="0">
                <a:solidFill>
                  <a:schemeClr val="bg1"/>
                </a:solidFill>
                <a:latin typeface="Tahoma" panose="020B0604030504040204" pitchFamily="34" charset="0"/>
                <a:ea typeface="Tahoma" panose="020B0604030504040204" pitchFamily="34" charset="0"/>
                <a:cs typeface="Tahoma" panose="020B0604030504040204" pitchFamily="34" charset="0"/>
              </a:rPr>
              <a:t>Gebäudeenergiegesetz</a:t>
            </a:r>
            <a:br>
              <a:rPr lang="de-DE" sz="4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de-DE" sz="4600" dirty="0">
                <a:solidFill>
                  <a:schemeClr val="bg1"/>
                </a:solidFill>
                <a:latin typeface="Tahoma" panose="020B0604030504040204" pitchFamily="34" charset="0"/>
                <a:ea typeface="Tahoma" panose="020B0604030504040204" pitchFamily="34" charset="0"/>
                <a:cs typeface="Tahoma" panose="020B0604030504040204" pitchFamily="34" charset="0"/>
              </a:rPr>
              <a:t>(Heizungsgesetz)</a:t>
            </a:r>
          </a:p>
        </p:txBody>
      </p:sp>
      <p:sp>
        <p:nvSpPr>
          <p:cNvPr id="7" name="Rechteck 6"/>
          <p:cNvSpPr/>
          <p:nvPr/>
        </p:nvSpPr>
        <p:spPr>
          <a:xfrm>
            <a:off x="10433271" y="6499267"/>
            <a:ext cx="1244251" cy="215444"/>
          </a:xfrm>
          <a:prstGeom prst="rect">
            <a:avLst/>
          </a:prstGeom>
        </p:spPr>
        <p:txBody>
          <a:bodyPr wrap="none">
            <a:spAutoFit/>
          </a:bodyPr>
          <a:lstStyle/>
          <a:p>
            <a:r>
              <a:rPr lang="de-DE" sz="800" dirty="0" smtClean="0">
                <a:latin typeface="Arial" panose="020B0604020202020204" pitchFamily="34" charset="0"/>
                <a:cs typeface="Arial" panose="020B0604020202020204" pitchFamily="34" charset="0"/>
              </a:rPr>
              <a:t>illustrations </a:t>
            </a:r>
            <a:r>
              <a:rPr lang="de-DE" sz="800" dirty="0">
                <a:latin typeface="Arial" panose="020B0604020202020204" pitchFamily="34" charset="0"/>
                <a:cs typeface="Arial" panose="020B0604020202020204" pitchFamily="34" charset="0"/>
              </a:rPr>
              <a:t>by Storyset</a:t>
            </a:r>
          </a:p>
        </p:txBody>
      </p:sp>
      <p:sp>
        <p:nvSpPr>
          <p:cNvPr id="8" name="Rechteck 7"/>
          <p:cNvSpPr/>
          <p:nvPr/>
        </p:nvSpPr>
        <p:spPr>
          <a:xfrm>
            <a:off x="10433271" y="6499267"/>
            <a:ext cx="1244251" cy="215444"/>
          </a:xfrm>
          <a:prstGeom prst="rect">
            <a:avLst/>
          </a:prstGeom>
        </p:spPr>
        <p:txBody>
          <a:bodyPr wrap="none">
            <a:spAutoFit/>
          </a:bodyPr>
          <a:lstStyle/>
          <a:p>
            <a:r>
              <a:rPr lang="de-DE" sz="800" dirty="0" smtClean="0">
                <a:latin typeface="Arial" panose="020B0604020202020204" pitchFamily="34" charset="0"/>
                <a:cs typeface="Arial" panose="020B0604020202020204" pitchFamily="34" charset="0"/>
              </a:rPr>
              <a:t>illustrations </a:t>
            </a:r>
            <a:r>
              <a:rPr lang="de-DE" sz="800" dirty="0">
                <a:latin typeface="Arial" panose="020B0604020202020204" pitchFamily="34" charset="0"/>
                <a:cs typeface="Arial" panose="020B0604020202020204" pitchFamily="34" charset="0"/>
              </a:rPr>
              <a:t>by Storyset</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3955" y="2687633"/>
            <a:ext cx="4397829" cy="4397829"/>
          </a:xfrm>
          <a:prstGeom prst="rect">
            <a:avLst/>
          </a:prstGeom>
        </p:spPr>
      </p:pic>
    </p:spTree>
    <p:extLst>
      <p:ext uri="{BB962C8B-B14F-4D97-AF65-F5344CB8AC3E}">
        <p14:creationId xmlns:p14="http://schemas.microsoft.com/office/powerpoint/2010/main" val="77136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0" y="2121538"/>
            <a:ext cx="12192000" cy="418689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a:t>
            </a:r>
            <a:endParaRPr lang="de-DE" dirty="0"/>
          </a:p>
        </p:txBody>
      </p:sp>
      <p:sp>
        <p:nvSpPr>
          <p:cNvPr id="7" name="Rechteck 6"/>
          <p:cNvSpPr/>
          <p:nvPr/>
        </p:nvSpPr>
        <p:spPr>
          <a:xfrm>
            <a:off x="0" y="2958806"/>
            <a:ext cx="12192000" cy="334962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435935" y="274290"/>
            <a:ext cx="10909004" cy="1846659"/>
          </a:xfrm>
          <a:prstGeom prst="rect">
            <a:avLst/>
          </a:prstGeom>
        </p:spPr>
        <p:txBody>
          <a:bodyPr wrap="square">
            <a:spAutoFit/>
          </a:bodyPr>
          <a:lstStyle/>
          <a:p>
            <a:r>
              <a:rPr lang="de-DE" sz="1400" i="1" dirty="0" smtClean="0">
                <a:solidFill>
                  <a:srgbClr val="000000"/>
                </a:solidFill>
                <a:effectLst/>
                <a:latin typeface="Arial Black" panose="020B0A04020102020204" pitchFamily="34" charset="0"/>
                <a:ea typeface="Calibri" panose="020F0502020204030204" pitchFamily="34" charset="0"/>
                <a:cs typeface="Arial" panose="020B0604020202020204" pitchFamily="34" charset="0"/>
              </a:rPr>
              <a:t>GEG 2024 – </a:t>
            </a:r>
            <a:r>
              <a:rPr lang="de-DE" sz="140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Überblick </a:t>
            </a:r>
          </a:p>
          <a:p>
            <a:endParaRPr lang="de-DE"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de-DE" sz="1600" dirty="0" smtClean="0">
                <a:solidFill>
                  <a:srgbClr val="152B75"/>
                </a:solidFill>
                <a:latin typeface="Arial Black" panose="020B0A04020102020204" pitchFamily="34" charset="0"/>
                <a:ea typeface="Calibri" panose="020F0502020204030204" pitchFamily="34" charset="0"/>
                <a:cs typeface="Arial" panose="020B0604020202020204" pitchFamily="34" charset="0"/>
              </a:rPr>
              <a:t>Kommunale Wärmeplanung als Entscheidungsgrundlage</a:t>
            </a:r>
            <a:endParaRPr lang="de-DE" sz="1600" dirty="0"/>
          </a:p>
          <a:p>
            <a:endParaRPr lang="de-DE" sz="1600" dirty="0" smtClean="0"/>
          </a:p>
          <a:p>
            <a:pPr marL="285750" indent="-285750">
              <a:buFont typeface="Wingdings" panose="05000000000000000000" pitchFamily="2" charset="2"/>
              <a:buChar char="è"/>
            </a:pPr>
            <a:endParaRPr lang="de-DE" sz="800" dirty="0" smtClean="0">
              <a:latin typeface="Arial" panose="020B0604020202020204" pitchFamily="34" charset="0"/>
              <a:cs typeface="Arial" panose="020B0604020202020204" pitchFamily="34" charset="0"/>
            </a:endParaRPr>
          </a:p>
          <a:p>
            <a:endParaRPr lang="de-DE" sz="1600" dirty="0" smtClean="0">
              <a:latin typeface="Arial" panose="020B0604020202020204" pitchFamily="34" charset="0"/>
              <a:cs typeface="Arial" panose="020B0604020202020204" pitchFamily="34" charset="0"/>
            </a:endParaRPr>
          </a:p>
          <a:p>
            <a:r>
              <a:rPr lang="de-DE" sz="1600" dirty="0" smtClean="0">
                <a:latin typeface="Arial" panose="020B0604020202020204" pitchFamily="34" charset="0"/>
                <a:cs typeface="Arial" panose="020B0604020202020204" pitchFamily="34" charset="0"/>
              </a:rPr>
              <a:t>Die </a:t>
            </a:r>
            <a:r>
              <a:rPr lang="de-DE" sz="1600" dirty="0">
                <a:latin typeface="Arial" panose="020B0604020202020204" pitchFamily="34" charset="0"/>
                <a:cs typeface="Arial" panose="020B0604020202020204" pitchFamily="34" charset="0"/>
              </a:rPr>
              <a:t>Wärmeplanung dient dann den Eigentümern der einzelnen Gebäude im Ort </a:t>
            </a:r>
            <a:r>
              <a:rPr lang="de-DE" sz="1600" dirty="0" smtClean="0">
                <a:latin typeface="Arial" panose="020B0604020202020204" pitchFamily="34" charset="0"/>
                <a:cs typeface="Arial" panose="020B0604020202020204" pitchFamily="34" charset="0"/>
              </a:rPr>
              <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als Entscheidungsgrundlage:</a:t>
            </a:r>
          </a:p>
        </p:txBody>
      </p:sp>
      <p:sp>
        <p:nvSpPr>
          <p:cNvPr id="10" name="Rechteck 9"/>
          <p:cNvSpPr/>
          <p:nvPr/>
        </p:nvSpPr>
        <p:spPr>
          <a:xfrm>
            <a:off x="490437" y="4479777"/>
            <a:ext cx="11010431" cy="73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latin typeface="Arial" panose="020B0604020202020204" pitchFamily="34" charset="0"/>
              <a:cs typeface="Arial" panose="020B0604020202020204" pitchFamily="34" charset="0"/>
            </a:endParaRPr>
          </a:p>
        </p:txBody>
      </p:sp>
      <p:sp>
        <p:nvSpPr>
          <p:cNvPr id="8" name="Rechteck 7"/>
          <p:cNvSpPr/>
          <p:nvPr/>
        </p:nvSpPr>
        <p:spPr>
          <a:xfrm>
            <a:off x="490437" y="4493739"/>
            <a:ext cx="11010431" cy="73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latin typeface="Arial" panose="020B0604020202020204" pitchFamily="34" charset="0"/>
              <a:cs typeface="Arial" panose="020B0604020202020204" pitchFamily="34" charset="0"/>
            </a:endParaRPr>
          </a:p>
        </p:txBody>
      </p:sp>
      <p:sp>
        <p:nvSpPr>
          <p:cNvPr id="13" name="Rechteckige Legende 12"/>
          <p:cNvSpPr/>
          <p:nvPr/>
        </p:nvSpPr>
        <p:spPr>
          <a:xfrm>
            <a:off x="8133502" y="2958217"/>
            <a:ext cx="3420000" cy="2466257"/>
          </a:xfrm>
          <a:prstGeom prst="wedgeRectCallout">
            <a:avLst>
              <a:gd name="adj1" fmla="val 47112"/>
              <a:gd name="adj2" fmla="val -21832"/>
            </a:avLst>
          </a:prstGeom>
          <a:solidFill>
            <a:srgbClr val="152B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atin typeface="Arial Black" panose="020B0A04020102020204" pitchFamily="34" charset="0"/>
                <a:cs typeface="Arial" panose="020B0604020202020204" pitchFamily="34" charset="0"/>
              </a:rPr>
              <a:t>Einzelheizungen </a:t>
            </a:r>
            <a:r>
              <a:rPr lang="de-DE" sz="1600" dirty="0">
                <a:latin typeface="Arial Black" panose="020B0A04020102020204" pitchFamily="34" charset="0"/>
                <a:cs typeface="Arial" panose="020B0604020202020204" pitchFamily="34" charset="0"/>
              </a:rPr>
              <a:t/>
            </a:r>
            <a:br>
              <a:rPr lang="de-DE" sz="1600" dirty="0">
                <a:latin typeface="Arial Black" panose="020B0A04020102020204" pitchFamily="34" charset="0"/>
                <a:cs typeface="Arial" panose="020B0604020202020204" pitchFamily="34" charset="0"/>
              </a:rPr>
            </a:br>
            <a:endParaRPr lang="de-DE" sz="1600" dirty="0" smtClean="0">
              <a:latin typeface="Arial Black" panose="020B0A04020102020204" pitchFamily="34" charset="0"/>
              <a:cs typeface="Arial" panose="020B0604020202020204" pitchFamily="34" charset="0"/>
            </a:endParaRPr>
          </a:p>
          <a:p>
            <a:pPr marL="285750" indent="-200025">
              <a:buFont typeface="Arial" panose="020B0604020202020204" pitchFamily="34" charset="0"/>
              <a:buChar char="•"/>
            </a:pPr>
            <a:r>
              <a:rPr lang="de-DE" sz="1400" dirty="0" smtClean="0">
                <a:latin typeface="Arial" panose="020B0604020202020204" pitchFamily="34" charset="0"/>
                <a:cs typeface="Arial" panose="020B0604020202020204" pitchFamily="34" charset="0"/>
              </a:rPr>
              <a:t>Wärmepumpe</a:t>
            </a:r>
            <a:br>
              <a:rPr lang="de-DE" sz="1400" dirty="0" smtClean="0">
                <a:latin typeface="Arial" panose="020B0604020202020204" pitchFamily="34" charset="0"/>
                <a:cs typeface="Arial" panose="020B0604020202020204" pitchFamily="34" charset="0"/>
              </a:rPr>
            </a:br>
            <a:endParaRPr lang="de-DE" sz="800" dirty="0" smtClean="0">
              <a:latin typeface="Arial" panose="020B0604020202020204" pitchFamily="34" charset="0"/>
              <a:cs typeface="Arial" panose="020B0604020202020204" pitchFamily="34" charset="0"/>
            </a:endParaRPr>
          </a:p>
          <a:p>
            <a:pPr marL="285750" indent="-200025">
              <a:buFont typeface="Arial" panose="020B0604020202020204" pitchFamily="34" charset="0"/>
              <a:buChar char="•"/>
            </a:pPr>
            <a:r>
              <a:rPr lang="de-DE" sz="1400" dirty="0" smtClean="0">
                <a:latin typeface="Arial" panose="020B0604020202020204" pitchFamily="34" charset="0"/>
                <a:cs typeface="Arial" panose="020B0604020202020204" pitchFamily="34" charset="0"/>
              </a:rPr>
              <a:t>Hybridheizung</a:t>
            </a:r>
            <a:br>
              <a:rPr lang="de-DE" sz="1400" dirty="0" smtClean="0">
                <a:latin typeface="Arial" panose="020B0604020202020204" pitchFamily="34" charset="0"/>
                <a:cs typeface="Arial" panose="020B0604020202020204" pitchFamily="34" charset="0"/>
              </a:rPr>
            </a:br>
            <a:endParaRPr lang="de-DE" sz="800" dirty="0" smtClean="0">
              <a:latin typeface="Arial" panose="020B0604020202020204" pitchFamily="34" charset="0"/>
              <a:cs typeface="Arial" panose="020B0604020202020204" pitchFamily="34" charset="0"/>
            </a:endParaRPr>
          </a:p>
          <a:p>
            <a:pPr marL="285750" indent="-200025">
              <a:buFont typeface="Arial" panose="020B0604020202020204" pitchFamily="34" charset="0"/>
              <a:buChar char="•"/>
            </a:pPr>
            <a:r>
              <a:rPr lang="de-DE" sz="1400" dirty="0" smtClean="0">
                <a:latin typeface="Arial" panose="020B0604020202020204" pitchFamily="34" charset="0"/>
                <a:cs typeface="Arial" panose="020B0604020202020204" pitchFamily="34" charset="0"/>
              </a:rPr>
              <a:t>Biomasse-Heizung </a:t>
            </a:r>
            <a:r>
              <a:rPr lang="de-DE" sz="1400" dirty="0">
                <a:latin typeface="Arial" panose="020B0604020202020204" pitchFamily="34" charset="0"/>
                <a:cs typeface="Arial" panose="020B0604020202020204" pitchFamily="34" charset="0"/>
              </a:rPr>
              <a:t>(Holz, Pellets) </a:t>
            </a:r>
            <a:br>
              <a:rPr lang="de-DE" sz="1400" dirty="0">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a:p>
            <a:pPr marL="285750" indent="-200025">
              <a:buFont typeface="Arial" panose="020B0604020202020204" pitchFamily="34" charset="0"/>
              <a:buChar char="•"/>
            </a:pPr>
            <a:r>
              <a:rPr lang="de-DE" sz="1400" dirty="0" smtClean="0">
                <a:latin typeface="Arial" panose="020B0604020202020204" pitchFamily="34" charset="0"/>
                <a:cs typeface="Arial" panose="020B0604020202020204" pitchFamily="34" charset="0"/>
              </a:rPr>
              <a:t>Solarthermie</a:t>
            </a:r>
          </a:p>
        </p:txBody>
      </p:sp>
      <p:sp>
        <p:nvSpPr>
          <p:cNvPr id="14" name="Rechteckige Legende 13"/>
          <p:cNvSpPr/>
          <p:nvPr/>
        </p:nvSpPr>
        <p:spPr>
          <a:xfrm>
            <a:off x="4386000" y="2966016"/>
            <a:ext cx="3420000" cy="2461443"/>
          </a:xfrm>
          <a:prstGeom prst="wedgeRectCallout">
            <a:avLst>
              <a:gd name="adj1" fmla="val 35146"/>
              <a:gd name="adj2" fmla="val -24181"/>
            </a:avLst>
          </a:prstGeom>
          <a:solidFill>
            <a:srgbClr val="F6A93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atin typeface="Arial Black" panose="020B0A04020102020204" pitchFamily="34" charset="0"/>
                <a:cs typeface="Arial" panose="020B0604020202020204" pitchFamily="34" charset="0"/>
              </a:rPr>
              <a:t>Gasnetze</a:t>
            </a:r>
            <a:r>
              <a:rPr lang="de-DE" sz="1400" dirty="0" smtClean="0">
                <a:latin typeface="Arial Black" panose="020B0A04020102020204" pitchFamily="34" charset="0"/>
                <a:cs typeface="Arial" panose="020B0604020202020204" pitchFamily="34" charset="0"/>
              </a:rPr>
              <a:t> </a:t>
            </a:r>
            <a:br>
              <a:rPr lang="de-DE" sz="1400" dirty="0" smtClean="0">
                <a:latin typeface="Arial Black" panose="020B0A040201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für den </a:t>
            </a:r>
            <a:r>
              <a:rPr lang="de-DE" sz="1400" dirty="0" smtClean="0">
                <a:latin typeface="Arial" panose="020B0604020202020204" pitchFamily="34" charset="0"/>
                <a:cs typeface="Arial" panose="020B0604020202020204" pitchFamily="34" charset="0"/>
              </a:rPr>
              <a:t>Einbau einer  Gasbrennwert-/</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Gashybridheizung, Brennstoffzelle</a:t>
            </a:r>
            <a:r>
              <a:rPr lang="de-DE" sz="1400" dirty="0">
                <a:latin typeface="Arial" panose="020B0604020202020204" pitchFamily="34" charset="0"/>
                <a:cs typeface="Arial" panose="020B0604020202020204" pitchFamily="34" charset="0"/>
              </a:rPr>
              <a:t/>
            </a:r>
            <a:br>
              <a:rPr lang="de-DE" sz="1400" dirty="0">
                <a:latin typeface="Arial" panose="020B0604020202020204" pitchFamily="34" charset="0"/>
                <a:cs typeface="Arial" panose="020B0604020202020204" pitchFamily="34" charset="0"/>
              </a:rPr>
            </a:br>
            <a:endParaRPr lang="de-DE" sz="700" dirty="0">
              <a:latin typeface="Arial" panose="020B0604020202020204" pitchFamily="34" charset="0"/>
              <a:cs typeface="Arial" panose="020B0604020202020204" pitchFamily="34" charset="0"/>
            </a:endParaRPr>
          </a:p>
          <a:p>
            <a:pPr marL="266700" indent="-180975">
              <a:buFont typeface="Arial" panose="020B0604020202020204" pitchFamily="34" charset="0"/>
              <a:buChar char="•"/>
            </a:pPr>
            <a:r>
              <a:rPr lang="de-DE" sz="1400" dirty="0">
                <a:latin typeface="Arial" panose="020B0604020202020204" pitchFamily="34" charset="0"/>
                <a:cs typeface="Arial" panose="020B0604020202020204" pitchFamily="34" charset="0"/>
              </a:rPr>
              <a:t>Wird das vorhandene Gasnetz </a:t>
            </a:r>
            <a:r>
              <a:rPr lang="de-DE" sz="1400" dirty="0" smtClean="0">
                <a:latin typeface="Arial" panose="020B0604020202020204" pitchFamily="34" charset="0"/>
                <a:cs typeface="Arial" panose="020B0604020202020204" pitchFamily="34" charset="0"/>
              </a:rPr>
              <a:t>über 2030 / 2040 hinaus weiter </a:t>
            </a:r>
            <a:r>
              <a:rPr lang="de-DE" sz="1400" dirty="0">
                <a:latin typeface="Arial" panose="020B0604020202020204" pitchFamily="34" charset="0"/>
                <a:cs typeface="Arial" panose="020B0604020202020204" pitchFamily="34" charset="0"/>
              </a:rPr>
              <a:t>betrieben?</a:t>
            </a:r>
          </a:p>
          <a:p>
            <a:pPr marL="266700" indent="-180975">
              <a:buFont typeface="Arial" panose="020B0604020202020204" pitchFamily="34" charset="0"/>
              <a:buChar char="•"/>
            </a:pPr>
            <a:r>
              <a:rPr lang="de-DE" sz="1400" dirty="0">
                <a:latin typeface="Arial" panose="020B0604020202020204" pitchFamily="34" charset="0"/>
                <a:cs typeface="Arial" panose="020B0604020202020204" pitchFamily="34" charset="0"/>
              </a:rPr>
              <a:t>Wie und wann </a:t>
            </a:r>
            <a:r>
              <a:rPr lang="de-DE" sz="1400" dirty="0" smtClean="0">
                <a:latin typeface="Arial" panose="020B0604020202020204" pitchFamily="34" charset="0"/>
                <a:cs typeface="Arial" panose="020B0604020202020204" pitchFamily="34" charset="0"/>
              </a:rPr>
              <a:t>erfolgt die Umstellung?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a</a:t>
            </a:r>
            <a:r>
              <a:rPr lang="de-DE" sz="1400" dirty="0">
                <a:latin typeface="Arial" panose="020B0604020202020204" pitchFamily="34" charset="0"/>
                <a:cs typeface="Arial" panose="020B0604020202020204" pitchFamily="34" charset="0"/>
              </a:rPr>
              <a:t>) auf grünen </a:t>
            </a:r>
            <a:r>
              <a:rPr lang="de-DE" sz="1400" dirty="0" smtClean="0">
                <a:latin typeface="Arial" panose="020B0604020202020204" pitchFamily="34" charset="0"/>
                <a:cs typeface="Arial" panose="020B0604020202020204" pitchFamily="34" charset="0"/>
              </a:rPr>
              <a:t>Wasserstoff</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b</a:t>
            </a:r>
            <a:r>
              <a:rPr lang="de-DE" sz="1400" dirty="0">
                <a:latin typeface="Arial" panose="020B0604020202020204" pitchFamily="34" charset="0"/>
                <a:cs typeface="Arial" panose="020B0604020202020204" pitchFamily="34" charset="0"/>
              </a:rPr>
              <a:t>) werden grüne Gas </a:t>
            </a:r>
            <a:r>
              <a:rPr lang="de-DE" sz="1400" dirty="0" smtClean="0">
                <a:latin typeface="Arial" panose="020B0604020202020204" pitchFamily="34" charset="0"/>
                <a:cs typeface="Arial" panose="020B0604020202020204" pitchFamily="34" charset="0"/>
              </a:rPr>
              <a:t>beigemischt</a:t>
            </a:r>
            <a:endParaRPr lang="de-DE" sz="1400" dirty="0">
              <a:latin typeface="Arial" panose="020B0604020202020204" pitchFamily="34" charset="0"/>
              <a:cs typeface="Arial" panose="020B0604020202020204" pitchFamily="34" charset="0"/>
            </a:endParaRPr>
          </a:p>
        </p:txBody>
      </p:sp>
      <p:sp>
        <p:nvSpPr>
          <p:cNvPr id="18" name="Rechteckige Legende 17"/>
          <p:cNvSpPr/>
          <p:nvPr/>
        </p:nvSpPr>
        <p:spPr>
          <a:xfrm>
            <a:off x="595623" y="2958217"/>
            <a:ext cx="3420000" cy="2461443"/>
          </a:xfrm>
          <a:prstGeom prst="wedgeRectCallout">
            <a:avLst>
              <a:gd name="adj1" fmla="val 38758"/>
              <a:gd name="adj2" fmla="val -2142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600" dirty="0" smtClean="0">
              <a:latin typeface="Arial Black" panose="020B0A04020102020204" pitchFamily="34" charset="0"/>
              <a:cs typeface="Arial" panose="020B0604020202020204" pitchFamily="34" charset="0"/>
            </a:endParaRPr>
          </a:p>
          <a:p>
            <a:endParaRPr lang="de-DE" sz="1600" dirty="0">
              <a:latin typeface="Arial Black" panose="020B0A04020102020204" pitchFamily="34" charset="0"/>
              <a:cs typeface="Arial" panose="020B0604020202020204" pitchFamily="34" charset="0"/>
            </a:endParaRPr>
          </a:p>
          <a:p>
            <a:endParaRPr lang="de-DE" sz="1600" dirty="0" smtClean="0">
              <a:solidFill>
                <a:schemeClr val="tx1"/>
              </a:solidFill>
              <a:latin typeface="Arial Black" panose="020B0A04020102020204" pitchFamily="34" charset="0"/>
              <a:cs typeface="Arial" panose="020B0604020202020204" pitchFamily="34" charset="0"/>
            </a:endParaRPr>
          </a:p>
          <a:p>
            <a:pPr marL="85725" indent="6350" algn="ctr"/>
            <a:r>
              <a:rPr lang="de-DE" sz="1600" dirty="0" smtClean="0">
                <a:solidFill>
                  <a:schemeClr val="tx1"/>
                </a:solidFill>
                <a:latin typeface="Arial Black" panose="020B0A04020102020204" pitchFamily="34" charset="0"/>
                <a:cs typeface="Arial" panose="020B0604020202020204" pitchFamily="34" charset="0"/>
              </a:rPr>
              <a:t>Fernwärmenetz</a:t>
            </a:r>
            <a:endParaRPr lang="de-DE" sz="1600" dirty="0">
              <a:solidFill>
                <a:schemeClr val="tx1"/>
              </a:solidFill>
              <a:latin typeface="Arial Black" panose="020B0A04020102020204" pitchFamily="34" charset="0"/>
              <a:cs typeface="Arial" panose="020B0604020202020204" pitchFamily="34" charset="0"/>
            </a:endParaRPr>
          </a:p>
          <a:p>
            <a:pPr marL="285750" indent="-193675"/>
            <a:endParaRPr lang="de-DE" sz="1600" dirty="0">
              <a:solidFill>
                <a:schemeClr val="tx1"/>
              </a:solidFill>
              <a:latin typeface="Arial Black" panose="020B0A04020102020204" pitchFamily="34" charset="0"/>
              <a:cs typeface="Arial" panose="020B0604020202020204" pitchFamily="34" charset="0"/>
            </a:endParaRPr>
          </a:p>
          <a:p>
            <a:pPr marL="266700" indent="-180975">
              <a:buFont typeface="Arial" panose="020B0604020202020204" pitchFamily="34" charset="0"/>
              <a:buChar char="•"/>
            </a:pPr>
            <a:r>
              <a:rPr lang="de-DE" sz="1400" dirty="0" smtClean="0">
                <a:solidFill>
                  <a:schemeClr val="tx1"/>
                </a:solidFill>
                <a:latin typeface="Arial" panose="020B0604020202020204" pitchFamily="34" charset="0"/>
                <a:cs typeface="Arial" panose="020B0604020202020204" pitchFamily="34" charset="0"/>
              </a:rPr>
              <a:t>Wird perspektivisch </a:t>
            </a:r>
            <a:r>
              <a:rPr lang="de-DE" sz="1400" dirty="0">
                <a:solidFill>
                  <a:schemeClr val="tx1"/>
                </a:solidFill>
                <a:latin typeface="Arial" panose="020B0604020202020204" pitchFamily="34" charset="0"/>
                <a:cs typeface="Arial" panose="020B0604020202020204" pitchFamily="34" charset="0"/>
              </a:rPr>
              <a:t>ein Anschluss möglich </a:t>
            </a:r>
            <a:r>
              <a:rPr lang="de-DE" sz="1400" dirty="0" smtClean="0">
                <a:solidFill>
                  <a:schemeClr val="tx1"/>
                </a:solidFill>
                <a:latin typeface="Arial" panose="020B0604020202020204" pitchFamily="34" charset="0"/>
                <a:cs typeface="Arial" panose="020B0604020202020204" pitchFamily="34" charset="0"/>
              </a:rPr>
              <a:t>sein?</a:t>
            </a:r>
            <a:br>
              <a:rPr lang="de-DE" sz="1400" dirty="0" smtClean="0">
                <a:solidFill>
                  <a:schemeClr val="tx1"/>
                </a:solidFill>
                <a:latin typeface="Arial" panose="020B0604020202020204" pitchFamily="34" charset="0"/>
                <a:cs typeface="Arial" panose="020B0604020202020204" pitchFamily="34" charset="0"/>
              </a:rPr>
            </a:br>
            <a:endParaRPr lang="de-DE" sz="800" dirty="0" smtClean="0">
              <a:solidFill>
                <a:schemeClr val="tx1"/>
              </a:solidFill>
              <a:latin typeface="Arial" panose="020B0604020202020204" pitchFamily="34" charset="0"/>
              <a:cs typeface="Arial" panose="020B0604020202020204" pitchFamily="34" charset="0"/>
            </a:endParaRPr>
          </a:p>
          <a:p>
            <a:pPr marL="266700" indent="-180975">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W</a:t>
            </a:r>
            <a:r>
              <a:rPr lang="de-DE" sz="1400" dirty="0" smtClean="0">
                <a:solidFill>
                  <a:schemeClr val="tx1"/>
                </a:solidFill>
                <a:latin typeface="Arial" panose="020B0604020202020204" pitchFamily="34" charset="0"/>
                <a:cs typeface="Arial" panose="020B0604020202020204" pitchFamily="34" charset="0"/>
              </a:rPr>
              <a:t>enn ja, ab wann?</a:t>
            </a:r>
            <a:br>
              <a:rPr lang="de-DE" sz="1400" dirty="0" smtClean="0">
                <a:solidFill>
                  <a:schemeClr val="tx1"/>
                </a:solidFill>
                <a:latin typeface="Arial" panose="020B0604020202020204" pitchFamily="34" charset="0"/>
                <a:cs typeface="Arial" panose="020B0604020202020204" pitchFamily="34" charset="0"/>
              </a:rPr>
            </a:br>
            <a:endParaRPr lang="de-DE" sz="800" dirty="0" smtClean="0">
              <a:solidFill>
                <a:schemeClr val="tx1"/>
              </a:solidFill>
              <a:latin typeface="Arial" panose="020B0604020202020204" pitchFamily="34" charset="0"/>
              <a:cs typeface="Arial" panose="020B0604020202020204" pitchFamily="34" charset="0"/>
            </a:endParaRPr>
          </a:p>
          <a:p>
            <a:pPr marL="266700" indent="-180975">
              <a:buFont typeface="Arial" panose="020B0604020202020204" pitchFamily="34" charset="0"/>
              <a:buChar char="•"/>
            </a:pPr>
            <a:r>
              <a:rPr lang="de-DE" sz="1400" dirty="0" smtClean="0">
                <a:solidFill>
                  <a:schemeClr val="tx1"/>
                </a:solidFill>
                <a:latin typeface="Arial" panose="020B0604020202020204" pitchFamily="34" charset="0"/>
                <a:cs typeface="Arial" panose="020B0604020202020204" pitchFamily="34" charset="0"/>
              </a:rPr>
              <a:t>Besteht Anschlusspflicht?</a:t>
            </a:r>
            <a:endParaRPr lang="de-DE" sz="1400" dirty="0">
              <a:solidFill>
                <a:schemeClr val="tx1"/>
              </a:solidFill>
              <a:latin typeface="Arial" panose="020B0604020202020204" pitchFamily="34" charset="0"/>
              <a:cs typeface="Arial" panose="020B0604020202020204" pitchFamily="34" charset="0"/>
            </a:endParaRPr>
          </a:p>
          <a:p>
            <a:pPr marL="85725" indent="6350"/>
            <a:endParaRPr lang="de-DE" sz="1400" dirty="0" smtClean="0">
              <a:solidFill>
                <a:schemeClr val="tx1"/>
              </a:solidFill>
              <a:latin typeface="Arial" panose="020B0604020202020204" pitchFamily="34" charset="0"/>
              <a:cs typeface="Arial" panose="020B0604020202020204" pitchFamily="34" charset="0"/>
            </a:endParaRPr>
          </a:p>
          <a:p>
            <a:pPr marL="85725" indent="6350"/>
            <a:endParaRPr lang="de-DE" sz="1400" dirty="0">
              <a:solidFill>
                <a:schemeClr val="tx1"/>
              </a:solidFill>
              <a:latin typeface="Arial" panose="020B0604020202020204" pitchFamily="34" charset="0"/>
              <a:cs typeface="Arial" panose="020B0604020202020204" pitchFamily="34" charset="0"/>
            </a:endParaRPr>
          </a:p>
          <a:p>
            <a:pPr marL="85725" indent="6350"/>
            <a:endParaRPr lang="de-DE" sz="1400" dirty="0" smtClean="0">
              <a:solidFill>
                <a:schemeClr val="tx1"/>
              </a:solidFill>
              <a:latin typeface="Arial" panose="020B0604020202020204" pitchFamily="34" charset="0"/>
              <a:cs typeface="Arial" panose="020B0604020202020204" pitchFamily="34" charset="0"/>
            </a:endParaRPr>
          </a:p>
          <a:p>
            <a:pPr marL="92075"/>
            <a:endParaRPr lang="de-DE" sz="1600" dirty="0">
              <a:solidFill>
                <a:schemeClr val="tx1"/>
              </a:solidFill>
              <a:latin typeface="Arial" panose="020B0604020202020204" pitchFamily="34" charset="0"/>
              <a:cs typeface="Arial" panose="020B0604020202020204" pitchFamily="34" charset="0"/>
            </a:endParaRPr>
          </a:p>
          <a:p>
            <a:pPr algn="ctr"/>
            <a:endParaRPr lang="de-DE" sz="1600" dirty="0">
              <a:solidFill>
                <a:schemeClr val="tx1"/>
              </a:solidFill>
              <a:latin typeface="Arial" panose="020B0604020202020204" pitchFamily="34" charset="0"/>
              <a:cs typeface="Arial" panose="020B0604020202020204" pitchFamily="34" charset="0"/>
            </a:endParaRPr>
          </a:p>
        </p:txBody>
      </p:sp>
      <p:pic>
        <p:nvPicPr>
          <p:cNvPr id="31" name="Grafik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4939" y="255513"/>
            <a:ext cx="2880000" cy="2880000"/>
          </a:xfrm>
          <a:prstGeom prst="rect">
            <a:avLst/>
          </a:prstGeom>
        </p:spPr>
      </p:pic>
      <p:sp>
        <p:nvSpPr>
          <p:cNvPr id="32" name="Rechteck 31"/>
          <p:cNvSpPr/>
          <p:nvPr/>
        </p:nvSpPr>
        <p:spPr>
          <a:xfrm rot="16200000">
            <a:off x="10602657" y="1214614"/>
            <a:ext cx="1776603" cy="215444"/>
          </a:xfrm>
          <a:prstGeom prst="rect">
            <a:avLst/>
          </a:prstGeom>
        </p:spPr>
        <p:txBody>
          <a:bodyPr wrap="square">
            <a:spAutoFit/>
          </a:bodyPr>
          <a:lstStyle/>
          <a:p>
            <a:pPr algn="r"/>
            <a:r>
              <a:rPr lang="de-DE" sz="800" dirty="0" smtClean="0">
                <a:latin typeface="Arial" panose="020B0604020202020204" pitchFamily="34" charset="0"/>
                <a:cs typeface="Arial" panose="020B0604020202020204" pitchFamily="34" charset="0"/>
              </a:rPr>
              <a:t>Question </a:t>
            </a:r>
            <a:r>
              <a:rPr lang="de-DE" sz="800" dirty="0">
                <a:latin typeface="Arial" panose="020B0604020202020204" pitchFamily="34" charset="0"/>
                <a:cs typeface="Arial" panose="020B0604020202020204" pitchFamily="34" charset="0"/>
              </a:rPr>
              <a:t>illustrations by </a:t>
            </a:r>
            <a:r>
              <a:rPr lang="de-DE" sz="800" dirty="0" smtClean="0">
                <a:latin typeface="Arial" panose="020B0604020202020204" pitchFamily="34" charset="0"/>
                <a:cs typeface="Arial" panose="020B0604020202020204" pitchFamily="34" charset="0"/>
              </a:rPr>
              <a:t>Storyset</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2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eck 41"/>
          <p:cNvSpPr/>
          <p:nvPr/>
        </p:nvSpPr>
        <p:spPr>
          <a:xfrm>
            <a:off x="0" y="3990040"/>
            <a:ext cx="12192000" cy="67941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a:t>
            </a:r>
            <a:endParaRPr lang="de-DE" dirty="0"/>
          </a:p>
        </p:txBody>
      </p:sp>
      <p:sp>
        <p:nvSpPr>
          <p:cNvPr id="40" name="Rechteck 39"/>
          <p:cNvSpPr/>
          <p:nvPr/>
        </p:nvSpPr>
        <p:spPr>
          <a:xfrm>
            <a:off x="0" y="1270606"/>
            <a:ext cx="12192000" cy="18821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a:t>
            </a:r>
            <a:endParaRPr lang="de-DE" dirty="0"/>
          </a:p>
        </p:txBody>
      </p:sp>
      <p:sp>
        <p:nvSpPr>
          <p:cNvPr id="9" name="Textfeld 8"/>
          <p:cNvSpPr txBox="1"/>
          <p:nvPr/>
        </p:nvSpPr>
        <p:spPr>
          <a:xfrm>
            <a:off x="3435096" y="865966"/>
            <a:ext cx="2777412" cy="307777"/>
          </a:xfrm>
          <a:prstGeom prst="rect">
            <a:avLst/>
          </a:prstGeom>
          <a:solidFill>
            <a:srgbClr val="152B75"/>
          </a:solidFill>
        </p:spPr>
        <p:txBody>
          <a:bodyPr wrap="square">
            <a:spAutoFit/>
          </a:bodyPr>
          <a:lstStyle>
            <a:defPPr>
              <a:defRPr lang="de-DE"/>
            </a:defPPr>
            <a:lvl1pPr>
              <a:defRPr sz="1400">
                <a:latin typeface="Arial" panose="020B0604020202020204" pitchFamily="34" charset="0"/>
                <a:cs typeface="Arial" panose="020B0604020202020204" pitchFamily="34" charset="0"/>
              </a:defRPr>
            </a:lvl1pPr>
          </a:lstStyle>
          <a:p>
            <a:pPr algn="ctr"/>
            <a:r>
              <a:rPr lang="de-DE" dirty="0">
                <a:solidFill>
                  <a:schemeClr val="bg1"/>
                </a:solidFill>
              </a:rPr>
              <a:t>5 Jahre</a:t>
            </a:r>
          </a:p>
        </p:txBody>
      </p:sp>
      <p:sp>
        <p:nvSpPr>
          <p:cNvPr id="10" name="Rechteck 9"/>
          <p:cNvSpPr/>
          <p:nvPr/>
        </p:nvSpPr>
        <p:spPr>
          <a:xfrm>
            <a:off x="387095" y="574658"/>
            <a:ext cx="9551561" cy="5432256"/>
          </a:xfrm>
          <a:prstGeom prst="rect">
            <a:avLst/>
          </a:prstGeom>
        </p:spPr>
        <p:txBody>
          <a:bodyPr wrap="square">
            <a:spAutoFit/>
          </a:bodyPr>
          <a:lstStyle/>
          <a:p>
            <a:r>
              <a:rPr lang="de-DE" sz="1400" b="1" dirty="0" smtClean="0">
                <a:latin typeface="Arial" panose="020B0604020202020204" pitchFamily="34" charset="0"/>
                <a:cs typeface="Arial" panose="020B0604020202020204" pitchFamily="34" charset="0"/>
              </a:rPr>
              <a:t>Übergangsfristen </a:t>
            </a:r>
            <a:br>
              <a:rPr lang="de-DE" sz="1400" b="1" dirty="0" smtClean="0">
                <a:latin typeface="Arial" panose="020B0604020202020204" pitchFamily="34" charset="0"/>
                <a:cs typeface="Arial" panose="020B0604020202020204" pitchFamily="34" charset="0"/>
              </a:rPr>
            </a:br>
            <a:r>
              <a:rPr lang="de-DE" sz="1400" b="1" dirty="0" smtClean="0">
                <a:latin typeface="Arial" panose="020B0604020202020204" pitchFamily="34" charset="0"/>
                <a:cs typeface="Arial" panose="020B0604020202020204" pitchFamily="34" charset="0"/>
              </a:rPr>
              <a:t>bei </a:t>
            </a:r>
            <a:r>
              <a:rPr lang="de-DE" sz="1400" b="1" dirty="0">
                <a:latin typeface="Arial" panose="020B0604020202020204" pitchFamily="34" charset="0"/>
                <a:cs typeface="Arial" panose="020B0604020202020204" pitchFamily="34" charset="0"/>
              </a:rPr>
              <a:t>Heizungshavarien </a:t>
            </a:r>
            <a:endParaRPr lang="de-DE" sz="1400" b="1"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r>
              <a:rPr lang="de-DE" sz="400" b="1" dirty="0" smtClean="0">
                <a:latin typeface="Arial" panose="020B0604020202020204" pitchFamily="34" charset="0"/>
                <a:cs typeface="Arial" panose="020B0604020202020204" pitchFamily="34" charset="0"/>
              </a:rPr>
              <a:t/>
            </a:r>
            <a:br>
              <a:rPr lang="de-DE" sz="400" b="1" dirty="0" smtClean="0">
                <a:latin typeface="Arial" panose="020B0604020202020204" pitchFamily="34" charset="0"/>
                <a:cs typeface="Arial" panose="020B0604020202020204" pitchFamily="34" charset="0"/>
              </a:rPr>
            </a:br>
            <a:r>
              <a:rPr lang="de-DE" sz="1400" b="1" dirty="0" smtClean="0">
                <a:latin typeface="Arial" panose="020B0604020202020204" pitchFamily="34" charset="0"/>
                <a:cs typeface="Arial" panose="020B0604020202020204" pitchFamily="34" charset="0"/>
              </a:rPr>
              <a:t>Übergangsfristen </a:t>
            </a:r>
            <a:r>
              <a:rPr lang="de-DE" sz="1400" b="1" dirty="0">
                <a:latin typeface="Arial" panose="020B0604020202020204" pitchFamily="34" charset="0"/>
                <a:cs typeface="Arial" panose="020B0604020202020204" pitchFamily="34" charset="0"/>
              </a:rPr>
              <a:t>bei Neu- und </a:t>
            </a:r>
            <a:r>
              <a:rPr lang="de-DE" sz="1400" b="1" dirty="0" smtClean="0">
                <a:latin typeface="Arial" panose="020B0604020202020204" pitchFamily="34" charset="0"/>
                <a:cs typeface="Arial" panose="020B0604020202020204" pitchFamily="34" charset="0"/>
              </a:rPr>
              <a:t/>
            </a:r>
            <a:br>
              <a:rPr lang="de-DE" sz="1400" b="1" dirty="0" smtClean="0">
                <a:latin typeface="Arial" panose="020B0604020202020204" pitchFamily="34" charset="0"/>
                <a:cs typeface="Arial" panose="020B0604020202020204" pitchFamily="34" charset="0"/>
              </a:rPr>
            </a:br>
            <a:r>
              <a:rPr lang="de-DE" sz="1400" b="1" dirty="0" smtClean="0">
                <a:latin typeface="Arial" panose="020B0604020202020204" pitchFamily="34" charset="0"/>
                <a:cs typeface="Arial" panose="020B0604020202020204" pitchFamily="34" charset="0"/>
              </a:rPr>
              <a:t>Ausbau </a:t>
            </a:r>
            <a:r>
              <a:rPr lang="de-DE" sz="1400" b="1" dirty="0">
                <a:latin typeface="Arial" panose="020B0604020202020204" pitchFamily="34" charset="0"/>
                <a:cs typeface="Arial" panose="020B0604020202020204" pitchFamily="34" charset="0"/>
              </a:rPr>
              <a:t>eines </a:t>
            </a:r>
            <a:r>
              <a:rPr lang="de-DE" sz="1400" b="1" dirty="0" smtClean="0">
                <a:latin typeface="Arial" panose="020B0604020202020204" pitchFamily="34" charset="0"/>
                <a:cs typeface="Arial" panose="020B0604020202020204" pitchFamily="34" charset="0"/>
              </a:rPr>
              <a:t>Wärmenetzes</a:t>
            </a:r>
          </a:p>
          <a:p>
            <a:r>
              <a:rPr lang="de-DE" sz="400" dirty="0" smtClean="0">
                <a:latin typeface="Arial" panose="020B0604020202020204" pitchFamily="34" charset="0"/>
                <a:cs typeface="Arial" panose="020B0604020202020204" pitchFamily="34" charset="0"/>
              </a:rPr>
              <a:t/>
            </a:r>
            <a:br>
              <a:rPr lang="de-DE" sz="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Wohnort &gt; 100.000 Einwohner</a:t>
            </a:r>
            <a:br>
              <a:rPr lang="de-DE" sz="1400" dirty="0" smtClean="0">
                <a:latin typeface="Arial" panose="020B0604020202020204" pitchFamily="34" charset="0"/>
                <a:cs typeface="Arial" panose="020B0604020202020204" pitchFamily="34" charset="0"/>
              </a:rPr>
            </a:br>
            <a:endParaRPr lang="de-DE" sz="6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Wohnort &lt; 100.000 Einwohner</a:t>
            </a:r>
            <a:br>
              <a:rPr lang="de-DE" sz="1400" dirty="0" smtClean="0">
                <a:latin typeface="Arial" panose="020B0604020202020204" pitchFamily="34" charset="0"/>
                <a:cs typeface="Arial" panose="020B0604020202020204" pitchFamily="34" charset="0"/>
              </a:rPr>
            </a:br>
            <a:r>
              <a:rPr lang="de-DE" sz="600" dirty="0" smtClean="0">
                <a:latin typeface="Arial" panose="020B0604020202020204" pitchFamily="34" charset="0"/>
                <a:cs typeface="Arial" panose="020B0604020202020204" pitchFamily="34" charset="0"/>
              </a:rPr>
              <a:t/>
            </a:r>
            <a:br>
              <a:rPr lang="de-DE" sz="6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liegt die Wärmeplanung vorher vor</a:t>
            </a:r>
            <a:br>
              <a:rPr lang="de-DE" sz="1400" dirty="0" smtClean="0">
                <a:latin typeface="Arial" panose="020B0604020202020204" pitchFamily="34" charset="0"/>
                <a:cs typeface="Arial" panose="020B0604020202020204" pitchFamily="34" charset="0"/>
              </a:rPr>
            </a:br>
            <a:endParaRPr lang="de-DE" sz="600" dirty="0" smtClean="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a:p>
            <a:endParaRPr lang="de-DE" sz="8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 </a:t>
            </a:r>
          </a:p>
          <a:p>
            <a:r>
              <a:rPr lang="de-DE" sz="1400" b="1" dirty="0" smtClean="0">
                <a:latin typeface="Arial" panose="020B0604020202020204" pitchFamily="34" charset="0"/>
                <a:cs typeface="Arial" panose="020B0604020202020204" pitchFamily="34" charset="0"/>
              </a:rPr>
              <a:t>Übergangsfristen </a:t>
            </a:r>
            <a:r>
              <a:rPr lang="de-DE" sz="1400" b="1" dirty="0">
                <a:latin typeface="Arial" panose="020B0604020202020204" pitchFamily="34" charset="0"/>
                <a:cs typeface="Arial" panose="020B0604020202020204" pitchFamily="34" charset="0"/>
              </a:rPr>
              <a:t>bei </a:t>
            </a:r>
            <a:r>
              <a:rPr lang="de-DE" sz="1400" b="1" dirty="0" smtClean="0">
                <a:latin typeface="Arial" panose="020B0604020202020204" pitchFamily="34" charset="0"/>
                <a:cs typeface="Arial" panose="020B0604020202020204" pitchFamily="34" charset="0"/>
              </a:rPr>
              <a:t/>
            </a:r>
            <a:br>
              <a:rPr lang="de-DE" sz="1400" b="1" dirty="0" smtClean="0">
                <a:latin typeface="Arial" panose="020B0604020202020204" pitchFamily="34" charset="0"/>
                <a:cs typeface="Arial" panose="020B0604020202020204" pitchFamily="34" charset="0"/>
              </a:rPr>
            </a:br>
            <a:r>
              <a:rPr lang="de-DE" sz="1400" b="1" dirty="0" smtClean="0">
                <a:latin typeface="Arial" panose="020B0604020202020204" pitchFamily="34" charset="0"/>
                <a:cs typeface="Arial" panose="020B0604020202020204" pitchFamily="34" charset="0"/>
              </a:rPr>
              <a:t>H2-Ready Gasheizungen</a:t>
            </a:r>
          </a:p>
          <a:p>
            <a:endParaRPr lang="de-DE" sz="6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Wasserstoffnetzausbaugebiet</a:t>
            </a:r>
            <a:endParaRPr lang="de-DE" sz="600" dirty="0">
              <a:latin typeface="Arial" panose="020B0604020202020204" pitchFamily="34" charset="0"/>
              <a:cs typeface="Arial" panose="020B0604020202020204" pitchFamily="34" charset="0"/>
            </a:endParaRPr>
          </a:p>
          <a:p>
            <a:endParaRPr lang="de-DE" sz="1000" dirty="0" smtClean="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Bei </a:t>
            </a:r>
            <a:r>
              <a:rPr lang="de-DE" sz="1400" dirty="0" smtClean="0">
                <a:latin typeface="Arial" panose="020B0604020202020204" pitchFamily="34" charset="0"/>
                <a:cs typeface="Arial" panose="020B0604020202020204" pitchFamily="34" charset="0"/>
              </a:rPr>
              <a:t>Netzausbaustopp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Wärmenetzt / Wasserstoffnetz</a:t>
            </a:r>
            <a:endParaRPr lang="de-DE" sz="1400" dirty="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a:p>
            <a:r>
              <a:rPr lang="de-DE" sz="700" b="1" dirty="0">
                <a:latin typeface="Arial" panose="020B0604020202020204" pitchFamily="34" charset="0"/>
                <a:cs typeface="Arial" panose="020B0604020202020204" pitchFamily="34" charset="0"/>
              </a:rPr>
              <a:t/>
            </a:r>
            <a:br>
              <a:rPr lang="de-DE" sz="700" b="1" dirty="0">
                <a:latin typeface="Arial" panose="020B0604020202020204" pitchFamily="34" charset="0"/>
                <a:cs typeface="Arial" panose="020B0604020202020204" pitchFamily="34" charset="0"/>
              </a:rPr>
            </a:br>
            <a:r>
              <a:rPr lang="de-DE" sz="1400" b="1" dirty="0" smtClean="0">
                <a:latin typeface="Arial" panose="020B0604020202020204" pitchFamily="34" charset="0"/>
                <a:cs typeface="Arial" panose="020B0604020202020204" pitchFamily="34" charset="0"/>
              </a:rPr>
              <a:t>Übergangsfrist </a:t>
            </a:r>
            <a:r>
              <a:rPr lang="de-DE" sz="1400" b="1" dirty="0">
                <a:latin typeface="Arial" panose="020B0604020202020204" pitchFamily="34" charset="0"/>
                <a:cs typeface="Arial" panose="020B0604020202020204" pitchFamily="34" charset="0"/>
              </a:rPr>
              <a:t>bei </a:t>
            </a:r>
            <a:r>
              <a:rPr lang="de-DE" sz="1400" b="1" dirty="0" smtClean="0">
                <a:latin typeface="Arial" panose="020B0604020202020204" pitchFamily="34" charset="0"/>
                <a:cs typeface="Arial" panose="020B0604020202020204" pitchFamily="34" charset="0"/>
              </a:rPr>
              <a:t>Etagenheizung </a:t>
            </a:r>
            <a:br>
              <a:rPr lang="de-DE" sz="1400" b="1" dirty="0" smtClean="0">
                <a:latin typeface="Arial" panose="020B0604020202020204" pitchFamily="34" charset="0"/>
                <a:cs typeface="Arial" panose="020B0604020202020204" pitchFamily="34" charset="0"/>
              </a:rPr>
            </a:br>
            <a:r>
              <a:rPr lang="de-DE" sz="1400" b="1" dirty="0" smtClean="0">
                <a:latin typeface="Arial" panose="020B0604020202020204" pitchFamily="34" charset="0"/>
                <a:cs typeface="Arial" panose="020B0604020202020204" pitchFamily="34" charset="0"/>
              </a:rPr>
              <a:t>oder Einzelraumfeuerungsanlage</a:t>
            </a:r>
          </a:p>
          <a:p>
            <a:endParaRPr lang="de-DE" sz="800" b="1"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Tausch </a:t>
            </a:r>
            <a:r>
              <a:rPr lang="de-DE" sz="1400" dirty="0" smtClean="0">
                <a:latin typeface="Arial" panose="020B0604020202020204" pitchFamily="34" charset="0"/>
                <a:cs typeface="Arial" panose="020B0604020202020204" pitchFamily="34" charset="0"/>
              </a:rPr>
              <a:t>Etagenheizung </a:t>
            </a:r>
          </a:p>
          <a:p>
            <a:endParaRPr lang="de-DE" sz="6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Bei Umstellung </a:t>
            </a:r>
            <a:r>
              <a:rPr lang="de-DE" sz="1400" dirty="0">
                <a:latin typeface="Arial" panose="020B0604020202020204" pitchFamily="34" charset="0"/>
                <a:cs typeface="Arial" panose="020B0604020202020204" pitchFamily="34" charset="0"/>
              </a:rPr>
              <a:t>auf Zentralheizung</a:t>
            </a:r>
          </a:p>
        </p:txBody>
      </p:sp>
      <p:sp>
        <p:nvSpPr>
          <p:cNvPr id="13" name="Textfeld 12"/>
          <p:cNvSpPr txBox="1"/>
          <p:nvPr/>
        </p:nvSpPr>
        <p:spPr>
          <a:xfrm>
            <a:off x="6212507" y="1660761"/>
            <a:ext cx="5163063" cy="307777"/>
          </a:xfrm>
          <a:prstGeom prst="rect">
            <a:avLst/>
          </a:prstGeom>
          <a:solidFill>
            <a:srgbClr val="F29402"/>
          </a:solidFill>
        </p:spPr>
        <p:txBody>
          <a:bodyPr wrap="square">
            <a:spAutoFit/>
          </a:bodyPr>
          <a:lstStyle>
            <a:defPPr>
              <a:defRPr lang="de-DE"/>
            </a:defPPr>
            <a:lvl1pPr algn="ctr">
              <a:defRPr sz="1400">
                <a:solidFill>
                  <a:schemeClr val="bg1"/>
                </a:solidFill>
                <a:latin typeface="Arial" panose="020B0604020202020204" pitchFamily="34" charset="0"/>
                <a:cs typeface="Arial" panose="020B0604020202020204" pitchFamily="34" charset="0"/>
              </a:defRPr>
            </a:lvl1pPr>
          </a:lstStyle>
          <a:p>
            <a:r>
              <a:rPr lang="de-DE" dirty="0"/>
              <a:t>d</a:t>
            </a:r>
            <a:r>
              <a:rPr lang="de-DE" dirty="0" smtClean="0"/>
              <a:t>anach bis zum Wärmenetzanschluss</a:t>
            </a:r>
            <a:r>
              <a:rPr lang="de-DE" dirty="0" smtClean="0">
                <a:solidFill>
                  <a:schemeClr val="tx1"/>
                </a:solidFill>
              </a:rPr>
              <a:t> </a:t>
            </a:r>
            <a:r>
              <a:rPr lang="de-DE" dirty="0" smtClean="0"/>
              <a:t>innerhalb </a:t>
            </a:r>
            <a:r>
              <a:rPr lang="de-DE" dirty="0"/>
              <a:t>von </a:t>
            </a:r>
            <a:r>
              <a:rPr lang="de-DE" b="1" dirty="0"/>
              <a:t>10 Jahren </a:t>
            </a:r>
          </a:p>
        </p:txBody>
      </p:sp>
      <p:sp>
        <p:nvSpPr>
          <p:cNvPr id="16" name="Rechteck 15"/>
          <p:cNvSpPr/>
          <p:nvPr/>
        </p:nvSpPr>
        <p:spPr>
          <a:xfrm>
            <a:off x="3435096" y="395125"/>
            <a:ext cx="6096000" cy="523220"/>
          </a:xfrm>
          <a:prstGeom prst="rect">
            <a:avLst/>
          </a:prstGeom>
        </p:spPr>
        <p:txBody>
          <a:bodyPr>
            <a:spAutoFit/>
          </a:bodyPr>
          <a:lstStyle/>
          <a:p>
            <a:r>
              <a:rPr lang="de-DE" sz="1400" dirty="0" smtClean="0">
                <a:latin typeface="Arial" panose="020B0604020202020204" pitchFamily="34" charset="0"/>
                <a:cs typeface="Arial" panose="020B0604020202020204" pitchFamily="34" charset="0"/>
              </a:rPr>
              <a:t>Zeitbegrenzter Betrieb einer Heizung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ohne </a:t>
            </a:r>
            <a:r>
              <a:rPr lang="de-DE" sz="1400" dirty="0">
                <a:latin typeface="Arial" panose="020B0604020202020204" pitchFamily="34" charset="0"/>
                <a:cs typeface="Arial" panose="020B0604020202020204" pitchFamily="34" charset="0"/>
              </a:rPr>
              <a:t>65</a:t>
            </a:r>
            <a:r>
              <a:rPr lang="de-DE" sz="1400" dirty="0" smtClean="0">
                <a:latin typeface="Arial" panose="020B0604020202020204" pitchFamily="34" charset="0"/>
                <a:cs typeface="Arial" panose="020B0604020202020204" pitchFamily="34" charset="0"/>
              </a:rPr>
              <a:t>%-EE </a:t>
            </a:r>
            <a:r>
              <a:rPr lang="de-DE" sz="1400" dirty="0">
                <a:latin typeface="Arial" panose="020B0604020202020204" pitchFamily="34" charset="0"/>
                <a:cs typeface="Arial" panose="020B0604020202020204" pitchFamily="34" charset="0"/>
              </a:rPr>
              <a:t>möglich</a:t>
            </a:r>
          </a:p>
        </p:txBody>
      </p:sp>
      <p:cxnSp>
        <p:nvCxnSpPr>
          <p:cNvPr id="18" name="Gerade Verbindung mit Pfeil 17"/>
          <p:cNvCxnSpPr/>
          <p:nvPr/>
        </p:nvCxnSpPr>
        <p:spPr>
          <a:xfrm>
            <a:off x="3435096" y="349883"/>
            <a:ext cx="0" cy="613752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6212508" y="865792"/>
            <a:ext cx="5163062" cy="307777"/>
          </a:xfrm>
          <a:prstGeom prst="rect">
            <a:avLst/>
          </a:prstGeom>
          <a:solidFill>
            <a:srgbClr val="F29402"/>
          </a:solidFill>
        </p:spPr>
        <p:txBody>
          <a:bodyPr wrap="square">
            <a:spAutoFit/>
          </a:bodyPr>
          <a:lstStyle>
            <a:defPPr>
              <a:defRPr lang="de-DE"/>
            </a:defPPr>
            <a:lvl1pPr>
              <a:defRPr sz="1400">
                <a:latin typeface="Arial" panose="020B0604020202020204" pitchFamily="34" charset="0"/>
                <a:cs typeface="Arial" panose="020B0604020202020204" pitchFamily="34" charset="0"/>
              </a:defRPr>
            </a:lvl1pPr>
          </a:lstStyle>
          <a:p>
            <a:r>
              <a:rPr lang="de-DE" dirty="0">
                <a:solidFill>
                  <a:schemeClr val="bg1"/>
                </a:solidFill>
              </a:rPr>
              <a:t>d</a:t>
            </a:r>
            <a:r>
              <a:rPr lang="de-DE" dirty="0" smtClean="0">
                <a:solidFill>
                  <a:schemeClr val="bg1"/>
                </a:solidFill>
              </a:rPr>
              <a:t>anach: Heizung mit </a:t>
            </a:r>
            <a:r>
              <a:rPr lang="de-DE" dirty="0">
                <a:solidFill>
                  <a:schemeClr val="bg1"/>
                </a:solidFill>
              </a:rPr>
              <a:t>65% </a:t>
            </a:r>
            <a:r>
              <a:rPr lang="de-DE" dirty="0" smtClean="0">
                <a:solidFill>
                  <a:schemeClr val="bg1"/>
                </a:solidFill>
              </a:rPr>
              <a:t>EE-Anforderung / Wärmeplanung</a:t>
            </a:r>
            <a:endParaRPr lang="de-DE" dirty="0">
              <a:solidFill>
                <a:schemeClr val="bg1"/>
              </a:solidFill>
            </a:endParaRPr>
          </a:p>
        </p:txBody>
      </p:sp>
      <p:sp>
        <p:nvSpPr>
          <p:cNvPr id="24" name="Textfeld 23"/>
          <p:cNvSpPr txBox="1"/>
          <p:nvPr/>
        </p:nvSpPr>
        <p:spPr>
          <a:xfrm>
            <a:off x="3435096" y="1660760"/>
            <a:ext cx="2777412" cy="307777"/>
          </a:xfrm>
          <a:prstGeom prst="rect">
            <a:avLst/>
          </a:prstGeom>
          <a:solidFill>
            <a:srgbClr val="152B75"/>
          </a:solidFill>
        </p:spPr>
        <p:txBody>
          <a:bodyPr wrap="square">
            <a:spAutoFit/>
          </a:bodyPr>
          <a:lstStyle>
            <a:defPPr>
              <a:defRPr lang="de-DE"/>
            </a:defPPr>
            <a:lvl1pPr>
              <a:defRPr sz="1400">
                <a:latin typeface="Arial" panose="020B0604020202020204" pitchFamily="34" charset="0"/>
                <a:cs typeface="Arial" panose="020B0604020202020204" pitchFamily="34" charset="0"/>
              </a:defRPr>
            </a:lvl1pPr>
          </a:lstStyle>
          <a:p>
            <a:pPr algn="ctr"/>
            <a:r>
              <a:rPr lang="de-DE" dirty="0">
                <a:solidFill>
                  <a:schemeClr val="bg1"/>
                </a:solidFill>
              </a:rPr>
              <a:t>b</a:t>
            </a:r>
            <a:r>
              <a:rPr lang="de-DE" dirty="0" smtClean="0">
                <a:solidFill>
                  <a:schemeClr val="bg1"/>
                </a:solidFill>
              </a:rPr>
              <a:t>is 30.6.2026</a:t>
            </a:r>
            <a:endParaRPr lang="de-DE" dirty="0">
              <a:solidFill>
                <a:schemeClr val="bg1"/>
              </a:solidFill>
            </a:endParaRPr>
          </a:p>
        </p:txBody>
      </p:sp>
      <p:sp>
        <p:nvSpPr>
          <p:cNvPr id="25" name="Textfeld 24"/>
          <p:cNvSpPr txBox="1"/>
          <p:nvPr/>
        </p:nvSpPr>
        <p:spPr>
          <a:xfrm>
            <a:off x="3435096" y="2008184"/>
            <a:ext cx="3211728" cy="308920"/>
          </a:xfrm>
          <a:prstGeom prst="rect">
            <a:avLst/>
          </a:prstGeom>
          <a:solidFill>
            <a:srgbClr val="152B75"/>
          </a:solidFill>
        </p:spPr>
        <p:txBody>
          <a:bodyPr wrap="square">
            <a:spAutoFit/>
          </a:bodyPr>
          <a:lstStyle>
            <a:defPPr>
              <a:defRPr lang="de-DE"/>
            </a:defPPr>
            <a:lvl1pPr>
              <a:defRPr sz="1400">
                <a:latin typeface="Arial" panose="020B0604020202020204" pitchFamily="34" charset="0"/>
                <a:cs typeface="Arial" panose="020B0604020202020204" pitchFamily="34" charset="0"/>
              </a:defRPr>
            </a:lvl1pPr>
          </a:lstStyle>
          <a:p>
            <a:pPr algn="ctr"/>
            <a:r>
              <a:rPr lang="de-DE" dirty="0">
                <a:solidFill>
                  <a:schemeClr val="bg1"/>
                </a:solidFill>
              </a:rPr>
              <a:t>b</a:t>
            </a:r>
            <a:r>
              <a:rPr lang="de-DE" dirty="0" smtClean="0">
                <a:solidFill>
                  <a:schemeClr val="bg1"/>
                </a:solidFill>
              </a:rPr>
              <a:t>is 30.6.2028</a:t>
            </a:r>
            <a:endParaRPr lang="de-DE" dirty="0">
              <a:solidFill>
                <a:schemeClr val="bg1"/>
              </a:solidFill>
            </a:endParaRPr>
          </a:p>
        </p:txBody>
      </p:sp>
      <p:sp>
        <p:nvSpPr>
          <p:cNvPr id="26" name="Rechteck 25"/>
          <p:cNvSpPr/>
          <p:nvPr/>
        </p:nvSpPr>
        <p:spPr>
          <a:xfrm>
            <a:off x="3414776" y="1312531"/>
            <a:ext cx="6234336" cy="307777"/>
          </a:xfrm>
          <a:prstGeom prst="rect">
            <a:avLst/>
          </a:prstGeom>
        </p:spPr>
        <p:txBody>
          <a:bodyPr wrap="square">
            <a:spAutoFit/>
          </a:bodyPr>
          <a:lstStyle/>
          <a:p>
            <a:r>
              <a:rPr lang="de-DE" sz="1400" dirty="0" smtClean="0">
                <a:latin typeface="Arial" panose="020B0604020202020204" pitchFamily="34" charset="0"/>
                <a:cs typeface="Arial" panose="020B0604020202020204" pitchFamily="34" charset="0"/>
              </a:rPr>
              <a:t>Einbau neuer Heizung ohne </a:t>
            </a:r>
            <a:r>
              <a:rPr lang="de-DE" sz="1400" dirty="0">
                <a:latin typeface="Arial" panose="020B0604020202020204" pitchFamily="34" charset="0"/>
                <a:cs typeface="Arial" panose="020B0604020202020204" pitchFamily="34" charset="0"/>
              </a:rPr>
              <a:t>65</a:t>
            </a:r>
            <a:r>
              <a:rPr lang="de-DE" sz="1400" dirty="0" smtClean="0">
                <a:latin typeface="Arial" panose="020B0604020202020204" pitchFamily="34" charset="0"/>
                <a:cs typeface="Arial" panose="020B0604020202020204" pitchFamily="34" charset="0"/>
              </a:rPr>
              <a:t>%-EE </a:t>
            </a:r>
            <a:r>
              <a:rPr lang="de-DE" sz="1400" dirty="0">
                <a:latin typeface="Arial" panose="020B0604020202020204" pitchFamily="34" charset="0"/>
                <a:cs typeface="Arial" panose="020B0604020202020204" pitchFamily="34" charset="0"/>
              </a:rPr>
              <a:t>möglich</a:t>
            </a:r>
          </a:p>
        </p:txBody>
      </p:sp>
      <p:sp>
        <p:nvSpPr>
          <p:cNvPr id="28" name="Textfeld 27"/>
          <p:cNvSpPr txBox="1"/>
          <p:nvPr/>
        </p:nvSpPr>
        <p:spPr>
          <a:xfrm>
            <a:off x="6646824" y="2008726"/>
            <a:ext cx="4728746" cy="300082"/>
          </a:xfrm>
          <a:prstGeom prst="rect">
            <a:avLst/>
          </a:prstGeom>
          <a:solidFill>
            <a:srgbClr val="F29402"/>
          </a:solidFill>
        </p:spPr>
        <p:txBody>
          <a:bodyPr wrap="square">
            <a:spAutoFit/>
          </a:bodyPr>
          <a:lstStyle>
            <a:defPPr>
              <a:defRPr lang="de-DE"/>
            </a:defPPr>
            <a:lvl1pPr algn="ctr">
              <a:defRPr sz="1400">
                <a:solidFill>
                  <a:schemeClr val="bg1"/>
                </a:solidFill>
                <a:latin typeface="Arial" panose="020B0604020202020204" pitchFamily="34" charset="0"/>
                <a:cs typeface="Arial" panose="020B0604020202020204" pitchFamily="34" charset="0"/>
              </a:defRPr>
            </a:lvl1pPr>
          </a:lstStyle>
          <a:p>
            <a:r>
              <a:rPr lang="de-DE" sz="1350" dirty="0"/>
              <a:t>danach bis Wärmenetzanschluss </a:t>
            </a:r>
            <a:r>
              <a:rPr lang="de-DE" sz="1350" dirty="0" smtClean="0"/>
              <a:t>innerhalb </a:t>
            </a:r>
            <a:r>
              <a:rPr lang="de-DE" sz="1350" dirty="0"/>
              <a:t>von </a:t>
            </a:r>
            <a:r>
              <a:rPr lang="de-DE" sz="1350" b="1" dirty="0"/>
              <a:t>10 Jahren </a:t>
            </a:r>
          </a:p>
        </p:txBody>
      </p:sp>
      <p:sp>
        <p:nvSpPr>
          <p:cNvPr id="29" name="Rechteck 28"/>
          <p:cNvSpPr/>
          <p:nvPr/>
        </p:nvSpPr>
        <p:spPr>
          <a:xfrm>
            <a:off x="3538728" y="2900055"/>
            <a:ext cx="7833938" cy="492443"/>
          </a:xfrm>
          <a:prstGeom prst="rect">
            <a:avLst/>
          </a:prstGeom>
        </p:spPr>
        <p:txBody>
          <a:bodyPr wrap="square">
            <a:spAutoFit/>
          </a:bodyPr>
          <a:lstStyle/>
          <a:p>
            <a:r>
              <a:rPr lang="de-DE" sz="1200" dirty="0">
                <a:latin typeface="Arial" panose="020B0604020202020204" pitchFamily="34" charset="0"/>
                <a:cs typeface="Arial" panose="020B0604020202020204" pitchFamily="34" charset="0"/>
              </a:rPr>
              <a:t>die 65% EE-Anforderungen sind </a:t>
            </a:r>
            <a:r>
              <a:rPr lang="de-DE" sz="1200" u="sng" dirty="0">
                <a:latin typeface="Arial" panose="020B0604020202020204" pitchFamily="34" charset="0"/>
                <a:cs typeface="Arial" panose="020B0604020202020204" pitchFamily="34" charset="0"/>
              </a:rPr>
              <a:t>einen Monat </a:t>
            </a:r>
            <a:r>
              <a:rPr lang="de-DE" sz="1200" dirty="0" smtClean="0">
                <a:latin typeface="Arial" panose="020B0604020202020204" pitchFamily="34" charset="0"/>
                <a:cs typeface="Arial" panose="020B0604020202020204" pitchFamily="34" charset="0"/>
              </a:rPr>
              <a:t>nach </a:t>
            </a:r>
            <a:r>
              <a:rPr lang="de-DE" sz="1200" dirty="0">
                <a:latin typeface="Arial" panose="020B0604020202020204" pitchFamily="34" charset="0"/>
                <a:cs typeface="Arial" panose="020B0604020202020204" pitchFamily="34" charset="0"/>
              </a:rPr>
              <a:t>Bekanntgabe des Wärmenetzausbaus anzuwenden. </a:t>
            </a:r>
          </a:p>
          <a:p>
            <a:endParaRPr lang="de-DE" sz="1400" dirty="0">
              <a:latin typeface="Arial" panose="020B0604020202020204" pitchFamily="34" charset="0"/>
              <a:cs typeface="Arial" panose="020B0604020202020204" pitchFamily="34" charset="0"/>
            </a:endParaRPr>
          </a:p>
        </p:txBody>
      </p:sp>
      <p:sp>
        <p:nvSpPr>
          <p:cNvPr id="30" name="Textfeld 29"/>
          <p:cNvSpPr txBox="1"/>
          <p:nvPr/>
        </p:nvSpPr>
        <p:spPr>
          <a:xfrm>
            <a:off x="3436548" y="2346628"/>
            <a:ext cx="2607636" cy="507831"/>
          </a:xfrm>
          <a:prstGeom prst="rect">
            <a:avLst/>
          </a:prstGeom>
          <a:solidFill>
            <a:srgbClr val="152B75"/>
          </a:solidFill>
        </p:spPr>
        <p:txBody>
          <a:bodyPr wrap="square">
            <a:spAutoFit/>
          </a:bodyPr>
          <a:lstStyle>
            <a:defPPr>
              <a:defRPr lang="de-DE"/>
            </a:defPPr>
            <a:lvl1pPr>
              <a:defRPr sz="1400">
                <a:latin typeface="Arial" panose="020B0604020202020204" pitchFamily="34" charset="0"/>
                <a:cs typeface="Arial" panose="020B0604020202020204" pitchFamily="34" charset="0"/>
              </a:defRPr>
            </a:lvl1pPr>
          </a:lstStyle>
          <a:p>
            <a:pPr algn="ctr"/>
            <a:r>
              <a:rPr lang="de-DE" sz="1350" dirty="0">
                <a:solidFill>
                  <a:schemeClr val="bg1"/>
                </a:solidFill>
              </a:rPr>
              <a:t>b</a:t>
            </a:r>
            <a:r>
              <a:rPr lang="de-DE" sz="1350" dirty="0" smtClean="0">
                <a:solidFill>
                  <a:schemeClr val="bg1"/>
                </a:solidFill>
              </a:rPr>
              <a:t>is 1 Monat nach Bekannt-</a:t>
            </a:r>
            <a:br>
              <a:rPr lang="de-DE" sz="1350" dirty="0" smtClean="0">
                <a:solidFill>
                  <a:schemeClr val="bg1"/>
                </a:solidFill>
              </a:rPr>
            </a:br>
            <a:r>
              <a:rPr lang="de-DE" sz="1350" dirty="0" err="1" smtClean="0">
                <a:solidFill>
                  <a:schemeClr val="bg1"/>
                </a:solidFill>
              </a:rPr>
              <a:t>gabe</a:t>
            </a:r>
            <a:r>
              <a:rPr lang="de-DE" sz="1350" dirty="0" smtClean="0">
                <a:solidFill>
                  <a:schemeClr val="bg1"/>
                </a:solidFill>
              </a:rPr>
              <a:t> der Wärmeplanung</a:t>
            </a:r>
            <a:endParaRPr lang="de-DE" sz="1350" dirty="0">
              <a:solidFill>
                <a:schemeClr val="bg1"/>
              </a:solidFill>
            </a:endParaRPr>
          </a:p>
        </p:txBody>
      </p:sp>
      <p:sp>
        <p:nvSpPr>
          <p:cNvPr id="32" name="Textfeld 31"/>
          <p:cNvSpPr txBox="1"/>
          <p:nvPr/>
        </p:nvSpPr>
        <p:spPr>
          <a:xfrm>
            <a:off x="3435096" y="3602612"/>
            <a:ext cx="3211728" cy="308920"/>
          </a:xfrm>
          <a:prstGeom prst="rect">
            <a:avLst/>
          </a:prstGeom>
          <a:solidFill>
            <a:srgbClr val="152B75"/>
          </a:solidFill>
        </p:spPr>
        <p:txBody>
          <a:bodyPr wrap="square">
            <a:spAutoFit/>
          </a:bodyPr>
          <a:lstStyle>
            <a:defPPr>
              <a:defRPr lang="de-DE"/>
            </a:defPPr>
            <a:lvl1pPr>
              <a:defRPr sz="1400">
                <a:latin typeface="Arial" panose="020B0604020202020204" pitchFamily="34" charset="0"/>
                <a:cs typeface="Arial" panose="020B0604020202020204" pitchFamily="34" charset="0"/>
              </a:defRPr>
            </a:lvl1pPr>
          </a:lstStyle>
          <a:p>
            <a:pPr algn="ctr"/>
            <a:r>
              <a:rPr lang="de-DE" dirty="0">
                <a:solidFill>
                  <a:schemeClr val="bg1"/>
                </a:solidFill>
              </a:rPr>
              <a:t>b</a:t>
            </a:r>
            <a:r>
              <a:rPr lang="de-DE" dirty="0" smtClean="0">
                <a:solidFill>
                  <a:schemeClr val="bg1"/>
                </a:solidFill>
              </a:rPr>
              <a:t>is 30.6.2028</a:t>
            </a:r>
            <a:endParaRPr lang="de-DE" dirty="0">
              <a:solidFill>
                <a:schemeClr val="bg1"/>
              </a:solidFill>
            </a:endParaRPr>
          </a:p>
        </p:txBody>
      </p:sp>
      <p:sp>
        <p:nvSpPr>
          <p:cNvPr id="33" name="Textfeld 32"/>
          <p:cNvSpPr txBox="1"/>
          <p:nvPr/>
        </p:nvSpPr>
        <p:spPr>
          <a:xfrm>
            <a:off x="6646824" y="3604212"/>
            <a:ext cx="4728746" cy="307777"/>
          </a:xfrm>
          <a:prstGeom prst="rect">
            <a:avLst/>
          </a:prstGeom>
          <a:solidFill>
            <a:srgbClr val="F29402"/>
          </a:solidFill>
        </p:spPr>
        <p:txBody>
          <a:bodyPr wrap="square">
            <a:spAutoFit/>
          </a:bodyPr>
          <a:lstStyle>
            <a:defPPr>
              <a:defRPr lang="de-DE"/>
            </a:defPPr>
            <a:lvl1pPr algn="ctr">
              <a:defRPr sz="1400">
                <a:solidFill>
                  <a:schemeClr val="bg1"/>
                </a:solidFill>
                <a:latin typeface="Arial" panose="020B0604020202020204" pitchFamily="34" charset="0"/>
                <a:cs typeface="Arial" panose="020B0604020202020204" pitchFamily="34" charset="0"/>
              </a:defRPr>
            </a:lvl1pPr>
          </a:lstStyle>
          <a:p>
            <a:r>
              <a:rPr lang="de-DE" dirty="0" smtClean="0"/>
              <a:t>stufenweise Umstellung auf 100% H</a:t>
            </a:r>
            <a:r>
              <a:rPr lang="de-DE" baseline="-25000" dirty="0" smtClean="0"/>
              <a:t>2</a:t>
            </a:r>
            <a:r>
              <a:rPr lang="de-DE" dirty="0" smtClean="0"/>
              <a:t> bis zum </a:t>
            </a:r>
            <a:r>
              <a:rPr lang="de-DE" b="1" dirty="0" smtClean="0"/>
              <a:t>31.12.2044</a:t>
            </a:r>
            <a:endParaRPr lang="de-DE" b="1" dirty="0"/>
          </a:p>
        </p:txBody>
      </p:sp>
      <p:sp>
        <p:nvSpPr>
          <p:cNvPr id="39" name="Rechteck 38"/>
          <p:cNvSpPr/>
          <p:nvPr/>
        </p:nvSpPr>
        <p:spPr>
          <a:xfrm>
            <a:off x="3462736" y="3293265"/>
            <a:ext cx="6234336" cy="307777"/>
          </a:xfrm>
          <a:prstGeom prst="rect">
            <a:avLst/>
          </a:prstGeom>
        </p:spPr>
        <p:txBody>
          <a:bodyPr wrap="square">
            <a:spAutoFit/>
          </a:bodyPr>
          <a:lstStyle/>
          <a:p>
            <a:r>
              <a:rPr lang="de-DE" sz="1400" dirty="0" smtClean="0">
                <a:latin typeface="Arial" panose="020B0604020202020204" pitchFamily="34" charset="0"/>
                <a:cs typeface="Arial" panose="020B0604020202020204" pitchFamily="34" charset="0"/>
              </a:rPr>
              <a:t>Einbau neuer </a:t>
            </a:r>
            <a:r>
              <a:rPr lang="de-DE" sz="1400" dirty="0">
                <a:latin typeface="Arial" panose="020B0604020202020204" pitchFamily="34" charset="0"/>
                <a:cs typeface="Arial" panose="020B0604020202020204" pitchFamily="34" charset="0"/>
              </a:rPr>
              <a:t>Heizung ohne 65%-EE möglich</a:t>
            </a:r>
          </a:p>
        </p:txBody>
      </p:sp>
      <p:sp>
        <p:nvSpPr>
          <p:cNvPr id="43" name="Textfeld 42"/>
          <p:cNvSpPr txBox="1"/>
          <p:nvPr/>
        </p:nvSpPr>
        <p:spPr>
          <a:xfrm>
            <a:off x="3472971" y="5271109"/>
            <a:ext cx="2010526" cy="308920"/>
          </a:xfrm>
          <a:prstGeom prst="rect">
            <a:avLst/>
          </a:prstGeom>
          <a:solidFill>
            <a:srgbClr val="152B75"/>
          </a:solidFill>
        </p:spPr>
        <p:txBody>
          <a:bodyPr wrap="square">
            <a:spAutoFit/>
          </a:bodyPr>
          <a:lstStyle>
            <a:defPPr>
              <a:defRPr lang="de-DE"/>
            </a:defPPr>
            <a:lvl1pPr>
              <a:defRPr sz="1400">
                <a:latin typeface="Arial" panose="020B0604020202020204" pitchFamily="34" charset="0"/>
                <a:cs typeface="Arial" panose="020B0604020202020204" pitchFamily="34" charset="0"/>
              </a:defRPr>
            </a:lvl1pPr>
          </a:lstStyle>
          <a:p>
            <a:pPr algn="ctr"/>
            <a:r>
              <a:rPr lang="de-DE" dirty="0" smtClean="0">
                <a:solidFill>
                  <a:schemeClr val="bg1"/>
                </a:solidFill>
              </a:rPr>
              <a:t>5 Jahre </a:t>
            </a:r>
            <a:endParaRPr lang="de-DE" dirty="0">
              <a:solidFill>
                <a:schemeClr val="bg1"/>
              </a:solidFill>
            </a:endParaRPr>
          </a:p>
        </p:txBody>
      </p:sp>
      <p:sp>
        <p:nvSpPr>
          <p:cNvPr id="44" name="Textfeld 43"/>
          <p:cNvSpPr txBox="1"/>
          <p:nvPr/>
        </p:nvSpPr>
        <p:spPr>
          <a:xfrm>
            <a:off x="5483033" y="5272252"/>
            <a:ext cx="5927508" cy="307777"/>
          </a:xfrm>
          <a:prstGeom prst="rect">
            <a:avLst/>
          </a:prstGeom>
          <a:solidFill>
            <a:srgbClr val="F29402"/>
          </a:solidFill>
        </p:spPr>
        <p:txBody>
          <a:bodyPr wrap="square">
            <a:spAutoFit/>
          </a:bodyPr>
          <a:lstStyle>
            <a:defPPr>
              <a:defRPr lang="de-DE"/>
            </a:defPPr>
            <a:lvl1pPr algn="ctr">
              <a:defRPr sz="1400">
                <a:solidFill>
                  <a:schemeClr val="bg1"/>
                </a:solidFill>
                <a:latin typeface="Arial" panose="020B0604020202020204" pitchFamily="34" charset="0"/>
                <a:cs typeface="Arial" panose="020B0604020202020204" pitchFamily="34" charset="0"/>
              </a:defRPr>
            </a:lvl1pPr>
          </a:lstStyle>
          <a:p>
            <a:r>
              <a:rPr lang="de-DE" dirty="0"/>
              <a:t>d</a:t>
            </a:r>
            <a:r>
              <a:rPr lang="de-DE" dirty="0" smtClean="0"/>
              <a:t>anach</a:t>
            </a:r>
            <a:r>
              <a:rPr lang="de-DE" dirty="0"/>
              <a:t>: </a:t>
            </a:r>
            <a:r>
              <a:rPr lang="de-DE" dirty="0" smtClean="0"/>
              <a:t>alle neuen Etagenheizungen mit 65</a:t>
            </a:r>
            <a:r>
              <a:rPr lang="de-DE" dirty="0"/>
              <a:t>% EE-Anforderung </a:t>
            </a:r>
          </a:p>
        </p:txBody>
      </p:sp>
      <p:sp>
        <p:nvSpPr>
          <p:cNvPr id="45" name="Rechteck 44"/>
          <p:cNvSpPr/>
          <p:nvPr/>
        </p:nvSpPr>
        <p:spPr>
          <a:xfrm>
            <a:off x="7820025" y="5706881"/>
            <a:ext cx="3590516" cy="307777"/>
          </a:xfrm>
          <a:prstGeom prst="rect">
            <a:avLst/>
          </a:prstGeom>
          <a:solidFill>
            <a:srgbClr val="F29402"/>
          </a:solidFill>
        </p:spPr>
        <p:txBody>
          <a:bodyPr wrap="square">
            <a:spAutoFit/>
          </a:bodyPr>
          <a:lstStyle/>
          <a:p>
            <a:pPr algn="ctr"/>
            <a:r>
              <a:rPr lang="de-DE" sz="1400" dirty="0">
                <a:solidFill>
                  <a:schemeClr val="bg1"/>
                </a:solidFill>
                <a:latin typeface="Arial" panose="020B0604020202020204" pitchFamily="34" charset="0"/>
                <a:cs typeface="Arial" panose="020B0604020202020204" pitchFamily="34" charset="0"/>
              </a:rPr>
              <a:t>Heizung mit 65% EE-Anforderung </a:t>
            </a:r>
          </a:p>
        </p:txBody>
      </p:sp>
      <p:sp>
        <p:nvSpPr>
          <p:cNvPr id="46" name="Textfeld 45"/>
          <p:cNvSpPr txBox="1"/>
          <p:nvPr/>
        </p:nvSpPr>
        <p:spPr>
          <a:xfrm>
            <a:off x="3471229" y="5706881"/>
            <a:ext cx="2011804" cy="307777"/>
          </a:xfrm>
          <a:prstGeom prst="rect">
            <a:avLst/>
          </a:prstGeom>
          <a:solidFill>
            <a:srgbClr val="152B75"/>
          </a:solidFill>
        </p:spPr>
        <p:txBody>
          <a:bodyPr wrap="square">
            <a:spAutoFit/>
          </a:bodyPr>
          <a:lstStyle>
            <a:defPPr>
              <a:defRPr lang="de-DE"/>
            </a:defPPr>
            <a:lvl1pPr>
              <a:defRPr sz="1400">
                <a:latin typeface="Arial" panose="020B0604020202020204" pitchFamily="34" charset="0"/>
                <a:cs typeface="Arial" panose="020B0604020202020204" pitchFamily="34" charset="0"/>
              </a:defRPr>
            </a:lvl1pPr>
          </a:lstStyle>
          <a:p>
            <a:pPr algn="ctr"/>
            <a:r>
              <a:rPr lang="de-DE" dirty="0" smtClean="0">
                <a:solidFill>
                  <a:schemeClr val="bg1"/>
                </a:solidFill>
              </a:rPr>
              <a:t>5 Jahre</a:t>
            </a:r>
            <a:endParaRPr lang="de-DE" dirty="0">
              <a:solidFill>
                <a:schemeClr val="bg1"/>
              </a:solidFill>
            </a:endParaRPr>
          </a:p>
        </p:txBody>
      </p:sp>
      <p:sp>
        <p:nvSpPr>
          <p:cNvPr id="47" name="Rechteck 46"/>
          <p:cNvSpPr/>
          <p:nvPr/>
        </p:nvSpPr>
        <p:spPr>
          <a:xfrm>
            <a:off x="3432193" y="4784074"/>
            <a:ext cx="7978348" cy="523220"/>
          </a:xfrm>
          <a:prstGeom prst="rect">
            <a:avLst/>
          </a:prstGeom>
        </p:spPr>
        <p:txBody>
          <a:bodyPr wrap="square">
            <a:spAutoFit/>
          </a:bodyPr>
          <a:lstStyle/>
          <a:p>
            <a:r>
              <a:rPr lang="de-DE" sz="1400" dirty="0">
                <a:latin typeface="Arial" panose="020B0604020202020204" pitchFamily="34" charset="0"/>
                <a:cs typeface="Arial" panose="020B0604020202020204" pitchFamily="34" charset="0"/>
              </a:rPr>
              <a:t>Frist startet nach Tausch der 1. Heizung und gilt für die anderen Heizungen im Haus </a:t>
            </a:r>
            <a:r>
              <a:rPr lang="de-DE" sz="1400" dirty="0" smtClean="0">
                <a:latin typeface="Arial" panose="020B0604020202020204" pitchFamily="34" charset="0"/>
                <a:cs typeface="Arial" panose="020B0604020202020204" pitchFamily="34" charset="0"/>
              </a:rPr>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Einbau neuer </a:t>
            </a:r>
            <a:r>
              <a:rPr lang="de-DE" sz="1400" dirty="0">
                <a:latin typeface="Arial" panose="020B0604020202020204" pitchFamily="34" charset="0"/>
                <a:cs typeface="Arial" panose="020B0604020202020204" pitchFamily="34" charset="0"/>
              </a:rPr>
              <a:t>Heizung ohne 65%-EE </a:t>
            </a:r>
            <a:r>
              <a:rPr lang="de-DE" sz="1400" dirty="0" smtClean="0">
                <a:latin typeface="Arial" panose="020B0604020202020204" pitchFamily="34" charset="0"/>
                <a:cs typeface="Arial" panose="020B0604020202020204" pitchFamily="34" charset="0"/>
              </a:rPr>
              <a:t>möglich </a:t>
            </a:r>
            <a:endParaRPr lang="de-DE" sz="500" dirty="0">
              <a:latin typeface="Arial" panose="020B0604020202020204" pitchFamily="34" charset="0"/>
              <a:cs typeface="Arial" panose="020B0604020202020204" pitchFamily="34" charset="0"/>
            </a:endParaRPr>
          </a:p>
        </p:txBody>
      </p:sp>
      <p:sp>
        <p:nvSpPr>
          <p:cNvPr id="48" name="Textfeld 47"/>
          <p:cNvSpPr txBox="1"/>
          <p:nvPr/>
        </p:nvSpPr>
        <p:spPr>
          <a:xfrm>
            <a:off x="5483033" y="5706881"/>
            <a:ext cx="2336992" cy="307777"/>
          </a:xfrm>
          <a:prstGeom prst="rect">
            <a:avLst/>
          </a:prstGeom>
          <a:solidFill>
            <a:srgbClr val="152B75"/>
          </a:solidFill>
        </p:spPr>
        <p:txBody>
          <a:bodyPr wrap="square">
            <a:spAutoFit/>
          </a:bodyPr>
          <a:lstStyle>
            <a:defPPr>
              <a:defRPr lang="de-DE"/>
            </a:defPPr>
            <a:lvl1pPr>
              <a:defRPr sz="1400">
                <a:latin typeface="Arial" panose="020B0604020202020204" pitchFamily="34" charset="0"/>
                <a:cs typeface="Arial" panose="020B0604020202020204" pitchFamily="34" charset="0"/>
              </a:defRPr>
            </a:lvl1pPr>
          </a:lstStyle>
          <a:p>
            <a:pPr algn="ctr"/>
            <a:r>
              <a:rPr lang="de-DE" dirty="0">
                <a:solidFill>
                  <a:schemeClr val="bg1"/>
                </a:solidFill>
              </a:rPr>
              <a:t>8</a:t>
            </a:r>
            <a:r>
              <a:rPr lang="de-DE" dirty="0" smtClean="0">
                <a:solidFill>
                  <a:schemeClr val="bg1"/>
                </a:solidFill>
              </a:rPr>
              <a:t> Jahre</a:t>
            </a:r>
            <a:endParaRPr lang="de-DE" dirty="0">
              <a:solidFill>
                <a:schemeClr val="bg1"/>
              </a:solidFill>
            </a:endParaRPr>
          </a:p>
        </p:txBody>
      </p:sp>
      <p:sp>
        <p:nvSpPr>
          <p:cNvPr id="49" name="Rechteck 48"/>
          <p:cNvSpPr/>
          <p:nvPr/>
        </p:nvSpPr>
        <p:spPr>
          <a:xfrm>
            <a:off x="435935" y="139472"/>
            <a:ext cx="10909004" cy="338554"/>
          </a:xfrm>
          <a:prstGeom prst="rect">
            <a:avLst/>
          </a:prstGeom>
        </p:spPr>
        <p:txBody>
          <a:bodyPr wrap="square">
            <a:spAutoFit/>
          </a:bodyPr>
          <a:lstStyle/>
          <a:p>
            <a:r>
              <a:rPr lang="de-DE" sz="1600" dirty="0" smtClean="0">
                <a:solidFill>
                  <a:srgbClr val="F29402"/>
                </a:solidFill>
                <a:latin typeface="Arial Black" panose="020B0A04020102020204" pitchFamily="34" charset="0"/>
                <a:ea typeface="Calibri" panose="020F0502020204030204" pitchFamily="34" charset="0"/>
                <a:cs typeface="Arial" panose="020B0604020202020204" pitchFamily="34" charset="0"/>
              </a:rPr>
              <a:t>Übergangsfristen</a:t>
            </a:r>
            <a:r>
              <a:rPr lang="de-DE" sz="1600" dirty="0" smtClean="0">
                <a:solidFill>
                  <a:srgbClr val="152B75"/>
                </a:solidFill>
                <a:latin typeface="Arial Black" panose="020B0A04020102020204" pitchFamily="34" charset="0"/>
                <a:ea typeface="Calibri" panose="020F0502020204030204" pitchFamily="34" charset="0"/>
                <a:cs typeface="Arial" panose="020B0604020202020204" pitchFamily="34" charset="0"/>
              </a:rPr>
              <a:t> zum Erfüllen der 65% EE-Anforderung nach GEG</a:t>
            </a:r>
            <a:endParaRPr lang="de-DE" sz="1600" dirty="0" smtClean="0">
              <a:latin typeface="Arial" panose="020B0604020202020204" pitchFamily="34" charset="0"/>
              <a:cs typeface="Arial" panose="020B0604020202020204" pitchFamily="34" charset="0"/>
            </a:endParaRPr>
          </a:p>
        </p:txBody>
      </p:sp>
      <p:sp>
        <p:nvSpPr>
          <p:cNvPr id="50" name="Textfeld 49"/>
          <p:cNvSpPr txBox="1"/>
          <p:nvPr/>
        </p:nvSpPr>
        <p:spPr>
          <a:xfrm>
            <a:off x="3451243" y="4066112"/>
            <a:ext cx="2511407" cy="523220"/>
          </a:xfrm>
          <a:prstGeom prst="rect">
            <a:avLst/>
          </a:prstGeom>
          <a:solidFill>
            <a:srgbClr val="152B75"/>
          </a:solidFill>
        </p:spPr>
        <p:txBody>
          <a:bodyPr wrap="square">
            <a:spAutoFit/>
          </a:bodyPr>
          <a:lstStyle>
            <a:defPPr>
              <a:defRPr lang="de-DE"/>
            </a:defPPr>
            <a:lvl1pPr>
              <a:defRPr sz="1400">
                <a:latin typeface="Arial" panose="020B0604020202020204" pitchFamily="34" charset="0"/>
                <a:cs typeface="Arial" panose="020B0604020202020204" pitchFamily="34" charset="0"/>
              </a:defRPr>
            </a:lvl1pPr>
          </a:lstStyle>
          <a:p>
            <a:pPr algn="ctr"/>
            <a:r>
              <a:rPr lang="de-DE" dirty="0">
                <a:solidFill>
                  <a:schemeClr val="bg1"/>
                </a:solidFill>
              </a:rPr>
              <a:t>b</a:t>
            </a:r>
            <a:r>
              <a:rPr lang="de-DE" dirty="0" smtClean="0">
                <a:solidFill>
                  <a:schemeClr val="bg1"/>
                </a:solidFill>
              </a:rPr>
              <a:t>is 1 Jahr nach Bekanntgabe </a:t>
            </a:r>
            <a:br>
              <a:rPr lang="de-DE" dirty="0" smtClean="0">
                <a:solidFill>
                  <a:schemeClr val="bg1"/>
                </a:solidFill>
              </a:rPr>
            </a:br>
            <a:r>
              <a:rPr lang="de-DE" dirty="0" smtClean="0">
                <a:solidFill>
                  <a:schemeClr val="bg1"/>
                </a:solidFill>
              </a:rPr>
              <a:t>des Ausbau-Stopps </a:t>
            </a:r>
            <a:endParaRPr lang="de-DE" dirty="0">
              <a:solidFill>
                <a:schemeClr val="bg1"/>
              </a:solidFill>
            </a:endParaRPr>
          </a:p>
        </p:txBody>
      </p:sp>
      <p:sp>
        <p:nvSpPr>
          <p:cNvPr id="51" name="Textfeld 50"/>
          <p:cNvSpPr txBox="1"/>
          <p:nvPr/>
        </p:nvSpPr>
        <p:spPr>
          <a:xfrm>
            <a:off x="7568184" y="4066419"/>
            <a:ext cx="3804482" cy="523220"/>
          </a:xfrm>
          <a:prstGeom prst="rect">
            <a:avLst/>
          </a:prstGeom>
          <a:solidFill>
            <a:srgbClr val="F29402"/>
          </a:solidFill>
        </p:spPr>
        <p:txBody>
          <a:bodyPr wrap="square">
            <a:spAutoFit/>
          </a:bodyPr>
          <a:lstStyle>
            <a:defPPr>
              <a:defRPr lang="de-DE"/>
            </a:defPPr>
            <a:lvl1pPr algn="ctr">
              <a:defRPr sz="1400">
                <a:solidFill>
                  <a:schemeClr val="bg1"/>
                </a:solidFill>
                <a:latin typeface="Arial" panose="020B0604020202020204" pitchFamily="34" charset="0"/>
                <a:cs typeface="Arial" panose="020B0604020202020204" pitchFamily="34" charset="0"/>
              </a:defRPr>
            </a:lvl1pPr>
          </a:lstStyle>
          <a:p>
            <a:r>
              <a:rPr lang="de-DE" dirty="0" smtClean="0"/>
              <a:t>danach</a:t>
            </a:r>
            <a:r>
              <a:rPr lang="de-DE" dirty="0"/>
              <a:t>: </a:t>
            </a:r>
            <a:r>
              <a:rPr lang="de-DE" dirty="0" smtClean="0"/>
              <a:t>Heizung </a:t>
            </a:r>
            <a:r>
              <a:rPr lang="de-DE" dirty="0"/>
              <a:t>nach 65% EE-Anforderung / Wärmeplanung</a:t>
            </a:r>
          </a:p>
        </p:txBody>
      </p:sp>
      <p:sp>
        <p:nvSpPr>
          <p:cNvPr id="52" name="Rechteck 51"/>
          <p:cNvSpPr/>
          <p:nvPr/>
        </p:nvSpPr>
        <p:spPr>
          <a:xfrm>
            <a:off x="5962650" y="4065511"/>
            <a:ext cx="1624584" cy="523220"/>
          </a:xfrm>
          <a:prstGeom prst="rect">
            <a:avLst/>
          </a:prstGeom>
          <a:solidFill>
            <a:srgbClr val="152B75"/>
          </a:solidFill>
        </p:spPr>
        <p:txBody>
          <a:bodyPr wrap="square">
            <a:spAutoFit/>
          </a:bodyPr>
          <a:lstStyle/>
          <a:p>
            <a:pPr algn="ctr"/>
            <a:r>
              <a:rPr lang="de-DE" sz="1400" dirty="0">
                <a:solidFill>
                  <a:schemeClr val="bg1"/>
                </a:solidFill>
                <a:latin typeface="Arial" panose="020B0604020202020204" pitchFamily="34" charset="0"/>
                <a:cs typeface="Arial" panose="020B0604020202020204" pitchFamily="34" charset="0"/>
              </a:rPr>
              <a:t>+ 3 </a:t>
            </a:r>
            <a:r>
              <a:rPr lang="de-DE" sz="1400" dirty="0" smtClean="0">
                <a:solidFill>
                  <a:schemeClr val="bg1"/>
                </a:solidFill>
                <a:latin typeface="Arial" panose="020B0604020202020204" pitchFamily="34" charset="0"/>
                <a:cs typeface="Arial" panose="020B0604020202020204" pitchFamily="34" charset="0"/>
              </a:rPr>
              <a:t>Jahre</a:t>
            </a:r>
            <a:br>
              <a:rPr lang="de-DE" sz="1400" dirty="0" smtClean="0">
                <a:solidFill>
                  <a:schemeClr val="bg1"/>
                </a:solidFill>
                <a:latin typeface="Arial" panose="020B0604020202020204" pitchFamily="34" charset="0"/>
                <a:cs typeface="Arial" panose="020B0604020202020204" pitchFamily="34" charset="0"/>
              </a:rPr>
            </a:br>
            <a:r>
              <a:rPr lang="de-DE" sz="1400" dirty="0" smtClean="0">
                <a:solidFill>
                  <a:schemeClr val="bg1"/>
                </a:solidFill>
                <a:latin typeface="Arial" panose="020B0604020202020204" pitchFamily="34" charset="0"/>
                <a:cs typeface="Arial" panose="020B0604020202020204" pitchFamily="34" charset="0"/>
              </a:rPr>
              <a:t>Übergangsfrist</a:t>
            </a:r>
            <a:endParaRPr lang="de-DE" sz="1400" dirty="0">
              <a:solidFill>
                <a:schemeClr val="bg1"/>
              </a:solidFill>
              <a:latin typeface="Arial" panose="020B0604020202020204" pitchFamily="34" charset="0"/>
              <a:cs typeface="Arial" panose="020B0604020202020204" pitchFamily="34" charset="0"/>
            </a:endParaRPr>
          </a:p>
        </p:txBody>
      </p:sp>
      <p:cxnSp>
        <p:nvCxnSpPr>
          <p:cNvPr id="3" name="Gerader Verbinder 2"/>
          <p:cNvCxnSpPr/>
          <p:nvPr/>
        </p:nvCxnSpPr>
        <p:spPr>
          <a:xfrm>
            <a:off x="5511164" y="5706881"/>
            <a:ext cx="0" cy="4435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a:off x="5976528" y="4065511"/>
            <a:ext cx="0" cy="7185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6044184" y="2344991"/>
            <a:ext cx="5328481" cy="507600"/>
          </a:xfrm>
          <a:prstGeom prst="rect">
            <a:avLst/>
          </a:prstGeom>
          <a:solidFill>
            <a:srgbClr val="F29402"/>
          </a:solidFill>
        </p:spPr>
        <p:txBody>
          <a:bodyPr wrap="square" anchor="ctr" anchorCtr="0">
            <a:spAutoFit/>
          </a:bodyPr>
          <a:lstStyle>
            <a:defPPr>
              <a:defRPr lang="de-DE"/>
            </a:defPPr>
            <a:lvl1pPr algn="ctr">
              <a:defRPr sz="1400">
                <a:solidFill>
                  <a:schemeClr val="bg1"/>
                </a:solidFill>
                <a:latin typeface="Arial" panose="020B0604020202020204" pitchFamily="34" charset="0"/>
                <a:cs typeface="Arial" panose="020B0604020202020204" pitchFamily="34" charset="0"/>
              </a:defRPr>
            </a:lvl1pPr>
          </a:lstStyle>
          <a:p>
            <a:r>
              <a:rPr lang="de-DE" sz="1350" dirty="0"/>
              <a:t>danach bis Wärmenetzanschluss </a:t>
            </a:r>
            <a:r>
              <a:rPr lang="de-DE" sz="1350" dirty="0" smtClean="0"/>
              <a:t>innerhalb </a:t>
            </a:r>
            <a:r>
              <a:rPr lang="de-DE" sz="1350" dirty="0"/>
              <a:t>von </a:t>
            </a:r>
            <a:r>
              <a:rPr lang="de-DE" sz="1350" b="1" dirty="0"/>
              <a:t>10 Jahren </a:t>
            </a:r>
          </a:p>
        </p:txBody>
      </p:sp>
    </p:spTree>
    <p:extLst>
      <p:ext uri="{BB962C8B-B14F-4D97-AF65-F5344CB8AC3E}">
        <p14:creationId xmlns:p14="http://schemas.microsoft.com/office/powerpoint/2010/main" val="207008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3978324"/>
            <a:ext cx="12192000" cy="116060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a:t>
            </a:r>
            <a:endParaRPr lang="de-DE" dirty="0"/>
          </a:p>
        </p:txBody>
      </p:sp>
      <p:sp>
        <p:nvSpPr>
          <p:cNvPr id="6" name="Rechteck 5"/>
          <p:cNvSpPr/>
          <p:nvPr/>
        </p:nvSpPr>
        <p:spPr>
          <a:xfrm>
            <a:off x="0" y="1913341"/>
            <a:ext cx="12192000" cy="97468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a:t>
            </a:r>
            <a:endParaRPr lang="de-DE" dirty="0"/>
          </a:p>
        </p:txBody>
      </p:sp>
      <p:sp>
        <p:nvSpPr>
          <p:cNvPr id="5" name="Rechteck 4"/>
          <p:cNvSpPr/>
          <p:nvPr/>
        </p:nvSpPr>
        <p:spPr>
          <a:xfrm>
            <a:off x="435934" y="283815"/>
            <a:ext cx="11461314" cy="7232749"/>
          </a:xfrm>
          <a:prstGeom prst="rect">
            <a:avLst/>
          </a:prstGeom>
        </p:spPr>
        <p:txBody>
          <a:bodyPr wrap="square">
            <a:spAutoFit/>
          </a:bodyPr>
          <a:lstStyle/>
          <a:p>
            <a:r>
              <a:rPr lang="de-DE" sz="1400" i="1" dirty="0" smtClean="0">
                <a:solidFill>
                  <a:srgbClr val="000000"/>
                </a:solidFill>
                <a:effectLst/>
                <a:latin typeface="Arial Black" panose="020B0A04020102020204" pitchFamily="34" charset="0"/>
                <a:ea typeface="Calibri" panose="020F0502020204030204" pitchFamily="34" charset="0"/>
                <a:cs typeface="Arial" panose="020B0604020202020204" pitchFamily="34" charset="0"/>
              </a:rPr>
              <a:t>GEG 2024 – </a:t>
            </a:r>
            <a:r>
              <a:rPr lang="de-DE" sz="140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Überblick </a:t>
            </a:r>
          </a:p>
          <a:p>
            <a:endParaRPr lang="de-DE"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de-DE" sz="2400" dirty="0" smtClean="0">
                <a:solidFill>
                  <a:srgbClr val="152B75"/>
                </a:solidFill>
                <a:latin typeface="Arial Black" panose="020B0A04020102020204" pitchFamily="34" charset="0"/>
                <a:ea typeface="Calibri" panose="020F0502020204030204" pitchFamily="34" charset="0"/>
                <a:cs typeface="Arial" panose="020B0604020202020204" pitchFamily="34" charset="0"/>
              </a:rPr>
              <a:t>Was passiert </a:t>
            </a:r>
            <a:r>
              <a:rPr lang="de-DE" sz="2400" dirty="0" smtClean="0">
                <a:solidFill>
                  <a:srgbClr val="F29402"/>
                </a:solidFill>
                <a:latin typeface="Arial Black" panose="020B0A04020102020204" pitchFamily="34" charset="0"/>
                <a:ea typeface="Calibri" panose="020F0502020204030204" pitchFamily="34" charset="0"/>
                <a:cs typeface="Arial" panose="020B0604020202020204" pitchFamily="34" charset="0"/>
              </a:rPr>
              <a:t>bis</a:t>
            </a:r>
            <a:r>
              <a:rPr lang="de-DE" sz="2400" dirty="0" smtClean="0">
                <a:solidFill>
                  <a:srgbClr val="152B75"/>
                </a:solidFill>
                <a:latin typeface="Arial Black" panose="020B0A04020102020204" pitchFamily="34" charset="0"/>
                <a:ea typeface="Calibri" panose="020F0502020204030204" pitchFamily="34" charset="0"/>
                <a:cs typeface="Arial" panose="020B0604020202020204" pitchFamily="34" charset="0"/>
              </a:rPr>
              <a:t> </a:t>
            </a:r>
            <a:r>
              <a:rPr lang="de-DE" sz="2400" dirty="0" smtClean="0">
                <a:solidFill>
                  <a:srgbClr val="F29402"/>
                </a:solidFill>
                <a:latin typeface="Arial Black" panose="020B0A04020102020204" pitchFamily="34" charset="0"/>
                <a:ea typeface="Calibri" panose="020F0502020204030204" pitchFamily="34" charset="0"/>
                <a:cs typeface="Arial" panose="020B0604020202020204" pitchFamily="34" charset="0"/>
              </a:rPr>
              <a:t>eine Wärmeplanung vorliegt?</a:t>
            </a:r>
            <a:endParaRPr lang="de-DE" sz="1600" dirty="0" smtClean="0">
              <a:solidFill>
                <a:srgbClr val="F29402"/>
              </a:solidFill>
            </a:endParaRPr>
          </a:p>
          <a:p>
            <a:r>
              <a:rPr lang="de-DE" sz="1600" dirty="0" smtClean="0">
                <a:latin typeface="Arial Black" panose="020B0A04020102020204" pitchFamily="34" charset="0"/>
                <a:cs typeface="Arial" panose="020B0604020202020204" pitchFamily="34" charset="0"/>
              </a:rPr>
              <a:t>Ausnahmen </a:t>
            </a:r>
            <a:r>
              <a:rPr lang="de-DE" sz="1600" dirty="0">
                <a:latin typeface="Arial Black" panose="020B0A04020102020204" pitchFamily="34" charset="0"/>
                <a:cs typeface="Arial" panose="020B0604020202020204" pitchFamily="34" charset="0"/>
              </a:rPr>
              <a:t>zur Einhaltung der 65% Erneuerbare-Energien-Heizungen </a:t>
            </a:r>
            <a:r>
              <a:rPr lang="de-DE" sz="1600" dirty="0" smtClean="0">
                <a:latin typeface="Arial Black" panose="020B0A04020102020204" pitchFamily="34" charset="0"/>
                <a:cs typeface="Arial" panose="020B0604020202020204" pitchFamily="34" charset="0"/>
              </a:rPr>
              <a:t/>
            </a:r>
            <a:br>
              <a:rPr lang="de-DE" sz="1600" dirty="0" smtClean="0">
                <a:latin typeface="Arial Black" panose="020B0A04020102020204" pitchFamily="34" charset="0"/>
                <a:cs typeface="Arial" panose="020B0604020202020204" pitchFamily="34" charset="0"/>
              </a:rPr>
            </a:br>
            <a:r>
              <a:rPr lang="de-DE" sz="1600" dirty="0" smtClean="0">
                <a:latin typeface="Arial Black" panose="020B0A04020102020204" pitchFamily="34" charset="0"/>
                <a:cs typeface="Arial" panose="020B0604020202020204" pitchFamily="34" charset="0"/>
              </a:rPr>
              <a:t>aufgrund </a:t>
            </a:r>
            <a:r>
              <a:rPr lang="de-DE" sz="1600" dirty="0">
                <a:latin typeface="Arial Black" panose="020B0A04020102020204" pitchFamily="34" charset="0"/>
                <a:cs typeface="Arial" panose="020B0604020202020204" pitchFamily="34" charset="0"/>
              </a:rPr>
              <a:t>der </a:t>
            </a:r>
            <a:r>
              <a:rPr lang="de-DE" sz="1600" dirty="0" smtClean="0">
                <a:latin typeface="Arial Black" panose="020B0A04020102020204" pitchFamily="34" charset="0"/>
                <a:cs typeface="Arial" panose="020B0604020202020204" pitchFamily="34" charset="0"/>
              </a:rPr>
              <a:t>ausstehenden Wärmeplanung</a:t>
            </a:r>
          </a:p>
          <a:p>
            <a:endParaRPr lang="de-DE" sz="1600" dirty="0">
              <a:latin typeface="Arial Black" panose="020B0A04020102020204" pitchFamily="34" charset="0"/>
              <a:cs typeface="Arial" panose="020B0604020202020204" pitchFamily="34" charset="0"/>
            </a:endParaRPr>
          </a:p>
          <a:p>
            <a:pPr lvl="0"/>
            <a:endParaRPr lang="de-DE" sz="1600" dirty="0" smtClean="0">
              <a:latin typeface="Arial" panose="020B0604020202020204" pitchFamily="34" charset="0"/>
              <a:cs typeface="Arial" panose="020B0604020202020204" pitchFamily="34" charset="0"/>
            </a:endParaRPr>
          </a:p>
          <a:p>
            <a:pPr lvl="0"/>
            <a:r>
              <a:rPr lang="de-DE" sz="1600" dirty="0" smtClean="0">
                <a:latin typeface="Arial" panose="020B0604020202020204" pitchFamily="34" charset="0"/>
                <a:cs typeface="Arial" panose="020B0604020202020204" pitchFamily="34" charset="0"/>
              </a:rPr>
              <a:t>bestehende Gebäude </a:t>
            </a:r>
            <a:r>
              <a:rPr lang="de-DE" sz="1600" dirty="0">
                <a:latin typeface="Arial" panose="020B0604020202020204" pitchFamily="34" charset="0"/>
                <a:cs typeface="Arial" panose="020B0604020202020204" pitchFamily="34" charset="0"/>
              </a:rPr>
              <a:t>in </a:t>
            </a:r>
            <a:r>
              <a:rPr lang="de-DE" sz="1600" dirty="0" smtClean="0">
                <a:latin typeface="Arial Black" panose="020B0A04020102020204" pitchFamily="34" charset="0"/>
                <a:cs typeface="Arial" panose="020B0604020202020204" pitchFamily="34" charset="0"/>
              </a:rPr>
              <a:t>Gemeindegebieten</a:t>
            </a:r>
            <a:r>
              <a:rPr lang="de-DE"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mit mehr als </a:t>
            </a:r>
            <a:r>
              <a:rPr lang="de-DE" sz="1600" dirty="0">
                <a:latin typeface="Arial Black" panose="020B0A04020102020204" pitchFamily="34" charset="0"/>
                <a:cs typeface="Arial" panose="020B0604020202020204" pitchFamily="34" charset="0"/>
              </a:rPr>
              <a:t>100.000 Einwohner </a:t>
            </a:r>
            <a:r>
              <a:rPr lang="de-DE" sz="1600" dirty="0">
                <a:latin typeface="Arial" panose="020B0604020202020204" pitchFamily="34" charset="0"/>
                <a:cs typeface="Arial" panose="020B0604020202020204" pitchFamily="34" charset="0"/>
              </a:rPr>
              <a:t>(EW am 1.1.2024 </a:t>
            </a:r>
            <a:r>
              <a:rPr lang="de-DE" sz="1600" dirty="0" smtClean="0">
                <a:latin typeface="Arial" panose="020B0604020202020204" pitchFamily="34" charset="0"/>
                <a:cs typeface="Arial" panose="020B0604020202020204" pitchFamily="34" charset="0"/>
              </a:rPr>
              <a:t>gemeldet)</a:t>
            </a:r>
            <a:r>
              <a:rPr lang="de-DE" sz="1600" dirty="0">
                <a:latin typeface="Arial" panose="020B0604020202020204" pitchFamily="34" charset="0"/>
                <a:cs typeface="Arial" panose="020B0604020202020204" pitchFamily="34" charset="0"/>
              </a:rPr>
              <a:t/>
            </a:r>
            <a:br>
              <a:rPr lang="de-DE" sz="1600" dirty="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sym typeface="Wingdings" panose="05000000000000000000" pitchFamily="2" charset="2"/>
              </a:rPr>
              <a:t> </a:t>
            </a:r>
            <a:r>
              <a:rPr lang="de-DE" sz="1600" dirty="0" smtClean="0">
                <a:latin typeface="Arial Black" panose="020B0A04020102020204" pitchFamily="34" charset="0"/>
                <a:cs typeface="Arial" panose="020B0604020202020204" pitchFamily="34" charset="0"/>
              </a:rPr>
              <a:t>bis </a:t>
            </a:r>
            <a:r>
              <a:rPr lang="de-DE" sz="1600" dirty="0">
                <a:latin typeface="Arial Black" panose="020B0A04020102020204" pitchFamily="34" charset="0"/>
                <a:cs typeface="Arial" panose="020B0604020202020204" pitchFamily="34" charset="0"/>
              </a:rPr>
              <a:t>zum Ablauf des </a:t>
            </a:r>
            <a:r>
              <a:rPr lang="de-DE" sz="1600" dirty="0" smtClean="0">
                <a:latin typeface="Arial Black" panose="020B0A04020102020204" pitchFamily="34" charset="0"/>
                <a:cs typeface="Arial" panose="020B0604020202020204" pitchFamily="34" charset="0"/>
              </a:rPr>
              <a:t>30.6.2026 </a:t>
            </a:r>
            <a:r>
              <a:rPr lang="de-DE" sz="1600" dirty="0">
                <a:latin typeface="Arial" panose="020B0604020202020204" pitchFamily="34" charset="0"/>
                <a:cs typeface="Arial" panose="020B0604020202020204" pitchFamily="34" charset="0"/>
              </a:rPr>
              <a:t>kann eine Heizungsanlage </a:t>
            </a:r>
            <a:r>
              <a:rPr lang="de-DE" sz="1600" dirty="0" smtClean="0">
                <a:latin typeface="Arial" panose="020B0604020202020204" pitchFamily="34" charset="0"/>
                <a:cs typeface="Arial" panose="020B0604020202020204" pitchFamily="34" charset="0"/>
              </a:rPr>
              <a:t>durch eine neue ausgetauscht werden, </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die noch nicht die </a:t>
            </a:r>
            <a:r>
              <a:rPr lang="de-DE" sz="1600" dirty="0">
                <a:latin typeface="Arial" panose="020B0604020202020204" pitchFamily="34" charset="0"/>
                <a:cs typeface="Arial" panose="020B0604020202020204" pitchFamily="34" charset="0"/>
              </a:rPr>
              <a:t>65% </a:t>
            </a:r>
            <a:r>
              <a:rPr lang="de-DE" sz="1600" dirty="0" smtClean="0">
                <a:latin typeface="Arial" panose="020B0604020202020204" pitchFamily="34" charset="0"/>
                <a:cs typeface="Arial" panose="020B0604020202020204" pitchFamily="34" charset="0"/>
              </a:rPr>
              <a:t>EE-Vorgabe erfüllt.</a:t>
            </a:r>
            <a:r>
              <a:rPr lang="de-DE" sz="1600" dirty="0">
                <a:latin typeface="Arial" panose="020B0604020202020204" pitchFamily="34" charset="0"/>
                <a:cs typeface="Arial" panose="020B0604020202020204" pitchFamily="34" charset="0"/>
              </a:rPr>
              <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lvl="0"/>
            <a:r>
              <a:rPr lang="de-DE" sz="1600" dirty="0">
                <a:latin typeface="Arial" panose="020B0604020202020204" pitchFamily="34" charset="0"/>
                <a:cs typeface="Arial" panose="020B0604020202020204" pitchFamily="34" charset="0"/>
              </a:rPr>
              <a:t>bestehende </a:t>
            </a:r>
            <a:r>
              <a:rPr lang="de-DE" sz="1600" dirty="0" smtClean="0">
                <a:latin typeface="Arial" panose="020B0604020202020204" pitchFamily="34" charset="0"/>
                <a:cs typeface="Arial" panose="020B0604020202020204" pitchFamily="34" charset="0"/>
              </a:rPr>
              <a:t>Gebäude </a:t>
            </a:r>
            <a:r>
              <a:rPr lang="de-DE" sz="1600" dirty="0">
                <a:latin typeface="Arial" panose="020B0604020202020204" pitchFamily="34" charset="0"/>
                <a:cs typeface="Arial" panose="020B0604020202020204" pitchFamily="34" charset="0"/>
              </a:rPr>
              <a:t>in</a:t>
            </a:r>
            <a:r>
              <a:rPr lang="de-DE" sz="1600" dirty="0">
                <a:latin typeface="Arial Black" panose="020B0A04020102020204" pitchFamily="34" charset="0"/>
                <a:cs typeface="Arial" panose="020B0604020202020204" pitchFamily="34" charset="0"/>
              </a:rPr>
              <a:t> </a:t>
            </a:r>
            <a:r>
              <a:rPr lang="de-DE" sz="1600" dirty="0" smtClean="0">
                <a:latin typeface="Arial Black" panose="020B0A04020102020204" pitchFamily="34" charset="0"/>
                <a:cs typeface="Arial" panose="020B0604020202020204" pitchFamily="34" charset="0"/>
              </a:rPr>
              <a:t>Gemeindegebieten</a:t>
            </a:r>
            <a:r>
              <a:rPr lang="de-DE"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mit </a:t>
            </a:r>
            <a:r>
              <a:rPr lang="de-DE" sz="1600" dirty="0">
                <a:latin typeface="Arial Black" panose="020B0A04020102020204" pitchFamily="34" charset="0"/>
                <a:cs typeface="Arial" panose="020B0604020202020204" pitchFamily="34" charset="0"/>
              </a:rPr>
              <a:t>100.000 Einwohner oder weniger </a:t>
            </a:r>
            <a:r>
              <a:rPr lang="de-DE" sz="1600" dirty="0">
                <a:latin typeface="Arial" panose="020B0604020202020204" pitchFamily="34" charset="0"/>
                <a:cs typeface="Arial" panose="020B0604020202020204" pitchFamily="34" charset="0"/>
              </a:rPr>
              <a:t>(EW am 1.1.2024 gemeldet)</a:t>
            </a:r>
            <a:br>
              <a:rPr lang="de-DE" sz="1600" dirty="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sym typeface="Wingdings" panose="05000000000000000000" pitchFamily="2" charset="2"/>
              </a:rPr>
              <a:t> </a:t>
            </a:r>
            <a:r>
              <a:rPr lang="de-DE" sz="1600" b="1" dirty="0" smtClean="0">
                <a:latin typeface="Arial Black" panose="020B0A04020102020204" pitchFamily="34" charset="0"/>
                <a:cs typeface="Arial" panose="020B0604020202020204" pitchFamily="34" charset="0"/>
              </a:rPr>
              <a:t>bis </a:t>
            </a:r>
            <a:r>
              <a:rPr lang="de-DE" sz="1600" b="1" dirty="0">
                <a:latin typeface="Arial Black" panose="020B0A04020102020204" pitchFamily="34" charset="0"/>
                <a:cs typeface="Arial" panose="020B0604020202020204" pitchFamily="34" charset="0"/>
              </a:rPr>
              <a:t>zum Ablauf des </a:t>
            </a:r>
            <a:r>
              <a:rPr lang="de-DE" sz="1600" b="1" dirty="0" smtClean="0">
                <a:latin typeface="Arial Black" panose="020B0A04020102020204" pitchFamily="34" charset="0"/>
                <a:cs typeface="Arial" panose="020B0604020202020204" pitchFamily="34" charset="0"/>
              </a:rPr>
              <a:t>30.6.2028 </a:t>
            </a:r>
            <a:r>
              <a:rPr lang="de-DE" sz="1600" dirty="0">
                <a:latin typeface="Arial" panose="020B0604020202020204" pitchFamily="34" charset="0"/>
                <a:cs typeface="Arial" panose="020B0604020202020204" pitchFamily="34" charset="0"/>
              </a:rPr>
              <a:t>kann eine Heizungsanlage durch eine neue ausgetauscht werden,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die noch nicht die 65% EE-Vorgabe erfüllt.</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lvl="0"/>
            <a:r>
              <a:rPr lang="de-DE" sz="1600" dirty="0">
                <a:latin typeface="Arial Black" panose="020B0A04020102020204" pitchFamily="34" charset="0"/>
                <a:cs typeface="Arial" panose="020B0604020202020204" pitchFamily="34" charset="0"/>
              </a:rPr>
              <a:t>Liegt vorher eine Wärmeplanung vor: </a:t>
            </a:r>
            <a:r>
              <a:rPr lang="de-DE" sz="1600" dirty="0" smtClean="0">
                <a:latin typeface="Arial" panose="020B0604020202020204" pitchFamily="34" charset="0"/>
                <a:cs typeface="Arial" panose="020B0604020202020204" pitchFamily="34" charset="0"/>
              </a:rPr>
              <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Gebäude </a:t>
            </a:r>
            <a:r>
              <a:rPr lang="de-DE" sz="1600" dirty="0">
                <a:latin typeface="Arial" panose="020B0604020202020204" pitchFamily="34" charset="0"/>
                <a:cs typeface="Arial" panose="020B0604020202020204" pitchFamily="34" charset="0"/>
              </a:rPr>
              <a:t>in </a:t>
            </a:r>
            <a:r>
              <a:rPr lang="de-DE" sz="1600" dirty="0" smtClean="0">
                <a:latin typeface="Arial" panose="020B0604020202020204" pitchFamily="34" charset="0"/>
                <a:cs typeface="Arial" panose="020B0604020202020204" pitchFamily="34" charset="0"/>
              </a:rPr>
              <a:t>Gebieten, für die </a:t>
            </a:r>
            <a:r>
              <a:rPr lang="de-DE" sz="1600" dirty="0">
                <a:latin typeface="Arial" panose="020B0604020202020204" pitchFamily="34" charset="0"/>
                <a:cs typeface="Arial" panose="020B0604020202020204" pitchFamily="34" charset="0"/>
              </a:rPr>
              <a:t>vor Ablauf </a:t>
            </a:r>
            <a:r>
              <a:rPr lang="de-DE" sz="1600" dirty="0" smtClean="0">
                <a:latin typeface="Arial" panose="020B0604020202020204" pitchFamily="34" charset="0"/>
                <a:cs typeface="Arial" panose="020B0604020202020204" pitchFamily="34" charset="0"/>
              </a:rPr>
              <a:t>30.6.2026 / 30.6.2028 eine </a:t>
            </a:r>
            <a:r>
              <a:rPr lang="de-DE" sz="1600" dirty="0">
                <a:latin typeface="Arial" panose="020B0604020202020204" pitchFamily="34" charset="0"/>
                <a:cs typeface="Arial" panose="020B0604020202020204" pitchFamily="34" charset="0"/>
              </a:rPr>
              <a:t>Entscheidung über die Ausweisung </a:t>
            </a:r>
            <a:r>
              <a:rPr lang="de-DE" sz="1600" dirty="0" smtClean="0">
                <a:latin typeface="Arial" panose="020B0604020202020204" pitchFamily="34" charset="0"/>
                <a:cs typeface="Arial" panose="020B0604020202020204" pitchFamily="34" charset="0"/>
              </a:rPr>
              <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als </a:t>
            </a:r>
            <a:r>
              <a:rPr lang="de-DE" sz="1600" dirty="0">
                <a:latin typeface="Arial" panose="020B0604020202020204" pitchFamily="34" charset="0"/>
                <a:cs typeface="Arial" panose="020B0604020202020204" pitchFamily="34" charset="0"/>
              </a:rPr>
              <a:t>Gebiet zum Neu- oder Ausbau eines Wärmenetzes oder als </a:t>
            </a:r>
            <a:r>
              <a:rPr lang="de-DE" sz="1600" dirty="0" smtClean="0">
                <a:latin typeface="Arial" panose="020B0604020202020204" pitchFamily="34" charset="0"/>
                <a:cs typeface="Arial" panose="020B0604020202020204" pitchFamily="34" charset="0"/>
              </a:rPr>
              <a:t>Wasserstoffnetzausbaugebiet </a:t>
            </a:r>
            <a:r>
              <a:rPr lang="de-DE" sz="1600" dirty="0">
                <a:latin typeface="Arial" panose="020B0604020202020204" pitchFamily="34" charset="0"/>
                <a:cs typeface="Arial" panose="020B0604020202020204" pitchFamily="34" charset="0"/>
              </a:rPr>
              <a:t>getroffen wurde: </a:t>
            </a:r>
          </a:p>
          <a:p>
            <a:pPr lvl="0"/>
            <a:r>
              <a:rPr lang="de-DE" sz="1600" dirty="0">
                <a:latin typeface="Arial" panose="020B0604020202020204" pitchFamily="34" charset="0"/>
                <a:cs typeface="Arial" panose="020B0604020202020204" pitchFamily="34" charset="0"/>
                <a:sym typeface="Wingdings" panose="05000000000000000000" pitchFamily="2" charset="2"/>
              </a:rPr>
              <a:t> </a:t>
            </a:r>
            <a:r>
              <a:rPr lang="de-DE" sz="1600" dirty="0" smtClean="0">
                <a:latin typeface="Arial Black" panose="020B0A04020102020204" pitchFamily="34" charset="0"/>
                <a:cs typeface="Arial" panose="020B0604020202020204" pitchFamily="34" charset="0"/>
              </a:rPr>
              <a:t>die </a:t>
            </a:r>
            <a:r>
              <a:rPr lang="de-DE" sz="1600" dirty="0">
                <a:latin typeface="Arial Black" panose="020B0A04020102020204" pitchFamily="34" charset="0"/>
                <a:cs typeface="Arial" panose="020B0604020202020204" pitchFamily="34" charset="0"/>
              </a:rPr>
              <a:t>65% EE-Anforderungen sind </a:t>
            </a:r>
            <a:r>
              <a:rPr lang="de-DE" sz="1600" u="sng" dirty="0">
                <a:latin typeface="Arial Black" panose="020B0A04020102020204" pitchFamily="34" charset="0"/>
                <a:cs typeface="Arial" panose="020B0604020202020204" pitchFamily="34" charset="0"/>
              </a:rPr>
              <a:t>einen Monat nach Bekanntgabe</a:t>
            </a:r>
            <a:r>
              <a:rPr lang="de-DE" sz="1600" dirty="0">
                <a:latin typeface="Arial Black" panose="020B0A04020102020204" pitchFamily="34" charset="0"/>
                <a:cs typeface="Arial" panose="020B0604020202020204" pitchFamily="34" charset="0"/>
              </a:rPr>
              <a:t> dieser Entscheidung anzuwenden. </a:t>
            </a:r>
          </a:p>
          <a:p>
            <a:pPr lvl="0"/>
            <a:endParaRPr lang="de-DE" sz="1600" dirty="0" smtClean="0">
              <a:latin typeface="Arial" panose="020B0604020202020204" pitchFamily="34" charset="0"/>
              <a:cs typeface="Arial" panose="020B0604020202020204" pitchFamily="34" charset="0"/>
            </a:endParaRPr>
          </a:p>
          <a:p>
            <a:pPr lvl="0"/>
            <a:r>
              <a:rPr lang="de-DE" sz="1600" dirty="0">
                <a:latin typeface="Arial Black" panose="020B0A04020102020204" pitchFamily="34" charset="0"/>
                <a:cs typeface="Arial" panose="020B0604020202020204" pitchFamily="34" charset="0"/>
              </a:rPr>
              <a:t>Liegt </a:t>
            </a:r>
            <a:r>
              <a:rPr lang="de-DE" sz="1600" dirty="0" smtClean="0">
                <a:latin typeface="Arial Black" panose="020B0A04020102020204" pitchFamily="34" charset="0"/>
                <a:cs typeface="Arial" panose="020B0604020202020204" pitchFamily="34" charset="0"/>
              </a:rPr>
              <a:t>keine </a:t>
            </a:r>
            <a:r>
              <a:rPr lang="de-DE" sz="1600" dirty="0">
                <a:latin typeface="Arial Black" panose="020B0A04020102020204" pitchFamily="34" charset="0"/>
                <a:cs typeface="Arial" panose="020B0604020202020204" pitchFamily="34" charset="0"/>
              </a:rPr>
              <a:t>Wärmeplanung vor: </a:t>
            </a:r>
            <a:r>
              <a:rPr lang="de-DE" sz="1600" dirty="0">
                <a:latin typeface="Arial" panose="020B0604020202020204" pitchFamily="34" charset="0"/>
                <a:cs typeface="Arial" panose="020B0604020202020204" pitchFamily="34" charset="0"/>
              </a:rPr>
              <a:t/>
            </a:r>
            <a:br>
              <a:rPr lang="de-DE" sz="1600" dirty="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Gemeindegebiete</a:t>
            </a:r>
            <a:r>
              <a:rPr lang="de-DE" sz="1600" dirty="0">
                <a:latin typeface="Arial" panose="020B0604020202020204" pitchFamily="34" charset="0"/>
                <a:cs typeface="Arial" panose="020B0604020202020204" pitchFamily="34" charset="0"/>
              </a:rPr>
              <a:t>, in denen keine Wärmeplanung vorliegt, werden so behandelt, als läge eine Wärmeplanung vor.</a:t>
            </a:r>
          </a:p>
          <a:p>
            <a:endParaRPr lang="de-DE" sz="1600" dirty="0">
              <a:latin typeface="Arial Black" panose="020B0A04020102020204" pitchFamily="34" charset="0"/>
              <a:cs typeface="Arial" panose="020B0604020202020204" pitchFamily="34" charset="0"/>
            </a:endParaRPr>
          </a:p>
          <a:p>
            <a:endParaRPr lang="de-DE" sz="1600" dirty="0" smtClean="0">
              <a:solidFill>
                <a:srgbClr val="F29402"/>
              </a:solidFill>
              <a:latin typeface="Arial Black" panose="020B0A04020102020204" pitchFamily="34" charset="0"/>
              <a:cs typeface="Arial" panose="020B0604020202020204" pitchFamily="34" charset="0"/>
            </a:endParaRPr>
          </a:p>
          <a:p>
            <a:r>
              <a:rPr lang="de-DE" sz="1600" dirty="0" smtClean="0">
                <a:latin typeface="Arial Black" panose="020B0A04020102020204" pitchFamily="34" charset="0"/>
                <a:cs typeface="Arial" panose="020B0604020202020204" pitchFamily="34" charset="0"/>
              </a:rPr>
              <a:t/>
            </a:r>
            <a:br>
              <a:rPr lang="de-DE" sz="1600" dirty="0" smtClean="0">
                <a:latin typeface="Arial Black" panose="020B0A04020102020204" pitchFamily="34" charset="0"/>
                <a:cs typeface="Arial" panose="020B0604020202020204" pitchFamily="34" charset="0"/>
              </a:rPr>
            </a:br>
            <a:endParaRPr lang="de-DE" sz="1600" dirty="0" smtClean="0">
              <a:latin typeface="Arial Black" panose="020B0A04020102020204" pitchFamily="34" charset="0"/>
              <a:cs typeface="Arial" panose="020B0604020202020204" pitchFamily="34" charset="0"/>
            </a:endParaRPr>
          </a:p>
          <a:p>
            <a:pPr marL="285750" indent="-285750">
              <a:buFont typeface="Wingdings" panose="05000000000000000000" pitchFamily="2" charset="2"/>
              <a:buChar char="è"/>
            </a:pPr>
            <a:endParaRPr lang="de-DE" sz="1600" dirty="0" smtClean="0">
              <a:solidFill>
                <a:schemeClr val="bg1"/>
              </a:solidFill>
              <a:latin typeface="Arial Black" panose="020B0A04020102020204" pitchFamily="34" charset="0"/>
              <a:cs typeface="Arial" panose="020B0604020202020204" pitchFamily="34" charset="0"/>
            </a:endParaRPr>
          </a:p>
          <a:p>
            <a:endParaRPr lang="de-DE" sz="1400" b="1" i="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4" name="Rechteck 3"/>
          <p:cNvSpPr/>
          <p:nvPr/>
        </p:nvSpPr>
        <p:spPr>
          <a:xfrm>
            <a:off x="10701173" y="6765396"/>
            <a:ext cx="248786" cy="369332"/>
          </a:xfrm>
          <a:prstGeom prst="rect">
            <a:avLst/>
          </a:prstGeom>
        </p:spPr>
        <p:txBody>
          <a:bodyPr wrap="none">
            <a:spAutoFit/>
          </a:bodyPr>
          <a:lstStyle/>
          <a:p>
            <a:r>
              <a:rPr lang="de-DE" b="1" dirty="0">
                <a:solidFill>
                  <a:srgbClr val="FFFFFF"/>
                </a:solidFill>
                <a:latin typeface="Proxima Nova"/>
              </a:rPr>
              <a:t> </a:t>
            </a:r>
            <a:endParaRPr lang="de-DE" b="1" i="0" dirty="0">
              <a:solidFill>
                <a:srgbClr val="FFFFFF"/>
              </a:solidFill>
              <a:effectLst/>
              <a:latin typeface="Proxima Nova"/>
            </a:endParaRPr>
          </a:p>
        </p:txBody>
      </p:sp>
    </p:spTree>
    <p:extLst>
      <p:ext uri="{BB962C8B-B14F-4D97-AF65-F5344CB8AC3E}">
        <p14:creationId xmlns:p14="http://schemas.microsoft.com/office/powerpoint/2010/main" val="216524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2121538"/>
            <a:ext cx="12192000" cy="418689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435935" y="274290"/>
            <a:ext cx="10909004" cy="5878532"/>
          </a:xfrm>
          <a:prstGeom prst="rect">
            <a:avLst/>
          </a:prstGeom>
        </p:spPr>
        <p:txBody>
          <a:bodyPr wrap="square">
            <a:spAutoFit/>
          </a:bodyPr>
          <a:lstStyle/>
          <a:p>
            <a:r>
              <a:rPr lang="de-DE" sz="1400" i="1" dirty="0" smtClean="0">
                <a:solidFill>
                  <a:srgbClr val="000000"/>
                </a:solidFill>
                <a:effectLst/>
                <a:latin typeface="Arial Black" panose="020B0A04020102020204" pitchFamily="34" charset="0"/>
                <a:ea typeface="Calibri" panose="020F0502020204030204" pitchFamily="34" charset="0"/>
                <a:cs typeface="Arial" panose="020B0604020202020204" pitchFamily="34" charset="0"/>
              </a:rPr>
              <a:t>GEG 2024 – </a:t>
            </a:r>
            <a:r>
              <a:rPr lang="de-DE" sz="140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Überblick </a:t>
            </a:r>
          </a:p>
          <a:p>
            <a:endParaRPr lang="de-DE"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de-DE" sz="1600" dirty="0" smtClean="0">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t>Heizungsgesetz </a:t>
            </a:r>
            <a:r>
              <a:rPr lang="de-DE" sz="1600" dirty="0">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rPr>
              <a:t>– </a:t>
            </a:r>
            <a:endParaRPr lang="de-DE" sz="1600" dirty="0">
              <a:solidFill>
                <a:prstClr val="black"/>
              </a:solidFill>
              <a:latin typeface="Arial Black" panose="020B0A04020102020204" pitchFamily="34" charset="0"/>
              <a:ea typeface="Calibri" panose="020F0502020204030204" pitchFamily="34" charset="0"/>
              <a:cs typeface="Arial" panose="020B0604020202020204" pitchFamily="34" charset="0"/>
              <a:sym typeface="Webdings" panose="05030102010509060703" pitchFamily="18" charset="2"/>
            </a:endParaRPr>
          </a:p>
          <a:p>
            <a:r>
              <a:rPr lang="de-DE" sz="2400" dirty="0" smtClean="0">
                <a:solidFill>
                  <a:srgbClr val="152B75"/>
                </a:solidFill>
                <a:latin typeface="Arial Black" panose="020B0A04020102020204" pitchFamily="34" charset="0"/>
                <a:ea typeface="Calibri" panose="020F0502020204030204" pitchFamily="34" charset="0"/>
                <a:cs typeface="Arial" panose="020B0604020202020204" pitchFamily="34" charset="0"/>
              </a:rPr>
              <a:t>Das </a:t>
            </a:r>
            <a:r>
              <a:rPr lang="de-DE" sz="2400" dirty="0">
                <a:solidFill>
                  <a:srgbClr val="152B75"/>
                </a:solidFill>
                <a:latin typeface="Arial Black" panose="020B0A04020102020204" pitchFamily="34" charset="0"/>
                <a:ea typeface="Calibri" panose="020F0502020204030204" pitchFamily="34" charset="0"/>
                <a:cs typeface="Arial" panose="020B0604020202020204" pitchFamily="34" charset="0"/>
              </a:rPr>
              <a:t>soll für </a:t>
            </a:r>
            <a:r>
              <a:rPr lang="de-DE" sz="2400" dirty="0" smtClean="0">
                <a:solidFill>
                  <a:srgbClr val="152B75"/>
                </a:solidFill>
                <a:latin typeface="Arial Black" panose="020B0A04020102020204" pitchFamily="34" charset="0"/>
                <a:ea typeface="Calibri" panose="020F0502020204030204" pitchFamily="34" charset="0"/>
                <a:cs typeface="Arial" panose="020B0604020202020204" pitchFamily="34" charset="0"/>
              </a:rPr>
              <a:t>Gasheizung </a:t>
            </a:r>
            <a:r>
              <a:rPr lang="de-DE" sz="2400" dirty="0">
                <a:solidFill>
                  <a:srgbClr val="152B75"/>
                </a:solidFill>
                <a:latin typeface="Arial Black" panose="020B0A04020102020204" pitchFamily="34" charset="0"/>
                <a:ea typeface="Calibri" panose="020F0502020204030204" pitchFamily="34" charset="0"/>
                <a:cs typeface="Arial" panose="020B0604020202020204" pitchFamily="34" charset="0"/>
              </a:rPr>
              <a:t>gelten</a:t>
            </a:r>
          </a:p>
          <a:p>
            <a:endParaRPr lang="de-DE" sz="1600" dirty="0">
              <a:latin typeface="Arial" panose="020B0604020202020204" pitchFamily="34" charset="0"/>
              <a:cs typeface="Arial" panose="020B0604020202020204" pitchFamily="34" charset="0"/>
            </a:endParaRPr>
          </a:p>
          <a:p>
            <a:endParaRPr lang="de-DE" sz="1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0" name="Rechteck 9"/>
          <p:cNvSpPr/>
          <p:nvPr/>
        </p:nvSpPr>
        <p:spPr>
          <a:xfrm>
            <a:off x="490437" y="4753354"/>
            <a:ext cx="11010431" cy="73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latin typeface="Arial" panose="020B0604020202020204" pitchFamily="34" charset="0"/>
              <a:cs typeface="Arial" panose="020B0604020202020204" pitchFamily="34" charset="0"/>
            </a:endParaRPr>
          </a:p>
        </p:txBody>
      </p:sp>
      <p:sp>
        <p:nvSpPr>
          <p:cNvPr id="4" name="Rechteck 3"/>
          <p:cNvSpPr/>
          <p:nvPr/>
        </p:nvSpPr>
        <p:spPr>
          <a:xfrm>
            <a:off x="10701173" y="6765396"/>
            <a:ext cx="248786" cy="369332"/>
          </a:xfrm>
          <a:prstGeom prst="rect">
            <a:avLst/>
          </a:prstGeom>
        </p:spPr>
        <p:txBody>
          <a:bodyPr wrap="none">
            <a:spAutoFit/>
          </a:bodyPr>
          <a:lstStyle/>
          <a:p>
            <a:r>
              <a:rPr lang="de-DE" b="1" dirty="0">
                <a:solidFill>
                  <a:srgbClr val="FFFFFF"/>
                </a:solidFill>
                <a:latin typeface="Proxima Nova"/>
              </a:rPr>
              <a:t> </a:t>
            </a:r>
            <a:endParaRPr lang="de-DE" b="1" i="0" dirty="0">
              <a:solidFill>
                <a:srgbClr val="FFFFFF"/>
              </a:solidFill>
              <a:effectLst/>
              <a:latin typeface="Proxima Nova"/>
            </a:endParaRPr>
          </a:p>
        </p:txBody>
      </p:sp>
      <p:sp>
        <p:nvSpPr>
          <p:cNvPr id="23" name="Rechteck 22"/>
          <p:cNvSpPr/>
          <p:nvPr/>
        </p:nvSpPr>
        <p:spPr>
          <a:xfrm>
            <a:off x="490437" y="4753354"/>
            <a:ext cx="11010431" cy="73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latin typeface="Arial" panose="020B0604020202020204" pitchFamily="34" charset="0"/>
              <a:cs typeface="Arial" panose="020B0604020202020204" pitchFamily="34" charset="0"/>
            </a:endParaRPr>
          </a:p>
        </p:txBody>
      </p:sp>
      <p:sp>
        <p:nvSpPr>
          <p:cNvPr id="26" name="Rechteck 25"/>
          <p:cNvSpPr/>
          <p:nvPr/>
        </p:nvSpPr>
        <p:spPr>
          <a:xfrm>
            <a:off x="490437" y="4767316"/>
            <a:ext cx="11010431" cy="73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latin typeface="Arial" panose="020B0604020202020204" pitchFamily="34" charset="0"/>
              <a:cs typeface="Arial" panose="020B0604020202020204" pitchFamily="34" charset="0"/>
            </a:endParaRPr>
          </a:p>
        </p:txBody>
      </p:sp>
      <p:sp>
        <p:nvSpPr>
          <p:cNvPr id="28" name="Rechteckige Legende 27"/>
          <p:cNvSpPr/>
          <p:nvPr/>
        </p:nvSpPr>
        <p:spPr>
          <a:xfrm>
            <a:off x="5758448" y="2437615"/>
            <a:ext cx="4824000" cy="3420000"/>
          </a:xfrm>
          <a:prstGeom prst="wedgeRectCallout">
            <a:avLst>
              <a:gd name="adj1" fmla="val 47112"/>
              <a:gd name="adj2" fmla="val -21832"/>
            </a:avLst>
          </a:prstGeom>
          <a:solidFill>
            <a:srgbClr val="152B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atin typeface="Arial Black" panose="020B0A04020102020204" pitchFamily="34" charset="0"/>
                <a:cs typeface="Arial" panose="020B0604020202020204" pitchFamily="34" charset="0"/>
              </a:rPr>
              <a:t>Gasheizungen </a:t>
            </a:r>
            <a:r>
              <a:rPr lang="de-DE" sz="1600" dirty="0">
                <a:latin typeface="Arial Black" panose="020B0A04020102020204" pitchFamily="34" charset="0"/>
                <a:cs typeface="Arial" panose="020B0604020202020204" pitchFamily="34" charset="0"/>
              </a:rPr>
              <a:t/>
            </a:r>
            <a:br>
              <a:rPr lang="de-DE" sz="1600" dirty="0">
                <a:latin typeface="Arial Black" panose="020B0A04020102020204" pitchFamily="34" charset="0"/>
                <a:cs typeface="Arial" panose="020B0604020202020204" pitchFamily="34" charset="0"/>
              </a:rPr>
            </a:br>
            <a:r>
              <a:rPr lang="de-DE" sz="1400" dirty="0" smtClean="0">
                <a:solidFill>
                  <a:schemeClr val="bg1"/>
                </a:solidFill>
                <a:latin typeface="Arial" panose="020B0604020202020204" pitchFamily="34" charset="0"/>
                <a:cs typeface="Arial" panose="020B0604020202020204" pitchFamily="34" charset="0"/>
              </a:rPr>
              <a:t/>
            </a:r>
            <a:br>
              <a:rPr lang="de-DE" sz="1400" dirty="0" smtClean="0">
                <a:solidFill>
                  <a:schemeClr val="bg1"/>
                </a:solidFill>
                <a:latin typeface="Arial" panose="020B0604020202020204" pitchFamily="34" charset="0"/>
                <a:cs typeface="Arial" panose="020B0604020202020204" pitchFamily="34" charset="0"/>
              </a:rPr>
            </a:br>
            <a:endParaRPr lang="de-DE" sz="800" dirty="0" smtClean="0">
              <a:solidFill>
                <a:schemeClr val="bg1"/>
              </a:solidFill>
              <a:latin typeface="Arial" panose="020B0604020202020204" pitchFamily="34" charset="0"/>
              <a:cs typeface="Arial" panose="020B0604020202020204" pitchFamily="34" charset="0"/>
            </a:endParaRPr>
          </a:p>
          <a:p>
            <a:pPr marL="85725"/>
            <a:r>
              <a:rPr lang="de-DE" sz="1400" dirty="0" smtClean="0">
                <a:solidFill>
                  <a:schemeClr val="bg1"/>
                </a:solidFill>
                <a:latin typeface="Arial" panose="020B0604020202020204" pitchFamily="34" charset="0"/>
                <a:cs typeface="Arial" panose="020B0604020202020204" pitchFamily="34" charset="0"/>
              </a:rPr>
              <a:t>Sieht </a:t>
            </a:r>
            <a:r>
              <a:rPr lang="de-DE" sz="1400" dirty="0">
                <a:solidFill>
                  <a:schemeClr val="bg1"/>
                </a:solidFill>
                <a:latin typeface="Arial" panose="020B0604020202020204" pitchFamily="34" charset="0"/>
                <a:cs typeface="Arial" panose="020B0604020202020204" pitchFamily="34" charset="0"/>
              </a:rPr>
              <a:t>die kommunale Wärmeplanung kein Wasserstoffnetz vor, gelten Anforderungen zur schrittweisen </a:t>
            </a:r>
            <a:r>
              <a:rPr lang="de-DE" sz="1400" dirty="0">
                <a:solidFill>
                  <a:schemeClr val="bg1"/>
                </a:solidFill>
                <a:latin typeface="Arial Black" panose="020B0A04020102020204" pitchFamily="34" charset="0"/>
                <a:cs typeface="Arial" panose="020B0604020202020204" pitchFamily="34" charset="0"/>
              </a:rPr>
              <a:t>Beimischung klimaneutraler Gase</a:t>
            </a:r>
            <a:r>
              <a:rPr lang="de-DE" sz="1400" dirty="0">
                <a:solidFill>
                  <a:schemeClr val="bg1"/>
                </a:solidFill>
                <a:latin typeface="Arial" panose="020B0604020202020204" pitchFamily="34" charset="0"/>
                <a:cs typeface="Arial" panose="020B0604020202020204" pitchFamily="34" charset="0"/>
              </a:rPr>
              <a:t> wie Biomethan: </a:t>
            </a:r>
            <a:endParaRPr lang="de-DE" sz="1400" dirty="0" smtClean="0">
              <a:solidFill>
                <a:schemeClr val="bg1"/>
              </a:solidFill>
              <a:latin typeface="Arial" panose="020B0604020202020204" pitchFamily="34" charset="0"/>
              <a:cs typeface="Arial" panose="020B0604020202020204" pitchFamily="34" charset="0"/>
            </a:endParaRPr>
          </a:p>
          <a:p>
            <a:pPr marL="85725"/>
            <a:endParaRPr lang="de-DE" sz="1400" dirty="0" smtClean="0">
              <a:solidFill>
                <a:schemeClr val="bg1"/>
              </a:solidFill>
              <a:latin typeface="Arial" panose="020B0604020202020204" pitchFamily="34" charset="0"/>
              <a:cs typeface="Arial" panose="020B0604020202020204" pitchFamily="34" charset="0"/>
            </a:endParaRPr>
          </a:p>
          <a:p>
            <a:pPr marL="180975" indent="-95250">
              <a:buFont typeface="Arial" panose="020B0604020202020204" pitchFamily="34" charset="0"/>
              <a:buChar char="•"/>
            </a:pPr>
            <a:r>
              <a:rPr lang="de-DE" sz="1400" dirty="0" smtClean="0">
                <a:solidFill>
                  <a:schemeClr val="bg1"/>
                </a:solidFill>
                <a:latin typeface="Arial" panose="020B0604020202020204" pitchFamily="34" charset="0"/>
                <a:cs typeface="Arial" panose="020B0604020202020204" pitchFamily="34" charset="0"/>
              </a:rPr>
              <a:t>15</a:t>
            </a:r>
            <a:r>
              <a:rPr lang="de-DE" sz="1400" dirty="0">
                <a:solidFill>
                  <a:schemeClr val="bg1"/>
                </a:solidFill>
                <a:latin typeface="Arial" panose="020B0604020202020204" pitchFamily="34" charset="0"/>
                <a:cs typeface="Arial" panose="020B0604020202020204" pitchFamily="34" charset="0"/>
              </a:rPr>
              <a:t>% klimaneutraler Gase ab </a:t>
            </a:r>
            <a:r>
              <a:rPr lang="de-DE" sz="1400" dirty="0" smtClean="0">
                <a:solidFill>
                  <a:schemeClr val="bg1"/>
                </a:solidFill>
                <a:latin typeface="Arial" panose="020B0604020202020204" pitchFamily="34" charset="0"/>
                <a:cs typeface="Arial" panose="020B0604020202020204" pitchFamily="34" charset="0"/>
              </a:rPr>
              <a:t>2029</a:t>
            </a:r>
          </a:p>
          <a:p>
            <a:pPr marL="180975" indent="-95250">
              <a:buFont typeface="Arial" panose="020B0604020202020204" pitchFamily="34" charset="0"/>
              <a:buChar char="•"/>
            </a:pPr>
            <a:r>
              <a:rPr lang="de-DE" sz="1400" dirty="0" smtClean="0">
                <a:solidFill>
                  <a:schemeClr val="bg1"/>
                </a:solidFill>
                <a:latin typeface="Arial" panose="020B0604020202020204" pitchFamily="34" charset="0"/>
                <a:cs typeface="Arial" panose="020B0604020202020204" pitchFamily="34" charset="0"/>
              </a:rPr>
              <a:t>30</a:t>
            </a:r>
            <a:r>
              <a:rPr lang="de-DE" sz="1400" dirty="0">
                <a:solidFill>
                  <a:schemeClr val="bg1"/>
                </a:solidFill>
                <a:latin typeface="Arial" panose="020B0604020202020204" pitchFamily="34" charset="0"/>
                <a:cs typeface="Arial" panose="020B0604020202020204" pitchFamily="34" charset="0"/>
              </a:rPr>
              <a:t>% ab 2035 </a:t>
            </a:r>
            <a:endParaRPr lang="de-DE" sz="1400" dirty="0" smtClean="0">
              <a:solidFill>
                <a:schemeClr val="bg1"/>
              </a:solidFill>
              <a:latin typeface="Arial" panose="020B0604020202020204" pitchFamily="34" charset="0"/>
              <a:cs typeface="Arial" panose="020B0604020202020204" pitchFamily="34" charset="0"/>
            </a:endParaRPr>
          </a:p>
          <a:p>
            <a:pPr marL="180975" indent="-95250">
              <a:buFont typeface="Arial" panose="020B0604020202020204" pitchFamily="34" charset="0"/>
              <a:buChar char="•"/>
            </a:pPr>
            <a:r>
              <a:rPr lang="de-DE" sz="1400" dirty="0" smtClean="0">
                <a:solidFill>
                  <a:schemeClr val="bg1"/>
                </a:solidFill>
                <a:latin typeface="Arial" panose="020B0604020202020204" pitchFamily="34" charset="0"/>
                <a:cs typeface="Arial" panose="020B0604020202020204" pitchFamily="34" charset="0"/>
              </a:rPr>
              <a:t>60</a:t>
            </a:r>
            <a:r>
              <a:rPr lang="de-DE" sz="1400" dirty="0">
                <a:solidFill>
                  <a:schemeClr val="bg1"/>
                </a:solidFill>
                <a:latin typeface="Arial" panose="020B0604020202020204" pitchFamily="34" charset="0"/>
                <a:cs typeface="Arial" panose="020B0604020202020204" pitchFamily="34" charset="0"/>
              </a:rPr>
              <a:t>% ab </a:t>
            </a:r>
            <a:r>
              <a:rPr lang="de-DE" sz="1400" dirty="0" smtClean="0">
                <a:solidFill>
                  <a:schemeClr val="bg1"/>
                </a:solidFill>
                <a:latin typeface="Arial" panose="020B0604020202020204" pitchFamily="34" charset="0"/>
                <a:cs typeface="Arial" panose="020B0604020202020204" pitchFamily="34" charset="0"/>
              </a:rPr>
              <a:t>2040</a:t>
            </a:r>
            <a:endParaRPr lang="de-DE" sz="1400" dirty="0">
              <a:solidFill>
                <a:schemeClr val="bg1"/>
              </a:solidFill>
              <a:latin typeface="Arial" panose="020B0604020202020204" pitchFamily="34" charset="0"/>
              <a:cs typeface="Arial" panose="020B0604020202020204" pitchFamily="34" charset="0"/>
            </a:endParaRPr>
          </a:p>
        </p:txBody>
      </p:sp>
      <p:grpSp>
        <p:nvGrpSpPr>
          <p:cNvPr id="8" name="Gruppieren 7"/>
          <p:cNvGrpSpPr/>
          <p:nvPr/>
        </p:nvGrpSpPr>
        <p:grpSpPr>
          <a:xfrm>
            <a:off x="8637722" y="-138426"/>
            <a:ext cx="2880000" cy="2880000"/>
            <a:chOff x="7324725" y="2247900"/>
            <a:chExt cx="4457700" cy="4457700"/>
          </a:xfrm>
        </p:grpSpPr>
        <p:pic>
          <p:nvPicPr>
            <p:cNvPr id="37" name="Grafik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4725" y="2247900"/>
              <a:ext cx="4457700" cy="4457700"/>
            </a:xfrm>
            <a:prstGeom prst="rect">
              <a:avLst/>
            </a:prstGeom>
          </p:spPr>
        </p:pic>
        <p:sp>
          <p:nvSpPr>
            <p:cNvPr id="38" name="Ellipse 37"/>
            <p:cNvSpPr/>
            <p:nvPr/>
          </p:nvSpPr>
          <p:spPr>
            <a:xfrm>
              <a:off x="10525125" y="3352800"/>
              <a:ext cx="495300" cy="504000"/>
            </a:xfrm>
            <a:prstGeom prst="ellipse">
              <a:avLst/>
            </a:prstGeom>
            <a:solidFill>
              <a:srgbClr val="B9B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feld 38"/>
            <p:cNvSpPr txBox="1"/>
            <p:nvPr/>
          </p:nvSpPr>
          <p:spPr>
            <a:xfrm>
              <a:off x="10269355" y="3318654"/>
              <a:ext cx="914731" cy="369332"/>
            </a:xfrm>
            <a:prstGeom prst="rect">
              <a:avLst/>
            </a:prstGeom>
            <a:noFill/>
          </p:spPr>
          <p:txBody>
            <a:bodyPr wrap="square" rtlCol="0">
              <a:spAutoFit/>
            </a:bodyPr>
            <a:lstStyle/>
            <a:p>
              <a:pPr algn="ct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p:txBody>
        </p:sp>
      </p:grpSp>
      <p:sp>
        <p:nvSpPr>
          <p:cNvPr id="41" name="Rechteck 40"/>
          <p:cNvSpPr/>
          <p:nvPr/>
        </p:nvSpPr>
        <p:spPr>
          <a:xfrm rot="16200000">
            <a:off x="10002310" y="1872927"/>
            <a:ext cx="2892391" cy="215444"/>
          </a:xfrm>
          <a:prstGeom prst="rect">
            <a:avLst/>
          </a:prstGeom>
        </p:spPr>
        <p:txBody>
          <a:bodyPr wrap="square">
            <a:spAutoFit/>
          </a:bodyPr>
          <a:lstStyle/>
          <a:p>
            <a:pPr algn="r"/>
            <a:r>
              <a:rPr lang="de-DE" sz="800" dirty="0" smtClean="0">
                <a:latin typeface="Arial" panose="020B0604020202020204" pitchFamily="34" charset="0"/>
                <a:cs typeface="Arial" panose="020B0604020202020204" pitchFamily="34" charset="0"/>
              </a:rPr>
              <a:t>People </a:t>
            </a:r>
            <a:r>
              <a:rPr lang="de-DE" sz="800" dirty="0">
                <a:latin typeface="Arial" panose="020B0604020202020204" pitchFamily="34" charset="0"/>
                <a:cs typeface="Arial" panose="020B0604020202020204" pitchFamily="34" charset="0"/>
              </a:rPr>
              <a:t>illustrations by </a:t>
            </a:r>
            <a:r>
              <a:rPr lang="de-DE" sz="800" dirty="0" smtClean="0">
                <a:latin typeface="Arial" panose="020B0604020202020204" pitchFamily="34" charset="0"/>
                <a:cs typeface="Arial" panose="020B0604020202020204" pitchFamily="34" charset="0"/>
              </a:rPr>
              <a:t>Storyset</a:t>
            </a:r>
            <a:endParaRPr lang="de-DE" sz="800" dirty="0">
              <a:latin typeface="Arial" panose="020B0604020202020204" pitchFamily="34" charset="0"/>
              <a:cs typeface="Arial" panose="020B0604020202020204" pitchFamily="34" charset="0"/>
            </a:endParaRPr>
          </a:p>
        </p:txBody>
      </p:sp>
      <p:sp>
        <p:nvSpPr>
          <p:cNvPr id="2" name="Rechteck 1"/>
          <p:cNvSpPr/>
          <p:nvPr/>
        </p:nvSpPr>
        <p:spPr>
          <a:xfrm>
            <a:off x="666937" y="2437615"/>
            <a:ext cx="4824000" cy="3420000"/>
          </a:xfrm>
          <a:prstGeom prst="rect">
            <a:avLst/>
          </a:prstGeom>
          <a:solidFill>
            <a:srgbClr val="152B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atin typeface="Arial Black" panose="020B0A04020102020204" pitchFamily="34" charset="0"/>
                <a:cs typeface="Arial" panose="020B0604020202020204" pitchFamily="34" charset="0"/>
              </a:rPr>
              <a:t>Gasheizungen H</a:t>
            </a:r>
            <a:r>
              <a:rPr lang="de-DE" sz="1600" baseline="-25000" dirty="0" smtClean="0">
                <a:latin typeface="Arial Black" panose="020B0A04020102020204" pitchFamily="34" charset="0"/>
                <a:cs typeface="Arial" panose="020B0604020202020204" pitchFamily="34" charset="0"/>
              </a:rPr>
              <a:t>2</a:t>
            </a:r>
            <a:r>
              <a:rPr lang="de-DE" sz="1600" dirty="0" smtClean="0">
                <a:latin typeface="Arial Black" panose="020B0A04020102020204" pitchFamily="34" charset="0"/>
                <a:cs typeface="Arial" panose="020B0604020202020204" pitchFamily="34" charset="0"/>
              </a:rPr>
              <a:t>-Ready</a:t>
            </a:r>
          </a:p>
          <a:p>
            <a:pPr algn="ctr"/>
            <a:endParaRPr lang="de-DE" sz="1600" dirty="0">
              <a:latin typeface="Arial Black" panose="020B0A04020102020204" pitchFamily="34" charset="0"/>
              <a:cs typeface="Arial" panose="020B0604020202020204" pitchFamily="34" charset="0"/>
            </a:endParaRPr>
          </a:p>
          <a:p>
            <a:pPr marL="85725" lvl="0"/>
            <a:r>
              <a:rPr lang="de-DE" sz="1400" dirty="0">
                <a:solidFill>
                  <a:prstClr val="white"/>
                </a:solidFill>
                <a:latin typeface="Arial Black" panose="020B0A04020102020204" pitchFamily="34" charset="0"/>
                <a:cs typeface="Arial" panose="020B0604020202020204" pitchFamily="34" charset="0"/>
              </a:rPr>
              <a:t>auf Wasserstoff </a:t>
            </a:r>
            <a:r>
              <a:rPr lang="de-DE" sz="1400" dirty="0" smtClean="0">
                <a:solidFill>
                  <a:prstClr val="white"/>
                </a:solidFill>
                <a:latin typeface="Arial Black" panose="020B0A04020102020204" pitchFamily="34" charset="0"/>
                <a:cs typeface="Arial" panose="020B0604020202020204" pitchFamily="34" charset="0"/>
              </a:rPr>
              <a:t>umrüstbare Gasheizungen</a:t>
            </a:r>
            <a:endParaRPr lang="de-DE" sz="1400" dirty="0">
              <a:solidFill>
                <a:prstClr val="white"/>
              </a:solidFill>
              <a:latin typeface="Arial Black" panose="020B0A04020102020204" pitchFamily="34" charset="0"/>
              <a:cs typeface="Arial" panose="020B0604020202020204" pitchFamily="34" charset="0"/>
            </a:endParaRPr>
          </a:p>
          <a:p>
            <a:pPr marL="180975" lvl="0" indent="-95250">
              <a:buFont typeface="Arial" panose="020B0604020202020204" pitchFamily="34" charset="0"/>
              <a:buChar char="•"/>
            </a:pPr>
            <a:r>
              <a:rPr lang="de-DE" sz="1400" dirty="0">
                <a:solidFill>
                  <a:prstClr val="white"/>
                </a:solidFill>
                <a:latin typeface="Arial" panose="020B0604020202020204" pitchFamily="34" charset="0"/>
                <a:cs typeface="Arial" panose="020B0604020202020204" pitchFamily="34" charset="0"/>
              </a:rPr>
              <a:t>können bis zur Vorlage einer Wärmeplanung eingebaut werden.</a:t>
            </a:r>
            <a:endParaRPr lang="de-DE" sz="1600" dirty="0" smtClean="0">
              <a:latin typeface="Arial Black" panose="020B0A04020102020204" pitchFamily="34" charset="0"/>
              <a:cs typeface="Arial" panose="020B0604020202020204" pitchFamily="34" charset="0"/>
            </a:endParaRPr>
          </a:p>
          <a:p>
            <a:endParaRPr lang="de-DE" sz="1400" dirty="0" smtClean="0">
              <a:solidFill>
                <a:schemeClr val="bg1"/>
              </a:solidFill>
              <a:latin typeface="Arial" panose="020B0604020202020204" pitchFamily="34" charset="0"/>
              <a:cs typeface="Arial" panose="020B0604020202020204" pitchFamily="34" charset="0"/>
            </a:endParaRPr>
          </a:p>
          <a:p>
            <a:r>
              <a:rPr lang="de-DE" sz="1600" dirty="0">
                <a:latin typeface="Arial Black" panose="020B0A04020102020204" pitchFamily="34" charset="0"/>
                <a:cs typeface="Arial" panose="020B0604020202020204" pitchFamily="34" charset="0"/>
              </a:rPr>
              <a:t>Definition H2-Ready nach </a:t>
            </a:r>
            <a:r>
              <a:rPr lang="de-DE" sz="1600" dirty="0" smtClean="0">
                <a:latin typeface="Arial Black" panose="020B0A04020102020204" pitchFamily="34" charset="0"/>
                <a:cs typeface="Arial" panose="020B0604020202020204" pitchFamily="34" charset="0"/>
              </a:rPr>
              <a:t>GEG:</a:t>
            </a:r>
          </a:p>
          <a:p>
            <a:pPr marL="174625" indent="-174625">
              <a:buFont typeface="Arial" panose="020B0604020202020204" pitchFamily="34" charset="0"/>
              <a:buChar char="•"/>
            </a:pPr>
            <a:r>
              <a:rPr lang="de-DE" sz="1400" dirty="0" smtClean="0">
                <a:solidFill>
                  <a:prstClr val="white"/>
                </a:solidFill>
                <a:latin typeface="Arial" panose="020B0604020202020204" pitchFamily="34" charset="0"/>
                <a:cs typeface="Arial" panose="020B0604020202020204" pitchFamily="34" charset="0"/>
              </a:rPr>
              <a:t>wenn </a:t>
            </a:r>
            <a:r>
              <a:rPr lang="de-DE" sz="1400" dirty="0">
                <a:solidFill>
                  <a:prstClr val="white"/>
                </a:solidFill>
                <a:latin typeface="Arial" panose="020B0604020202020204" pitchFamily="34" charset="0"/>
                <a:cs typeface="Arial" panose="020B0604020202020204" pitchFamily="34" charset="0"/>
              </a:rPr>
              <a:t>die Heizungsanlage mit niederschwelligen Maßnahmen nach dem Austausch einzelner Bauteile mit 100% Wasserstoff betrieben werden kann. </a:t>
            </a:r>
          </a:p>
          <a:p>
            <a:pPr marL="174625" indent="-174625">
              <a:buFont typeface="Arial" panose="020B0604020202020204" pitchFamily="34" charset="0"/>
              <a:buChar char="•"/>
            </a:pPr>
            <a:r>
              <a:rPr lang="de-DE" sz="1400" dirty="0">
                <a:solidFill>
                  <a:prstClr val="white"/>
                </a:solidFill>
                <a:latin typeface="Arial" panose="020B0604020202020204" pitchFamily="34" charset="0"/>
                <a:cs typeface="Arial" panose="020B0604020202020204" pitchFamily="34" charset="0"/>
              </a:rPr>
              <a:t>Der Nachweis der Umrüstbarkeit kann durch eine Hersteller- oder Handwerkererklärung erbracht werden</a:t>
            </a:r>
            <a:r>
              <a:rPr lang="de-DE" sz="1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4369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12192000" cy="6291072"/>
          </a:xfrm>
          <a:prstGeom prst="rect">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435935" y="274290"/>
            <a:ext cx="10909004" cy="2646878"/>
          </a:xfrm>
          <a:prstGeom prst="rect">
            <a:avLst/>
          </a:prstGeom>
        </p:spPr>
        <p:txBody>
          <a:bodyPr wrap="square">
            <a:spAutoFit/>
          </a:bodyPr>
          <a:lstStyle/>
          <a:p>
            <a:endParaRPr lang="de-DE" sz="2400" dirty="0" smtClean="0">
              <a:latin typeface="Arial Black" panose="020B0A04020102020204" pitchFamily="34" charset="0"/>
              <a:ea typeface="Calibri" panose="020F0502020204030204" pitchFamily="34" charset="0"/>
              <a:cs typeface="Arial" panose="020B0604020202020204" pitchFamily="34" charset="0"/>
            </a:endParaRPr>
          </a:p>
          <a:p>
            <a:endParaRPr lang="de-DE" sz="2400" dirty="0">
              <a:latin typeface="Arial Black" panose="020B0A04020102020204" pitchFamily="34" charset="0"/>
              <a:ea typeface="Calibri" panose="020F0502020204030204" pitchFamily="34" charset="0"/>
              <a:cs typeface="Arial" panose="020B0604020202020204" pitchFamily="34" charset="0"/>
            </a:endParaRPr>
          </a:p>
          <a:p>
            <a:endParaRPr lang="de-DE" sz="2400" dirty="0" smtClean="0">
              <a:solidFill>
                <a:schemeClr val="bg1"/>
              </a:solidFill>
              <a:latin typeface="Arial Black" panose="020B0A04020102020204" pitchFamily="34" charset="0"/>
              <a:ea typeface="Calibri" panose="020F0502020204030204" pitchFamily="34" charset="0"/>
              <a:cs typeface="Arial" panose="020B0604020202020204" pitchFamily="34" charset="0"/>
            </a:endParaRPr>
          </a:p>
          <a:p>
            <a:endParaRPr lang="de-DE" sz="2400" dirty="0">
              <a:solidFill>
                <a:schemeClr val="bg1"/>
              </a:solidFill>
              <a:latin typeface="Arial Black" panose="020B0A04020102020204" pitchFamily="34" charset="0"/>
              <a:ea typeface="Calibri" panose="020F0502020204030204" pitchFamily="34" charset="0"/>
              <a:cs typeface="Arial" panose="020B0604020202020204" pitchFamily="34" charset="0"/>
            </a:endParaRPr>
          </a:p>
          <a:p>
            <a:endParaRPr lang="de-DE" sz="2400" dirty="0" smtClean="0">
              <a:solidFill>
                <a:schemeClr val="bg1"/>
              </a:solidFill>
              <a:latin typeface="Arial Black" panose="020B0A04020102020204" pitchFamily="34" charset="0"/>
              <a:ea typeface="Calibri" panose="020F0502020204030204" pitchFamily="34" charset="0"/>
              <a:cs typeface="Arial" panose="020B0604020202020204" pitchFamily="34" charset="0"/>
            </a:endParaRPr>
          </a:p>
          <a:p>
            <a:r>
              <a:rPr lang="de-DE" sz="4600" dirty="0">
                <a:solidFill>
                  <a:schemeClr val="bg1"/>
                </a:solidFill>
                <a:latin typeface="Tahoma" panose="020B0604030504040204" pitchFamily="34" charset="0"/>
                <a:ea typeface="Tahoma" panose="020B0604030504040204" pitchFamily="34" charset="0"/>
                <a:cs typeface="Tahoma" panose="020B0604030504040204" pitchFamily="34" charset="0"/>
              </a:rPr>
              <a:t>Heizungsförderung</a:t>
            </a:r>
          </a:p>
        </p:txBody>
      </p:sp>
      <p:sp>
        <p:nvSpPr>
          <p:cNvPr id="2" name="Rechteck 1"/>
          <p:cNvSpPr/>
          <p:nvPr/>
        </p:nvSpPr>
        <p:spPr>
          <a:xfrm rot="16200000">
            <a:off x="11139702" y="5216753"/>
            <a:ext cx="1695450" cy="215444"/>
          </a:xfrm>
          <a:prstGeom prst="rect">
            <a:avLst/>
          </a:prstGeom>
        </p:spPr>
        <p:txBody>
          <a:bodyPr wrap="square">
            <a:spAutoFit/>
          </a:bodyPr>
          <a:lstStyle/>
          <a:p>
            <a:r>
              <a:rPr lang="de-DE" sz="800" dirty="0" smtClean="0">
                <a:latin typeface="Arial" panose="020B0604020202020204" pitchFamily="34" charset="0"/>
                <a:cs typeface="Arial" panose="020B0604020202020204" pitchFamily="34" charset="0"/>
              </a:rPr>
              <a:t>People </a:t>
            </a:r>
            <a:r>
              <a:rPr lang="de-DE" sz="800" dirty="0">
                <a:latin typeface="Arial" panose="020B0604020202020204" pitchFamily="34" charset="0"/>
                <a:cs typeface="Arial" panose="020B0604020202020204" pitchFamily="34" charset="0"/>
              </a:rPr>
              <a:t>illustrations by </a:t>
            </a:r>
            <a:r>
              <a:rPr lang="de-DE" sz="800" dirty="0" smtClean="0">
                <a:latin typeface="Arial" panose="020B0604020202020204" pitchFamily="34" charset="0"/>
                <a:cs typeface="Arial" panose="020B0604020202020204" pitchFamily="34" charset="0"/>
              </a:rPr>
              <a:t>Storyset</a:t>
            </a:r>
            <a:endParaRPr lang="de-DE" sz="8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5200" y="2248349"/>
            <a:ext cx="4456800" cy="4456800"/>
          </a:xfrm>
          <a:prstGeom prst="rect">
            <a:avLst/>
          </a:prstGeom>
        </p:spPr>
      </p:pic>
      <p:sp>
        <p:nvSpPr>
          <p:cNvPr id="3" name="Ellipse 2"/>
          <p:cNvSpPr/>
          <p:nvPr/>
        </p:nvSpPr>
        <p:spPr>
          <a:xfrm>
            <a:off x="10925886" y="3332704"/>
            <a:ext cx="495300" cy="504000"/>
          </a:xfrm>
          <a:prstGeom prst="ellipse">
            <a:avLst/>
          </a:prstGeom>
          <a:solidFill>
            <a:srgbClr val="FBD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p:cNvSpPr txBox="1"/>
          <p:nvPr/>
        </p:nvSpPr>
        <p:spPr>
          <a:xfrm>
            <a:off x="10734340" y="3402974"/>
            <a:ext cx="914732" cy="338554"/>
          </a:xfrm>
          <a:prstGeom prst="rect">
            <a:avLst/>
          </a:prstGeom>
          <a:noFill/>
        </p:spPr>
        <p:txBody>
          <a:bodyPr wrap="square" rtlCol="0">
            <a:spAutoFit/>
          </a:bodyPr>
          <a:lstStyle/>
          <a:p>
            <a:r>
              <a:rPr lang="de-DE" sz="1600" dirty="0" smtClean="0">
                <a:solidFill>
                  <a:srgbClr val="E95D0F"/>
                </a:solidFill>
                <a:latin typeface="Arial Black" panose="020B0A04020102020204" pitchFamily="34" charset="0"/>
                <a:cs typeface="Arial" panose="020B0604020202020204" pitchFamily="34" charset="0"/>
              </a:rPr>
              <a:t>2024?</a:t>
            </a:r>
            <a:endParaRPr lang="de-DE" sz="1600" dirty="0">
              <a:solidFill>
                <a:srgbClr val="E95D0F"/>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88083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4356100"/>
            <a:ext cx="12192000" cy="189586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435934" y="283815"/>
            <a:ext cx="9951650" cy="6186309"/>
          </a:xfrm>
          <a:prstGeom prst="rect">
            <a:avLst/>
          </a:prstGeom>
        </p:spPr>
        <p:txBody>
          <a:bodyPr wrap="square">
            <a:spAutoFit/>
          </a:bodyPr>
          <a:lstStyle/>
          <a:p>
            <a:r>
              <a:rPr lang="de-DE" sz="1400" i="1" dirty="0" smtClean="0">
                <a:solidFill>
                  <a:srgbClr val="000000"/>
                </a:solidFill>
                <a:effectLst/>
                <a:latin typeface="Arial Black" panose="020B0A04020102020204" pitchFamily="34" charset="0"/>
                <a:ea typeface="Calibri" panose="020F0502020204030204" pitchFamily="34" charset="0"/>
                <a:cs typeface="Arial" panose="020B0604020202020204" pitchFamily="34" charset="0"/>
              </a:rPr>
              <a:t>GEG 2024 – </a:t>
            </a:r>
            <a:r>
              <a:rPr lang="de-DE" sz="140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Überblick </a:t>
            </a:r>
          </a:p>
          <a:p>
            <a:endParaRPr lang="de-DE"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de-DE" sz="2200" b="1" dirty="0" smtClean="0">
                <a:latin typeface="Tahoma" panose="020B0604030504040204" pitchFamily="34" charset="0"/>
                <a:ea typeface="Tahoma" panose="020B0604030504040204" pitchFamily="34" charset="0"/>
                <a:cs typeface="Tahoma" panose="020B0604030504040204" pitchFamily="34" charset="0"/>
              </a:rPr>
              <a:t>30</a:t>
            </a:r>
            <a:r>
              <a:rPr lang="de-DE" sz="2200" b="1" dirty="0">
                <a:latin typeface="Tahoma" panose="020B0604030504040204" pitchFamily="34" charset="0"/>
                <a:ea typeface="Tahoma" panose="020B0604030504040204" pitchFamily="34" charset="0"/>
                <a:cs typeface="Tahoma" panose="020B0604030504040204" pitchFamily="34" charset="0"/>
              </a:rPr>
              <a:t>% bis 70% </a:t>
            </a:r>
            <a:r>
              <a:rPr lang="de-DE" sz="2200" b="1" dirty="0">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Heizungszuschuss </a:t>
            </a:r>
          </a:p>
          <a:p>
            <a:endParaRPr lang="de-DE" sz="1600" dirty="0" smtClean="0"/>
          </a:p>
          <a:p>
            <a:r>
              <a:rPr lang="de-DE" sz="1600" dirty="0" smtClean="0">
                <a:latin typeface="Arial Black" panose="020B0A04020102020204" pitchFamily="34" charset="0"/>
                <a:cs typeface="Arial" panose="020B0604020202020204" pitchFamily="34" charset="0"/>
              </a:rPr>
              <a:t>Alle </a:t>
            </a:r>
            <a:r>
              <a:rPr lang="de-DE" sz="1600" dirty="0">
                <a:latin typeface="Arial Black" panose="020B0A04020102020204" pitchFamily="34" charset="0"/>
                <a:cs typeface="Arial" panose="020B0604020202020204" pitchFamily="34" charset="0"/>
              </a:rPr>
              <a:t>im Bestand möglichen </a:t>
            </a:r>
            <a:r>
              <a:rPr lang="de-DE" sz="1600" dirty="0" smtClean="0">
                <a:latin typeface="Arial Black" panose="020B0A04020102020204" pitchFamily="34" charset="0"/>
                <a:cs typeface="Arial" panose="020B0604020202020204" pitchFamily="34" charset="0"/>
              </a:rPr>
              <a:t>Heizungsanlagen können </a:t>
            </a:r>
            <a:r>
              <a:rPr lang="de-DE" sz="1600" dirty="0">
                <a:latin typeface="Arial Black" panose="020B0A04020102020204" pitchFamily="34" charset="0"/>
                <a:cs typeface="Arial" panose="020B0604020202020204" pitchFamily="34" charset="0"/>
              </a:rPr>
              <a:t>gefördert </a:t>
            </a:r>
            <a:r>
              <a:rPr lang="de-DE" sz="1600" dirty="0" smtClean="0">
                <a:latin typeface="Arial Black" panose="020B0A04020102020204" pitchFamily="34" charset="0"/>
                <a:cs typeface="Arial" panose="020B0604020202020204" pitchFamily="34" charset="0"/>
              </a:rPr>
              <a:t>werden, </a:t>
            </a:r>
            <a:br>
              <a:rPr lang="de-DE" sz="1600" dirty="0" smtClean="0">
                <a:latin typeface="Arial Black" panose="020B0A04020102020204" pitchFamily="34" charset="0"/>
                <a:cs typeface="Arial" panose="020B0604020202020204" pitchFamily="34" charset="0"/>
              </a:rPr>
            </a:br>
            <a:r>
              <a:rPr lang="de-DE" sz="1600" dirty="0" smtClean="0">
                <a:latin typeface="Arial Black" panose="020B0A04020102020204" pitchFamily="34" charset="0"/>
                <a:cs typeface="Arial" panose="020B0604020202020204" pitchFamily="34" charset="0"/>
              </a:rPr>
              <a:t>die </a:t>
            </a:r>
            <a:r>
              <a:rPr lang="de-DE" sz="1600" dirty="0">
                <a:latin typeface="Arial Black" panose="020B0A04020102020204" pitchFamily="34" charset="0"/>
                <a:cs typeface="Arial" panose="020B0604020202020204" pitchFamily="34" charset="0"/>
              </a:rPr>
              <a:t>dem neuen § 71 GEG </a:t>
            </a:r>
            <a:r>
              <a:rPr lang="de-DE" sz="1600" dirty="0" smtClean="0">
                <a:latin typeface="Arial Black" panose="020B0A04020102020204" pitchFamily="34" charset="0"/>
                <a:cs typeface="Arial" panose="020B0604020202020204" pitchFamily="34" charset="0"/>
              </a:rPr>
              <a:t>entsprechen:</a:t>
            </a:r>
            <a:br>
              <a:rPr lang="de-DE" sz="1600" dirty="0" smtClean="0">
                <a:latin typeface="Arial Black" panose="020B0A04020102020204" pitchFamily="34" charset="0"/>
                <a:cs typeface="Arial" panose="020B0604020202020204" pitchFamily="34" charset="0"/>
              </a:rPr>
            </a:br>
            <a:endParaRPr lang="de-DE" sz="1600" dirty="0" smtClean="0">
              <a:latin typeface="Arial Black" panose="020B0A04020102020204" pitchFamily="34" charset="0"/>
              <a:cs typeface="Arial" panose="020B0604020202020204" pitchFamily="34" charset="0"/>
            </a:endParaRPr>
          </a:p>
          <a:p>
            <a:pPr marL="342900" indent="-342900">
              <a:buFont typeface="+mj-lt"/>
              <a:buAutoNum type="arabicPeriod"/>
            </a:pPr>
            <a:r>
              <a:rPr lang="de-DE" sz="1600" dirty="0">
                <a:latin typeface="Arial Black" panose="020B0A04020102020204" pitchFamily="34" charset="0"/>
                <a:cs typeface="Arial" panose="020B0604020202020204" pitchFamily="34" charset="0"/>
              </a:rPr>
              <a:t>Hausübergabestation</a:t>
            </a:r>
            <a:r>
              <a:rPr lang="de-DE" sz="1600" dirty="0">
                <a:latin typeface="Arial" panose="020B0604020202020204" pitchFamily="34" charset="0"/>
                <a:cs typeface="Arial" panose="020B0604020202020204" pitchFamily="34" charset="0"/>
              </a:rPr>
              <a:t> zum Anschluss an ein </a:t>
            </a:r>
            <a:r>
              <a:rPr lang="de-DE" sz="1600" dirty="0" smtClean="0">
                <a:latin typeface="Arial" panose="020B0604020202020204" pitchFamily="34" charset="0"/>
                <a:cs typeface="Arial" panose="020B0604020202020204" pitchFamily="34" charset="0"/>
              </a:rPr>
              <a:t>Wärmenetz</a:t>
            </a:r>
            <a:endParaRPr lang="de-DE" sz="1600" dirty="0">
              <a:latin typeface="Arial" panose="020B0604020202020204" pitchFamily="34" charset="0"/>
              <a:cs typeface="Arial" panose="020B0604020202020204" pitchFamily="34" charset="0"/>
            </a:endParaRPr>
          </a:p>
          <a:p>
            <a:pPr marL="342900" indent="-342900">
              <a:buFont typeface="+mj-lt"/>
              <a:buAutoNum type="arabicPeriod"/>
            </a:pPr>
            <a:r>
              <a:rPr lang="de-DE" sz="1600" dirty="0">
                <a:latin typeface="Arial" panose="020B0604020202020204" pitchFamily="34" charset="0"/>
                <a:cs typeface="Arial" panose="020B0604020202020204" pitchFamily="34" charset="0"/>
              </a:rPr>
              <a:t>elektrisch angetriebene </a:t>
            </a:r>
            <a:r>
              <a:rPr lang="de-DE" sz="1600" dirty="0">
                <a:latin typeface="Arial Black" panose="020B0A04020102020204" pitchFamily="34" charset="0"/>
                <a:cs typeface="Arial" panose="020B0604020202020204" pitchFamily="34" charset="0"/>
              </a:rPr>
              <a:t>Wärmepumpe</a:t>
            </a:r>
          </a:p>
          <a:p>
            <a:pPr marL="342900" indent="-342900">
              <a:buFont typeface="+mj-lt"/>
              <a:buAutoNum type="arabicPeriod"/>
            </a:pPr>
            <a:r>
              <a:rPr lang="de-DE" sz="1600" dirty="0">
                <a:latin typeface="Arial Black" panose="020B0A04020102020204" pitchFamily="34" charset="0"/>
                <a:cs typeface="Arial" panose="020B0604020202020204" pitchFamily="34" charset="0"/>
              </a:rPr>
              <a:t>Stromdirektheizung</a:t>
            </a:r>
            <a:r>
              <a:rPr lang="de-DE" sz="1600" dirty="0" smtClean="0">
                <a:latin typeface="Arial" panose="020B0604020202020204" pitchFamily="34" charset="0"/>
                <a:cs typeface="Arial" panose="020B0604020202020204" pitchFamily="34" charset="0"/>
              </a:rPr>
              <a:t> </a:t>
            </a:r>
          </a:p>
          <a:p>
            <a:pPr marL="342900" indent="-342900">
              <a:buFont typeface="+mj-lt"/>
              <a:buAutoNum type="arabicPeriod"/>
            </a:pPr>
            <a:r>
              <a:rPr lang="de-DE" sz="1600" dirty="0">
                <a:latin typeface="Arial Black" panose="020B0A04020102020204" pitchFamily="34" charset="0"/>
                <a:cs typeface="Arial" panose="020B0604020202020204" pitchFamily="34" charset="0"/>
              </a:rPr>
              <a:t>Solarthermie-Anlage</a:t>
            </a:r>
            <a:r>
              <a:rPr lang="de-DE" sz="1600" dirty="0" smtClean="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marL="342900" indent="-342900">
              <a:buFont typeface="+mj-lt"/>
              <a:buAutoNum type="arabicPeriod"/>
            </a:pPr>
            <a:r>
              <a:rPr lang="de-DE" sz="1600" dirty="0" smtClean="0">
                <a:latin typeface="Arial" panose="020B0604020202020204" pitchFamily="34" charset="0"/>
                <a:cs typeface="Arial" panose="020B0604020202020204" pitchFamily="34" charset="0"/>
              </a:rPr>
              <a:t>Heizungsanlage </a:t>
            </a:r>
            <a:r>
              <a:rPr lang="de-DE" sz="1600" dirty="0">
                <a:latin typeface="Arial" panose="020B0604020202020204" pitchFamily="34" charset="0"/>
                <a:cs typeface="Arial" panose="020B0604020202020204" pitchFamily="34" charset="0"/>
              </a:rPr>
              <a:t>zur Nutzung von </a:t>
            </a:r>
            <a:r>
              <a:rPr lang="de-DE" sz="1600" dirty="0">
                <a:latin typeface="Arial Black" panose="020B0A04020102020204" pitchFamily="34" charset="0"/>
                <a:cs typeface="Arial" panose="020B0604020202020204" pitchFamily="34" charset="0"/>
              </a:rPr>
              <a:t>Biomasse</a:t>
            </a:r>
            <a:r>
              <a:rPr lang="de-DE" sz="1600" dirty="0">
                <a:latin typeface="Arial" panose="020B0604020202020204" pitchFamily="34" charset="0"/>
                <a:cs typeface="Arial" panose="020B0604020202020204" pitchFamily="34" charset="0"/>
              </a:rPr>
              <a:t> oder grünem oder blauem </a:t>
            </a:r>
            <a:r>
              <a:rPr lang="de-DE" sz="1600" dirty="0">
                <a:latin typeface="Arial Black" panose="020B0A04020102020204" pitchFamily="34" charset="0"/>
                <a:cs typeface="Arial" panose="020B0604020202020204" pitchFamily="34" charset="0"/>
              </a:rPr>
              <a:t>Wasserstoff</a:t>
            </a:r>
            <a:r>
              <a:rPr lang="de-DE"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einschließlich daraus </a:t>
            </a:r>
            <a:r>
              <a:rPr lang="de-DE" sz="1600" dirty="0">
                <a:latin typeface="Arial" panose="020B0604020202020204" pitchFamily="34" charset="0"/>
                <a:cs typeface="Arial" panose="020B0604020202020204" pitchFamily="34" charset="0"/>
              </a:rPr>
              <a:t>hergestellter Derivate </a:t>
            </a:r>
            <a:endParaRPr lang="de-DE" sz="1600" dirty="0" smtClean="0">
              <a:latin typeface="Arial" panose="020B0604020202020204" pitchFamily="34" charset="0"/>
              <a:cs typeface="Arial" panose="020B0604020202020204" pitchFamily="34" charset="0"/>
            </a:endParaRPr>
          </a:p>
          <a:p>
            <a:pPr marL="342900" indent="-342900">
              <a:buFont typeface="+mj-lt"/>
              <a:buAutoNum type="arabicPeriod"/>
            </a:pPr>
            <a:r>
              <a:rPr lang="de-DE" sz="1600" dirty="0">
                <a:latin typeface="Arial Black" panose="020B0A04020102020204" pitchFamily="34" charset="0"/>
                <a:cs typeface="Arial" panose="020B0604020202020204" pitchFamily="34" charset="0"/>
              </a:rPr>
              <a:t>Wärmepumpen-Hybridheizung</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bestehend aus einer elektrisch angetriebenen Wärmepumpe </a:t>
            </a:r>
            <a:r>
              <a:rPr lang="de-DE" sz="1600" dirty="0" smtClean="0">
                <a:latin typeface="Arial" panose="020B0604020202020204" pitchFamily="34" charset="0"/>
                <a:cs typeface="Arial" panose="020B0604020202020204" pitchFamily="34" charset="0"/>
              </a:rPr>
              <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in Kombination </a:t>
            </a:r>
            <a:r>
              <a:rPr lang="de-DE" sz="1600" dirty="0">
                <a:latin typeface="Arial" panose="020B0604020202020204" pitchFamily="34" charset="0"/>
                <a:cs typeface="Arial" panose="020B0604020202020204" pitchFamily="34" charset="0"/>
              </a:rPr>
              <a:t>mit einer Gas-, Biomasse- oder Flüssigbrennstofffeuerung </a:t>
            </a:r>
            <a:endParaRPr lang="de-DE" sz="1600" dirty="0" smtClean="0">
              <a:latin typeface="Arial" panose="020B0604020202020204" pitchFamily="34" charset="0"/>
              <a:cs typeface="Arial" panose="020B0604020202020204" pitchFamily="34" charset="0"/>
            </a:endParaRPr>
          </a:p>
          <a:p>
            <a:endParaRPr lang="de-DE" sz="1600" dirty="0" smtClean="0">
              <a:latin typeface="Arial Black" panose="020B0A04020102020204" pitchFamily="34" charset="0"/>
              <a:cs typeface="Arial" panose="020B0604020202020204" pitchFamily="34" charset="0"/>
            </a:endParaRPr>
          </a:p>
          <a:p>
            <a:r>
              <a:rPr lang="de-DE" sz="1600" dirty="0">
                <a:latin typeface="Arial Black" panose="020B0A04020102020204" pitchFamily="34" charset="0"/>
                <a:cs typeface="Arial" panose="020B0604020202020204" pitchFamily="34" charset="0"/>
              </a:rPr>
              <a:t/>
            </a:r>
            <a:br>
              <a:rPr lang="de-DE" sz="1600" dirty="0">
                <a:latin typeface="Arial Black" panose="020B0A04020102020204" pitchFamily="34" charset="0"/>
                <a:cs typeface="Arial" panose="020B0604020202020204" pitchFamily="34" charset="0"/>
              </a:rPr>
            </a:br>
            <a:endParaRPr lang="de-DE" sz="400" dirty="0" smtClean="0">
              <a:latin typeface="Arial Black" panose="020B0A04020102020204" pitchFamily="34" charset="0"/>
              <a:cs typeface="Arial" panose="020B0604020202020204" pitchFamily="34" charset="0"/>
            </a:endParaRPr>
          </a:p>
          <a:p>
            <a:pPr marL="285750" indent="-285750">
              <a:buFont typeface="Wingdings" panose="05000000000000000000" pitchFamily="2" charset="2"/>
              <a:buChar char="è"/>
            </a:pPr>
            <a:r>
              <a:rPr lang="de-DE" sz="1600" dirty="0" smtClean="0">
                <a:latin typeface="Arial" panose="020B0604020202020204" pitchFamily="34" charset="0"/>
                <a:cs typeface="Arial" panose="020B0604020202020204" pitchFamily="34" charset="0"/>
              </a:rPr>
              <a:t>Neue </a:t>
            </a:r>
            <a:r>
              <a:rPr lang="de-DE" sz="1600" dirty="0">
                <a:latin typeface="Arial" panose="020B0604020202020204" pitchFamily="34" charset="0"/>
                <a:cs typeface="Arial" panose="020B0604020202020204" pitchFamily="34" charset="0"/>
              </a:rPr>
              <a:t>Öl- und Gasheizungen sollen nicht gefördert werden, auch nicht, wenn sie teilweise mit erneuerbaren Energien wie Biogas betrieben werden</a:t>
            </a:r>
            <a:r>
              <a:rPr lang="de-DE" sz="1600" dirty="0" smtClean="0">
                <a:latin typeface="Arial" panose="020B0604020202020204" pitchFamily="34" charset="0"/>
                <a:cs typeface="Arial" panose="020B0604020202020204" pitchFamily="34" charset="0"/>
              </a:rPr>
              <a:t>.</a:t>
            </a:r>
            <a:br>
              <a:rPr lang="de-DE" sz="1600" dirty="0" smtClean="0">
                <a:latin typeface="Arial" panose="020B0604020202020204" pitchFamily="34" charset="0"/>
                <a:cs typeface="Arial" panose="020B0604020202020204" pitchFamily="34" charset="0"/>
              </a:rPr>
            </a:br>
            <a:endParaRPr lang="de-DE" sz="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è"/>
            </a:pPr>
            <a:r>
              <a:rPr lang="de-DE" sz="1600" dirty="0">
                <a:latin typeface="Arial" panose="020B0604020202020204" pitchFamily="34" charset="0"/>
                <a:cs typeface="Arial" panose="020B0604020202020204" pitchFamily="34" charset="0"/>
              </a:rPr>
              <a:t>Bei Gasheizungen ist nur der Kostenanteil für H2-Ready förderfähig</a:t>
            </a:r>
          </a:p>
          <a:p>
            <a:pPr marL="285750" indent="-285750">
              <a:buFont typeface="Arial" panose="020B0604020202020204" pitchFamily="34" charset="0"/>
              <a:buChar char="•"/>
            </a:pPr>
            <a:endParaRPr lang="de-DE" sz="1600" dirty="0" smtClean="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
            </a:r>
            <a:br>
              <a:rPr lang="de-DE" sz="1600" dirty="0">
                <a:latin typeface="Arial" panose="020B0604020202020204" pitchFamily="34" charset="0"/>
                <a:cs typeface="Arial" panose="020B0604020202020204" pitchFamily="34" charset="0"/>
              </a:rPr>
            </a:br>
            <a:endParaRPr lang="de-DE" sz="400" dirty="0" smtClean="0">
              <a:latin typeface="Arial" panose="020B0604020202020204" pitchFamily="34" charset="0"/>
              <a:cs typeface="Arial" panose="020B0604020202020204" pitchFamily="34" charset="0"/>
            </a:endParaRPr>
          </a:p>
          <a:p>
            <a:endParaRPr lang="de-DE" sz="1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de-DE" sz="1400" b="1" i="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4" name="Rechteck 3"/>
          <p:cNvSpPr/>
          <p:nvPr/>
        </p:nvSpPr>
        <p:spPr>
          <a:xfrm>
            <a:off x="10701173" y="6765396"/>
            <a:ext cx="248786" cy="369332"/>
          </a:xfrm>
          <a:prstGeom prst="rect">
            <a:avLst/>
          </a:prstGeom>
        </p:spPr>
        <p:txBody>
          <a:bodyPr wrap="none">
            <a:spAutoFit/>
          </a:bodyPr>
          <a:lstStyle/>
          <a:p>
            <a:r>
              <a:rPr lang="de-DE" b="1" dirty="0">
                <a:solidFill>
                  <a:srgbClr val="FFFFFF"/>
                </a:solidFill>
                <a:latin typeface="Proxima Nova"/>
              </a:rPr>
              <a:t> </a:t>
            </a:r>
            <a:endParaRPr lang="de-DE" b="1" i="0" dirty="0">
              <a:solidFill>
                <a:srgbClr val="FFFFFF"/>
              </a:solidFill>
              <a:effectLst/>
              <a:latin typeface="Proxima Nova"/>
            </a:endParaRPr>
          </a:p>
        </p:txBody>
      </p:sp>
    </p:spTree>
    <p:extLst>
      <p:ext uri="{BB962C8B-B14F-4D97-AF65-F5344CB8AC3E}">
        <p14:creationId xmlns:p14="http://schemas.microsoft.com/office/powerpoint/2010/main" val="192881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Gerader Verbinder 37"/>
          <p:cNvCxnSpPr/>
          <p:nvPr/>
        </p:nvCxnSpPr>
        <p:spPr>
          <a:xfrm flipV="1">
            <a:off x="2882900" y="1405662"/>
            <a:ext cx="0" cy="291400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435934" y="283815"/>
            <a:ext cx="10866050" cy="646331"/>
          </a:xfrm>
          <a:prstGeom prst="rect">
            <a:avLst/>
          </a:prstGeom>
        </p:spPr>
        <p:txBody>
          <a:bodyPr wrap="square">
            <a:spAutoFit/>
          </a:bodyPr>
          <a:lstStyle/>
          <a:p>
            <a:r>
              <a:rPr lang="de-DE" sz="1400" i="1" dirty="0">
                <a:solidFill>
                  <a:srgbClr val="000000"/>
                </a:solidFill>
                <a:latin typeface="Arial Black" panose="020B0A04020102020204" pitchFamily="34" charset="0"/>
                <a:ea typeface="Calibri" panose="020F0502020204030204" pitchFamily="34" charset="0"/>
                <a:cs typeface="Arial" panose="020B0604020202020204" pitchFamily="34" charset="0"/>
              </a:rPr>
              <a:t>B</a:t>
            </a:r>
            <a:r>
              <a:rPr lang="de-DE" sz="1400" i="1" dirty="0" smtClean="0">
                <a:solidFill>
                  <a:srgbClr val="000000"/>
                </a:solidFill>
                <a:effectLst/>
                <a:latin typeface="Arial Black" panose="020B0A04020102020204" pitchFamily="34" charset="0"/>
                <a:ea typeface="Calibri" panose="020F0502020204030204" pitchFamily="34" charset="0"/>
                <a:cs typeface="Arial" panose="020B0604020202020204" pitchFamily="34" charset="0"/>
              </a:rPr>
              <a:t>EG 2024 – </a:t>
            </a:r>
            <a:r>
              <a:rPr lang="de-DE" sz="140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Überblick </a:t>
            </a:r>
            <a:endParaRPr lang="de-DE"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de-DE" sz="2200" b="1" dirty="0" smtClean="0">
                <a:latin typeface="Tahoma" panose="020B0604030504040204" pitchFamily="34" charset="0"/>
                <a:ea typeface="Tahoma" panose="020B0604030504040204" pitchFamily="34" charset="0"/>
                <a:cs typeface="Tahoma" panose="020B0604030504040204" pitchFamily="34" charset="0"/>
              </a:rPr>
              <a:t>Heizungsförderung der KfW</a:t>
            </a:r>
            <a:endParaRPr lang="de-DE" sz="2200" b="1" dirty="0">
              <a:latin typeface="Tahoma" panose="020B0604030504040204" pitchFamily="34" charset="0"/>
              <a:ea typeface="Tahoma" panose="020B0604030504040204" pitchFamily="34" charset="0"/>
              <a:cs typeface="Tahoma" panose="020B0604030504040204" pitchFamily="34" charset="0"/>
            </a:endParaRPr>
          </a:p>
        </p:txBody>
      </p:sp>
      <p:cxnSp>
        <p:nvCxnSpPr>
          <p:cNvPr id="26" name="Gerader Verbinder 25"/>
          <p:cNvCxnSpPr/>
          <p:nvPr/>
        </p:nvCxnSpPr>
        <p:spPr>
          <a:xfrm flipV="1">
            <a:off x="7766050" y="1405662"/>
            <a:ext cx="0" cy="290354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flipV="1">
            <a:off x="10042652" y="1416129"/>
            <a:ext cx="0" cy="2903539"/>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flipV="1">
            <a:off x="11730269" y="1402585"/>
            <a:ext cx="0" cy="2903539"/>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0" name="Rechteck 39"/>
          <p:cNvSpPr/>
          <p:nvPr/>
        </p:nvSpPr>
        <p:spPr>
          <a:xfrm>
            <a:off x="976050" y="1586509"/>
            <a:ext cx="10746050" cy="56235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a:r>
              <a:rPr lang="de-DE" sz="1400" dirty="0">
                <a:solidFill>
                  <a:schemeClr val="tx1"/>
                </a:solidFill>
                <a:latin typeface="Arial Black" panose="020B0A04020102020204" pitchFamily="34" charset="0"/>
                <a:cs typeface="Arial" panose="020B0604020202020204" pitchFamily="34" charset="0"/>
              </a:rPr>
              <a:t>In 2024 keine Sperrfrist</a:t>
            </a:r>
            <a:br>
              <a:rPr lang="de-DE" sz="1400" dirty="0">
                <a:solidFill>
                  <a:schemeClr val="tx1"/>
                </a:solidFill>
                <a:latin typeface="Arial Black" panose="020B0A04020102020204" pitchFamily="34" charset="0"/>
                <a:cs typeface="Arial" panose="020B0604020202020204" pitchFamily="34" charset="0"/>
              </a:rPr>
            </a:br>
            <a:r>
              <a:rPr lang="de-DE" sz="1400" dirty="0">
                <a:solidFill>
                  <a:schemeClr val="tx1"/>
                </a:solidFill>
                <a:latin typeface="Arial" panose="020B0604020202020204" pitchFamily="34" charset="0"/>
                <a:cs typeface="Arial" panose="020B0604020202020204" pitchFamily="34" charset="0"/>
              </a:rPr>
              <a:t>bereits</a:t>
            </a:r>
            <a:r>
              <a:rPr lang="de-DE" sz="1400" dirty="0" smtClean="0">
                <a:solidFill>
                  <a:schemeClr val="tx1"/>
                </a:solidFill>
                <a:latin typeface="Arial Black" panose="020B0A04020102020204" pitchFamily="34" charset="0"/>
                <a:cs typeface="Arial" panose="020B0604020202020204" pitchFamily="34" charset="0"/>
              </a:rPr>
              <a:t> </a:t>
            </a:r>
            <a:r>
              <a:rPr lang="de-DE" sz="1400" dirty="0" smtClean="0">
                <a:solidFill>
                  <a:schemeClr val="tx1"/>
                </a:solidFill>
                <a:latin typeface="Arial" panose="020B0604020202020204" pitchFamily="34" charset="0"/>
                <a:cs typeface="Arial" panose="020B0604020202020204" pitchFamily="34" charset="0"/>
              </a:rPr>
              <a:t>gestellter</a:t>
            </a:r>
            <a:r>
              <a:rPr lang="de-DE" sz="1400" dirty="0" smtClean="0">
                <a:solidFill>
                  <a:schemeClr val="tx1"/>
                </a:solidFill>
                <a:latin typeface="Arial Black" panose="020B0A04020102020204" pitchFamily="34" charset="0"/>
                <a:cs typeface="Arial" panose="020B0604020202020204" pitchFamily="34" charset="0"/>
              </a:rPr>
              <a:t> </a:t>
            </a:r>
            <a:r>
              <a:rPr lang="de-DE" sz="1400" dirty="0">
                <a:solidFill>
                  <a:schemeClr val="tx1"/>
                </a:solidFill>
                <a:latin typeface="Arial" panose="020B0604020202020204" pitchFamily="34" charset="0"/>
                <a:cs typeface="Arial" panose="020B0604020202020204" pitchFamily="34" charset="0"/>
              </a:rPr>
              <a:t>Förderantrag kann zurückgenommen und sofort neu beantragt </a:t>
            </a:r>
            <a:r>
              <a:rPr lang="de-DE" sz="1400" dirty="0" smtClean="0">
                <a:solidFill>
                  <a:schemeClr val="tx1"/>
                </a:solidFill>
                <a:latin typeface="Arial" panose="020B0604020202020204" pitchFamily="34" charset="0"/>
                <a:cs typeface="Arial" panose="020B0604020202020204" pitchFamily="34" charset="0"/>
              </a:rPr>
              <a:t>werden</a:t>
            </a:r>
            <a:endParaRPr lang="de-DE" sz="1400" dirty="0">
              <a:solidFill>
                <a:schemeClr val="tx1"/>
              </a:solidFill>
              <a:latin typeface="Arial" panose="020B0604020202020204" pitchFamily="34" charset="0"/>
              <a:cs typeface="Arial" panose="020B0604020202020204" pitchFamily="34" charset="0"/>
            </a:endParaRPr>
          </a:p>
        </p:txBody>
      </p:sp>
      <p:sp>
        <p:nvSpPr>
          <p:cNvPr id="2" name="Rechteck 1"/>
          <p:cNvSpPr/>
          <p:nvPr/>
        </p:nvSpPr>
        <p:spPr>
          <a:xfrm>
            <a:off x="0" y="4751516"/>
            <a:ext cx="12192000" cy="15029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r Verbinder 6"/>
          <p:cNvCxnSpPr/>
          <p:nvPr/>
        </p:nvCxnSpPr>
        <p:spPr>
          <a:xfrm>
            <a:off x="0" y="4780816"/>
            <a:ext cx="12192000" cy="0"/>
          </a:xfrm>
          <a:prstGeom prst="line">
            <a:avLst/>
          </a:prstGeom>
          <a:ln w="38100">
            <a:solidFill>
              <a:srgbClr val="F29100"/>
            </a:solidFill>
          </a:ln>
        </p:spPr>
        <p:style>
          <a:lnRef idx="1">
            <a:schemeClr val="accent1"/>
          </a:lnRef>
          <a:fillRef idx="0">
            <a:schemeClr val="accent1"/>
          </a:fillRef>
          <a:effectRef idx="0">
            <a:schemeClr val="accent1"/>
          </a:effectRef>
          <a:fontRef idx="minor">
            <a:schemeClr val="tx1"/>
          </a:fontRef>
        </p:style>
      </p:cxnSp>
      <p:sp>
        <p:nvSpPr>
          <p:cNvPr id="8" name="Ellipse 7"/>
          <p:cNvSpPr/>
          <p:nvPr/>
        </p:nvSpPr>
        <p:spPr>
          <a:xfrm>
            <a:off x="851885" y="4629617"/>
            <a:ext cx="266700" cy="266700"/>
          </a:xfrm>
          <a:prstGeom prst="ellipse">
            <a:avLst/>
          </a:prstGeom>
          <a:solidFill>
            <a:srgbClr val="F29100"/>
          </a:solidFill>
          <a:ln>
            <a:solidFill>
              <a:srgbClr val="F2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2717800" y="4641116"/>
            <a:ext cx="266700" cy="266700"/>
          </a:xfrm>
          <a:prstGeom prst="ellipse">
            <a:avLst/>
          </a:prstGeom>
          <a:solidFill>
            <a:srgbClr val="F29100"/>
          </a:solidFill>
          <a:ln>
            <a:solidFill>
              <a:srgbClr val="F2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7632700" y="4641116"/>
            <a:ext cx="266700" cy="266700"/>
          </a:xfrm>
          <a:prstGeom prst="ellipse">
            <a:avLst/>
          </a:prstGeom>
          <a:solidFill>
            <a:srgbClr val="F29100"/>
          </a:solidFill>
          <a:ln>
            <a:solidFill>
              <a:srgbClr val="F2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714401" y="4309201"/>
            <a:ext cx="1625600" cy="276999"/>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1.1.24</a:t>
            </a:r>
            <a:endParaRPr lang="de-DE" sz="1200" dirty="0">
              <a:latin typeface="Arial" panose="020B0604020202020204" pitchFamily="34" charset="0"/>
              <a:cs typeface="Arial" panose="020B0604020202020204" pitchFamily="34" charset="0"/>
            </a:endParaRPr>
          </a:p>
        </p:txBody>
      </p:sp>
      <p:sp>
        <p:nvSpPr>
          <p:cNvPr id="13" name="Textfeld 12"/>
          <p:cNvSpPr txBox="1"/>
          <p:nvPr/>
        </p:nvSpPr>
        <p:spPr>
          <a:xfrm>
            <a:off x="351631" y="4950033"/>
            <a:ext cx="2012950" cy="523220"/>
          </a:xfrm>
          <a:prstGeom prst="rect">
            <a:avLst/>
          </a:prstGeom>
          <a:noFill/>
        </p:spPr>
        <p:txBody>
          <a:bodyPr wrap="square" rtlCol="0">
            <a:spAutoFit/>
          </a:bodyPr>
          <a:lstStyle/>
          <a:p>
            <a:r>
              <a:rPr lang="de-DE" sz="1400" dirty="0" smtClean="0">
                <a:latin typeface="Arial Black" panose="020B0A04020102020204" pitchFamily="34" charset="0"/>
                <a:cs typeface="Arial" panose="020B0604020202020204" pitchFamily="34" charset="0"/>
              </a:rPr>
              <a:t>Programmstart</a:t>
            </a:r>
          </a:p>
          <a:p>
            <a:r>
              <a:rPr lang="de-DE" sz="1400" dirty="0" smtClean="0">
                <a:latin typeface="Arial Black" panose="020B0A04020102020204" pitchFamily="34" charset="0"/>
                <a:cs typeface="Arial" panose="020B0604020202020204" pitchFamily="34" charset="0"/>
              </a:rPr>
              <a:t>BEG 2024</a:t>
            </a:r>
            <a:endParaRPr lang="de-DE" sz="1400" dirty="0">
              <a:latin typeface="Arial Black" panose="020B0A04020102020204" pitchFamily="34" charset="0"/>
              <a:cs typeface="Arial" panose="020B0604020202020204" pitchFamily="34" charset="0"/>
            </a:endParaRPr>
          </a:p>
        </p:txBody>
      </p:sp>
      <p:sp>
        <p:nvSpPr>
          <p:cNvPr id="14" name="Textfeld 13"/>
          <p:cNvSpPr txBox="1"/>
          <p:nvPr/>
        </p:nvSpPr>
        <p:spPr>
          <a:xfrm>
            <a:off x="2716212" y="4975433"/>
            <a:ext cx="4598988" cy="1015663"/>
          </a:xfrm>
          <a:prstGeom prst="rect">
            <a:avLst/>
          </a:prstGeom>
          <a:noFill/>
        </p:spPr>
        <p:txBody>
          <a:bodyPr wrap="square" rtlCol="0">
            <a:spAutoFit/>
          </a:bodyPr>
          <a:lstStyle/>
          <a:p>
            <a:r>
              <a:rPr lang="de-DE" sz="1400" dirty="0" smtClean="0">
                <a:latin typeface="Arial Black" panose="020B0A04020102020204" pitchFamily="34" charset="0"/>
                <a:cs typeface="Arial" panose="020B0604020202020204" pitchFamily="34" charset="0"/>
              </a:rPr>
              <a:t>Öffnung Antragstellung</a:t>
            </a:r>
            <a:br>
              <a:rPr lang="de-DE" sz="1400" dirty="0" smtClean="0">
                <a:latin typeface="Arial Black" panose="020B0A040201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Anträge können eingereicht werden</a:t>
            </a:r>
          </a:p>
          <a:p>
            <a:endParaRPr lang="de-DE" sz="400" dirty="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Erst einmal nur private Eigentümer im Einfamilienhaus</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Andere Antragsteller und Nichtwohngebäude erst später</a:t>
            </a:r>
            <a:endParaRPr lang="de-DE" sz="1400" dirty="0">
              <a:latin typeface="Arial" panose="020B0604020202020204" pitchFamily="34" charset="0"/>
              <a:cs typeface="Arial" panose="020B0604020202020204" pitchFamily="34" charset="0"/>
            </a:endParaRPr>
          </a:p>
        </p:txBody>
      </p:sp>
      <p:sp>
        <p:nvSpPr>
          <p:cNvPr id="15" name="Textfeld 14"/>
          <p:cNvSpPr txBox="1"/>
          <p:nvPr/>
        </p:nvSpPr>
        <p:spPr>
          <a:xfrm>
            <a:off x="2534950" y="4309201"/>
            <a:ext cx="1625600" cy="276999"/>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27.2.24</a:t>
            </a:r>
            <a:endParaRPr lang="de-DE" sz="1200" dirty="0">
              <a:latin typeface="Arial" panose="020B0604020202020204" pitchFamily="34" charset="0"/>
              <a:cs typeface="Arial" panose="020B0604020202020204" pitchFamily="34" charset="0"/>
            </a:endParaRPr>
          </a:p>
        </p:txBody>
      </p:sp>
      <p:sp>
        <p:nvSpPr>
          <p:cNvPr id="18" name="Rechteck 17"/>
          <p:cNvSpPr/>
          <p:nvPr/>
        </p:nvSpPr>
        <p:spPr>
          <a:xfrm>
            <a:off x="977900" y="3194692"/>
            <a:ext cx="6788150" cy="780896"/>
          </a:xfrm>
          <a:prstGeom prst="rect">
            <a:avLst/>
          </a:prstGeom>
          <a:solidFill>
            <a:srgbClr val="87586B"/>
          </a:solidFill>
          <a:ln>
            <a:solidFill>
              <a:srgbClr val="875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0" algn="ctr"/>
            <a:r>
              <a:rPr lang="de-DE" sz="1400" dirty="0" smtClean="0">
                <a:solidFill>
                  <a:prstClr val="black"/>
                </a:solidFill>
                <a:latin typeface="Arial Black" panose="020B0A04020102020204" pitchFamily="34" charset="0"/>
                <a:cs typeface="Arial" panose="020B0604020202020204" pitchFamily="34" charset="0"/>
              </a:rPr>
              <a:t>Übergangsfrist bei Auftrag/Vorhabenbeginn </a:t>
            </a:r>
            <a:br>
              <a:rPr lang="de-DE" sz="1400" dirty="0" smtClean="0">
                <a:solidFill>
                  <a:prstClr val="black"/>
                </a:solidFill>
                <a:latin typeface="Arial Black" panose="020B0A04020102020204" pitchFamily="34" charset="0"/>
                <a:cs typeface="Arial" panose="020B0604020202020204" pitchFamily="34" charset="0"/>
              </a:rPr>
            </a:br>
            <a:r>
              <a:rPr lang="de-DE" sz="1400" dirty="0" smtClean="0">
                <a:solidFill>
                  <a:prstClr val="black"/>
                </a:solidFill>
                <a:latin typeface="Arial Black" panose="020B0A04020102020204" pitchFamily="34" charset="0"/>
                <a:cs typeface="Arial" panose="020B0604020202020204" pitchFamily="34" charset="0"/>
              </a:rPr>
              <a:t>zwischen 1.1.24 bis 31.8.2024 </a:t>
            </a:r>
            <a:br>
              <a:rPr lang="de-DE" sz="1400" dirty="0" smtClean="0">
                <a:solidFill>
                  <a:prstClr val="black"/>
                </a:solidFill>
                <a:latin typeface="Arial Black" panose="020B0A04020102020204" pitchFamily="34" charset="0"/>
                <a:cs typeface="Arial" panose="020B0604020202020204" pitchFamily="34" charset="0"/>
              </a:rPr>
            </a:br>
            <a:r>
              <a:rPr lang="de-DE" sz="1400" dirty="0" smtClean="0">
                <a:solidFill>
                  <a:prstClr val="black"/>
                </a:solidFill>
                <a:latin typeface="Arial" panose="020B0604020202020204" pitchFamily="34" charset="0"/>
                <a:cs typeface="Arial" panose="020B0604020202020204" pitchFamily="34" charset="0"/>
              </a:rPr>
              <a:t>der </a:t>
            </a:r>
            <a:r>
              <a:rPr lang="de-DE" sz="1400" dirty="0">
                <a:solidFill>
                  <a:prstClr val="black"/>
                </a:solidFill>
                <a:latin typeface="Arial" panose="020B0604020202020204" pitchFamily="34" charset="0"/>
                <a:cs typeface="Arial" panose="020B0604020202020204" pitchFamily="34" charset="0"/>
              </a:rPr>
              <a:t>Förderantrag bis zum 30.11.24 nachgeholt werden kann</a:t>
            </a:r>
            <a:r>
              <a:rPr lang="de-DE" sz="1400" dirty="0" smtClean="0">
                <a:solidFill>
                  <a:prstClr val="black"/>
                </a:solidFill>
                <a:latin typeface="Arial" panose="020B0604020202020204" pitchFamily="34" charset="0"/>
                <a:cs typeface="Arial" panose="020B0604020202020204" pitchFamily="34" charset="0"/>
              </a:rPr>
              <a:t>.</a:t>
            </a:r>
            <a:endParaRPr lang="de-DE" sz="1400" dirty="0">
              <a:solidFill>
                <a:prstClr val="black"/>
              </a:solidFill>
              <a:latin typeface="Arial" panose="020B0604020202020204" pitchFamily="34" charset="0"/>
              <a:cs typeface="Arial" panose="020B0604020202020204" pitchFamily="34" charset="0"/>
            </a:endParaRPr>
          </a:p>
        </p:txBody>
      </p:sp>
      <p:sp>
        <p:nvSpPr>
          <p:cNvPr id="19" name="Textfeld 18"/>
          <p:cNvSpPr txBox="1"/>
          <p:nvPr/>
        </p:nvSpPr>
        <p:spPr>
          <a:xfrm>
            <a:off x="7427650" y="4309201"/>
            <a:ext cx="1625600" cy="276999"/>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31.08.24</a:t>
            </a:r>
            <a:endParaRPr lang="de-DE" sz="1200" dirty="0">
              <a:latin typeface="Arial" panose="020B0604020202020204" pitchFamily="34" charset="0"/>
              <a:cs typeface="Arial" panose="020B0604020202020204" pitchFamily="34" charset="0"/>
            </a:endParaRPr>
          </a:p>
        </p:txBody>
      </p:sp>
      <p:sp>
        <p:nvSpPr>
          <p:cNvPr id="20" name="Ellipse 19"/>
          <p:cNvSpPr/>
          <p:nvPr/>
        </p:nvSpPr>
        <p:spPr>
          <a:xfrm>
            <a:off x="9904984" y="4651583"/>
            <a:ext cx="266700" cy="266700"/>
          </a:xfrm>
          <a:prstGeom prst="ellipse">
            <a:avLst/>
          </a:prstGeom>
          <a:solidFill>
            <a:srgbClr val="F29100"/>
          </a:solidFill>
          <a:ln>
            <a:solidFill>
              <a:srgbClr val="F2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9699934" y="4319668"/>
            <a:ext cx="1625600" cy="276999"/>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30.11.24</a:t>
            </a:r>
            <a:endParaRPr lang="de-DE" sz="1200" dirty="0">
              <a:latin typeface="Arial" panose="020B0604020202020204" pitchFamily="34" charset="0"/>
              <a:cs typeface="Arial" panose="020B0604020202020204" pitchFamily="34" charset="0"/>
            </a:endParaRPr>
          </a:p>
        </p:txBody>
      </p:sp>
      <p:sp>
        <p:nvSpPr>
          <p:cNvPr id="22" name="Ellipse 21"/>
          <p:cNvSpPr/>
          <p:nvPr/>
        </p:nvSpPr>
        <p:spPr>
          <a:xfrm>
            <a:off x="11596919" y="4641116"/>
            <a:ext cx="266700" cy="266700"/>
          </a:xfrm>
          <a:prstGeom prst="ellipse">
            <a:avLst/>
          </a:prstGeom>
          <a:solidFill>
            <a:srgbClr val="F29100"/>
          </a:solidFill>
          <a:ln>
            <a:solidFill>
              <a:srgbClr val="F2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11391869" y="4309201"/>
            <a:ext cx="1625600" cy="276999"/>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31.12.24</a:t>
            </a:r>
            <a:endParaRPr lang="de-DE" sz="1200" dirty="0">
              <a:latin typeface="Arial" panose="020B0604020202020204" pitchFamily="34" charset="0"/>
              <a:cs typeface="Arial" panose="020B0604020202020204" pitchFamily="34" charset="0"/>
            </a:endParaRPr>
          </a:p>
        </p:txBody>
      </p:sp>
      <p:sp>
        <p:nvSpPr>
          <p:cNvPr id="27" name="Rechteck 26"/>
          <p:cNvSpPr/>
          <p:nvPr/>
        </p:nvSpPr>
        <p:spPr>
          <a:xfrm>
            <a:off x="7766050" y="3194692"/>
            <a:ext cx="2272284" cy="780896"/>
          </a:xfrm>
          <a:prstGeom prst="rect">
            <a:avLst/>
          </a:prstGeom>
          <a:noFill/>
          <a:ln w="38100">
            <a:solidFill>
              <a:srgbClr val="87586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0" algn="ctr"/>
            <a:r>
              <a:rPr lang="de-DE" sz="1400" dirty="0" smtClean="0">
                <a:solidFill>
                  <a:schemeClr val="tx1"/>
                </a:solidFill>
                <a:latin typeface="Arial" panose="020B0604020202020204" pitchFamily="34" charset="0"/>
                <a:cs typeface="Arial" panose="020B0604020202020204" pitchFamily="34" charset="0"/>
              </a:rPr>
              <a:t>nachträglichen Antrag bis 30.11.24 stellen bevor die Frist abläuft!</a:t>
            </a:r>
            <a:endParaRPr lang="de-DE" sz="1400" dirty="0">
              <a:solidFill>
                <a:schemeClr val="tx1"/>
              </a:solidFill>
              <a:latin typeface="Arial" panose="020B0604020202020204" pitchFamily="34" charset="0"/>
              <a:cs typeface="Arial" panose="020B0604020202020204" pitchFamily="34" charset="0"/>
            </a:endParaRPr>
          </a:p>
        </p:txBody>
      </p:sp>
      <p:cxnSp>
        <p:nvCxnSpPr>
          <p:cNvPr id="25" name="Gerader Verbinder 24"/>
          <p:cNvCxnSpPr/>
          <p:nvPr/>
        </p:nvCxnSpPr>
        <p:spPr>
          <a:xfrm flipV="1">
            <a:off x="977900" y="1405662"/>
            <a:ext cx="0" cy="2903539"/>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7" name="Rechteck 36"/>
          <p:cNvSpPr/>
          <p:nvPr/>
        </p:nvSpPr>
        <p:spPr>
          <a:xfrm>
            <a:off x="7764200" y="2282257"/>
            <a:ext cx="4427800" cy="780896"/>
          </a:xfrm>
          <a:prstGeom prst="rect">
            <a:avLst/>
          </a:prstGeom>
          <a:solidFill>
            <a:srgbClr val="443D7F"/>
          </a:solidFill>
          <a:ln>
            <a:solidFill>
              <a:srgbClr val="44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0" algn="ctr"/>
            <a:r>
              <a:rPr lang="de-DE" sz="1400" dirty="0" smtClean="0">
                <a:solidFill>
                  <a:schemeClr val="bg1"/>
                </a:solidFill>
                <a:latin typeface="Arial Black" panose="020B0A04020102020204" pitchFamily="34" charset="0"/>
                <a:cs typeface="Arial" panose="020B0604020202020204" pitchFamily="34" charset="0"/>
              </a:rPr>
              <a:t>Ab 31.8.24 müssen Verträge eine aufschiebende / auflösende Bedingung in Bezug auf die Förderzusage beinhalten</a:t>
            </a:r>
            <a:endParaRPr lang="de-DE" sz="1400" dirty="0">
              <a:solidFill>
                <a:schemeClr val="bg1"/>
              </a:solidFill>
              <a:latin typeface="Arial Black" panose="020B0A04020102020204" pitchFamily="34" charset="0"/>
              <a:cs typeface="Arial" panose="020B0604020202020204" pitchFamily="34" charset="0"/>
            </a:endParaRPr>
          </a:p>
        </p:txBody>
      </p:sp>
      <p:sp>
        <p:nvSpPr>
          <p:cNvPr id="46" name="Textfeld 45"/>
          <p:cNvSpPr txBox="1"/>
          <p:nvPr/>
        </p:nvSpPr>
        <p:spPr>
          <a:xfrm>
            <a:off x="714401" y="1107700"/>
            <a:ext cx="1625600" cy="276999"/>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1.1.24</a:t>
            </a:r>
            <a:endParaRPr lang="de-DE" sz="1200" dirty="0">
              <a:latin typeface="Arial" panose="020B0604020202020204" pitchFamily="34" charset="0"/>
              <a:cs typeface="Arial" panose="020B0604020202020204" pitchFamily="34" charset="0"/>
            </a:endParaRPr>
          </a:p>
        </p:txBody>
      </p:sp>
      <p:sp>
        <p:nvSpPr>
          <p:cNvPr id="47" name="Textfeld 46"/>
          <p:cNvSpPr txBox="1"/>
          <p:nvPr/>
        </p:nvSpPr>
        <p:spPr>
          <a:xfrm>
            <a:off x="2534950" y="1107700"/>
            <a:ext cx="1625600" cy="276999"/>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27.2.24</a:t>
            </a:r>
            <a:endParaRPr lang="de-DE" sz="1200" dirty="0">
              <a:latin typeface="Arial" panose="020B0604020202020204" pitchFamily="34" charset="0"/>
              <a:cs typeface="Arial" panose="020B0604020202020204" pitchFamily="34" charset="0"/>
            </a:endParaRPr>
          </a:p>
        </p:txBody>
      </p:sp>
      <p:sp>
        <p:nvSpPr>
          <p:cNvPr id="48" name="Textfeld 47"/>
          <p:cNvSpPr txBox="1"/>
          <p:nvPr/>
        </p:nvSpPr>
        <p:spPr>
          <a:xfrm>
            <a:off x="7427650" y="1107700"/>
            <a:ext cx="1625600" cy="276999"/>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31.08.24</a:t>
            </a:r>
            <a:endParaRPr lang="de-DE" sz="1200" dirty="0">
              <a:latin typeface="Arial" panose="020B0604020202020204" pitchFamily="34" charset="0"/>
              <a:cs typeface="Arial" panose="020B0604020202020204" pitchFamily="34" charset="0"/>
            </a:endParaRPr>
          </a:p>
        </p:txBody>
      </p:sp>
      <p:sp>
        <p:nvSpPr>
          <p:cNvPr id="49" name="Textfeld 48"/>
          <p:cNvSpPr txBox="1"/>
          <p:nvPr/>
        </p:nvSpPr>
        <p:spPr>
          <a:xfrm>
            <a:off x="9699934" y="1118167"/>
            <a:ext cx="1625600" cy="276999"/>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30.11.24</a:t>
            </a:r>
            <a:endParaRPr lang="de-DE" sz="1200" dirty="0">
              <a:latin typeface="Arial" panose="020B0604020202020204" pitchFamily="34" charset="0"/>
              <a:cs typeface="Arial" panose="020B0604020202020204" pitchFamily="34" charset="0"/>
            </a:endParaRPr>
          </a:p>
        </p:txBody>
      </p:sp>
      <p:sp>
        <p:nvSpPr>
          <p:cNvPr id="50" name="Textfeld 49"/>
          <p:cNvSpPr txBox="1"/>
          <p:nvPr/>
        </p:nvSpPr>
        <p:spPr>
          <a:xfrm>
            <a:off x="11391869" y="1107700"/>
            <a:ext cx="1625600" cy="276999"/>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31.12.24</a:t>
            </a:r>
            <a:endParaRPr lang="de-DE" sz="1200" dirty="0">
              <a:latin typeface="Arial" panose="020B0604020202020204" pitchFamily="34" charset="0"/>
              <a:cs typeface="Arial" panose="020B0604020202020204" pitchFamily="34" charset="0"/>
            </a:endParaRPr>
          </a:p>
        </p:txBody>
      </p:sp>
      <p:sp>
        <p:nvSpPr>
          <p:cNvPr id="51" name="Rechteck 50"/>
          <p:cNvSpPr/>
          <p:nvPr/>
        </p:nvSpPr>
        <p:spPr>
          <a:xfrm>
            <a:off x="9699934" y="4930280"/>
            <a:ext cx="2272284" cy="780896"/>
          </a:xfrm>
          <a:prstGeom prst="rect">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0"/>
            <a:r>
              <a:rPr lang="de-DE" sz="1400" dirty="0" smtClean="0">
                <a:solidFill>
                  <a:prstClr val="black"/>
                </a:solidFill>
                <a:latin typeface="Arial Black" panose="020B0A04020102020204" pitchFamily="34" charset="0"/>
                <a:cs typeface="Arial" panose="020B0604020202020204" pitchFamily="34" charset="0"/>
              </a:rPr>
              <a:t>Ablauf Übergangsfrist</a:t>
            </a:r>
            <a:br>
              <a:rPr lang="de-DE" sz="1400" dirty="0" smtClean="0">
                <a:solidFill>
                  <a:prstClr val="black"/>
                </a:solidFill>
                <a:latin typeface="Arial Black" panose="020B0A04020102020204" pitchFamily="34" charset="0"/>
                <a:cs typeface="Arial" panose="020B0604020202020204" pitchFamily="34" charset="0"/>
              </a:rPr>
            </a:br>
            <a:r>
              <a:rPr lang="de-DE" sz="1400" dirty="0">
                <a:solidFill>
                  <a:schemeClr val="tx1"/>
                </a:solidFill>
                <a:latin typeface="Arial" panose="020B0604020202020204" pitchFamily="34" charset="0"/>
                <a:cs typeface="Arial" panose="020B0604020202020204" pitchFamily="34" charset="0"/>
              </a:rPr>
              <a:t>für </a:t>
            </a:r>
            <a:r>
              <a:rPr lang="de-DE" sz="1400" dirty="0" smtClean="0">
                <a:solidFill>
                  <a:schemeClr val="tx1"/>
                </a:solidFill>
                <a:latin typeface="Arial" panose="020B0604020202020204" pitchFamily="34" charset="0"/>
                <a:cs typeface="Arial" panose="020B0604020202020204" pitchFamily="34" charset="0"/>
              </a:rPr>
              <a:t>nachträglichen </a:t>
            </a:r>
            <a:r>
              <a:rPr lang="de-DE" sz="1400" dirty="0">
                <a:solidFill>
                  <a:schemeClr val="tx1"/>
                </a:solidFill>
                <a:latin typeface="Arial" panose="020B0604020202020204" pitchFamily="34" charset="0"/>
                <a:cs typeface="Arial" panose="020B0604020202020204" pitchFamily="34" charset="0"/>
              </a:rPr>
              <a:t>Antrag</a:t>
            </a:r>
          </a:p>
        </p:txBody>
      </p:sp>
    </p:spTree>
    <p:extLst>
      <p:ext uri="{BB962C8B-B14F-4D97-AF65-F5344CB8AC3E}">
        <p14:creationId xmlns:p14="http://schemas.microsoft.com/office/powerpoint/2010/main" val="106060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ichtungspfeil 57"/>
          <p:cNvSpPr/>
          <p:nvPr/>
        </p:nvSpPr>
        <p:spPr>
          <a:xfrm flipH="1">
            <a:off x="6788457" y="2659737"/>
            <a:ext cx="5225081" cy="1033951"/>
          </a:xfrm>
          <a:prstGeom prst="homePlate">
            <a:avLst>
              <a:gd name="adj" fmla="val 2356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ichtungspfeil 56"/>
          <p:cNvSpPr/>
          <p:nvPr/>
        </p:nvSpPr>
        <p:spPr>
          <a:xfrm flipH="1">
            <a:off x="6780402" y="3815039"/>
            <a:ext cx="5225079" cy="931221"/>
          </a:xfrm>
          <a:prstGeom prst="homePlate">
            <a:avLst>
              <a:gd name="adj" fmla="val 228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ichtungspfeil 54"/>
          <p:cNvSpPr/>
          <p:nvPr/>
        </p:nvSpPr>
        <p:spPr>
          <a:xfrm flipH="1">
            <a:off x="6769708" y="4903349"/>
            <a:ext cx="5243830" cy="571165"/>
          </a:xfrm>
          <a:prstGeom prst="homePlate">
            <a:avLst>
              <a:gd name="adj" fmla="val 4310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269048" y="171062"/>
            <a:ext cx="11471362" cy="800219"/>
          </a:xfrm>
          <a:prstGeom prst="rect">
            <a:avLst/>
          </a:prstGeom>
        </p:spPr>
        <p:txBody>
          <a:bodyPr wrap="square">
            <a:spAutoFit/>
          </a:bodyPr>
          <a:lstStyle/>
          <a:p>
            <a:r>
              <a:rPr lang="de-DE" sz="1400" i="1" dirty="0">
                <a:solidFill>
                  <a:srgbClr val="000000"/>
                </a:solidFill>
                <a:latin typeface="Arial Black" panose="020B0A04020102020204" pitchFamily="34" charset="0"/>
                <a:ea typeface="Calibri" panose="020F0502020204030204" pitchFamily="34" charset="0"/>
                <a:cs typeface="Arial" panose="020B0604020202020204" pitchFamily="34" charset="0"/>
              </a:rPr>
              <a:t>B</a:t>
            </a:r>
            <a:r>
              <a:rPr lang="de-DE" sz="1400" i="1" dirty="0" smtClean="0">
                <a:solidFill>
                  <a:srgbClr val="000000"/>
                </a:solidFill>
                <a:effectLst/>
                <a:latin typeface="Arial Black" panose="020B0A04020102020204" pitchFamily="34" charset="0"/>
                <a:ea typeface="Calibri" panose="020F0502020204030204" pitchFamily="34" charset="0"/>
                <a:cs typeface="Arial" panose="020B0604020202020204" pitchFamily="34" charset="0"/>
              </a:rPr>
              <a:t>EG 2024 – </a:t>
            </a:r>
            <a:r>
              <a:rPr lang="de-DE" sz="140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Überblick </a:t>
            </a:r>
            <a:endParaRPr lang="de-DE"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de-DE" sz="2200" b="1" dirty="0">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Grundförderung und Bonusförderungen</a:t>
            </a:r>
          </a:p>
          <a:p>
            <a:endParaRPr lang="de-DE" sz="1000" b="1" i="1" dirty="0">
              <a:solidFill>
                <a:srgbClr val="C00000"/>
              </a:solidFill>
              <a:latin typeface="Arial" panose="020B0604020202020204" pitchFamily="34" charset="0"/>
              <a:ea typeface="Calibri" panose="020F0502020204030204" pitchFamily="34" charset="0"/>
              <a:cs typeface="Arial" panose="020B0604020202020204" pitchFamily="34" charset="0"/>
              <a:sym typeface="Webdings" panose="05030102010509060703" pitchFamily="18" charset="2"/>
            </a:endParaRPr>
          </a:p>
        </p:txBody>
      </p:sp>
      <p:sp>
        <p:nvSpPr>
          <p:cNvPr id="5" name="Rechteck 4"/>
          <p:cNvSpPr/>
          <p:nvPr/>
        </p:nvSpPr>
        <p:spPr>
          <a:xfrm>
            <a:off x="1792223" y="4575224"/>
            <a:ext cx="4966949" cy="860588"/>
          </a:xfrm>
          <a:prstGeom prst="rect">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rgbClr val="F29402"/>
                </a:solidFill>
                <a:latin typeface="Arial Black" panose="020B0A04020102020204" pitchFamily="34" charset="0"/>
                <a:cs typeface="Arial" panose="020B0604020202020204" pitchFamily="34" charset="0"/>
              </a:rPr>
              <a:t>Grundförderung</a:t>
            </a:r>
          </a:p>
          <a:p>
            <a:pPr lvl="0" algn="ctr"/>
            <a:r>
              <a:rPr lang="de-DE" sz="1200" dirty="0" smtClean="0">
                <a:solidFill>
                  <a:schemeClr val="bg1"/>
                </a:solidFill>
                <a:latin typeface="Arial" panose="020B0604020202020204" pitchFamily="34" charset="0"/>
                <a:cs typeface="Arial" panose="020B0604020202020204" pitchFamily="34" charset="0"/>
              </a:rPr>
              <a:t>30% der Investitionskosten von </a:t>
            </a:r>
            <a:r>
              <a:rPr lang="de-DE" sz="1200" dirty="0">
                <a:solidFill>
                  <a:schemeClr val="bg1"/>
                </a:solidFill>
                <a:latin typeface="Arial" panose="020B0604020202020204" pitchFamily="34" charset="0"/>
                <a:cs typeface="Arial" panose="020B0604020202020204" pitchFamily="34" charset="0"/>
              </a:rPr>
              <a:t>neuen Heizungen </a:t>
            </a:r>
            <a:r>
              <a:rPr lang="de-DE" sz="1200" dirty="0" smtClean="0">
                <a:solidFill>
                  <a:schemeClr val="bg1"/>
                </a:solidFill>
                <a:latin typeface="Arial" panose="020B0604020202020204" pitchFamily="34" charset="0"/>
                <a:cs typeface="Arial" panose="020B0604020202020204" pitchFamily="34" charset="0"/>
              </a:rPr>
              <a:t/>
            </a:r>
            <a:br>
              <a:rPr lang="de-DE" sz="1200" dirty="0" smtClean="0">
                <a:solidFill>
                  <a:schemeClr val="bg1"/>
                </a:solidFill>
                <a:latin typeface="Arial" panose="020B0604020202020204" pitchFamily="34" charset="0"/>
                <a:cs typeface="Arial" panose="020B0604020202020204" pitchFamily="34" charset="0"/>
              </a:rPr>
            </a:br>
            <a:r>
              <a:rPr lang="de-DE" sz="1200" dirty="0" smtClean="0">
                <a:solidFill>
                  <a:schemeClr val="bg1"/>
                </a:solidFill>
                <a:latin typeface="Arial" panose="020B0604020202020204" pitchFamily="34" charset="0"/>
                <a:cs typeface="Arial" panose="020B0604020202020204" pitchFamily="34" charset="0"/>
              </a:rPr>
              <a:t>für </a:t>
            </a:r>
            <a:r>
              <a:rPr lang="de-DE" sz="1200" dirty="0">
                <a:solidFill>
                  <a:schemeClr val="bg1"/>
                </a:solidFill>
                <a:latin typeface="Arial" panose="020B0604020202020204" pitchFamily="34" charset="0"/>
                <a:cs typeface="Arial" panose="020B0604020202020204" pitchFamily="34" charset="0"/>
              </a:rPr>
              <a:t>alle Wohn- und </a:t>
            </a:r>
            <a:r>
              <a:rPr lang="de-DE" sz="1200" dirty="0" smtClean="0">
                <a:solidFill>
                  <a:schemeClr val="bg1"/>
                </a:solidFill>
                <a:latin typeface="Arial" panose="020B0604020202020204" pitchFamily="34" charset="0"/>
                <a:cs typeface="Arial" panose="020B0604020202020204" pitchFamily="34" charset="0"/>
              </a:rPr>
              <a:t>Nichtwohngebäude</a:t>
            </a:r>
            <a:br>
              <a:rPr lang="de-DE" sz="1200" dirty="0" smtClean="0">
                <a:solidFill>
                  <a:schemeClr val="bg1"/>
                </a:solidFill>
                <a:latin typeface="Arial" panose="020B0604020202020204" pitchFamily="34" charset="0"/>
                <a:cs typeface="Arial" panose="020B0604020202020204" pitchFamily="34" charset="0"/>
              </a:rPr>
            </a:br>
            <a:r>
              <a:rPr lang="de-DE" sz="1200" dirty="0" smtClean="0">
                <a:solidFill>
                  <a:schemeClr val="bg1"/>
                </a:solidFill>
                <a:latin typeface="Arial" panose="020B0604020202020204" pitchFamily="34" charset="0"/>
                <a:cs typeface="Arial" panose="020B0604020202020204" pitchFamily="34" charset="0"/>
              </a:rPr>
              <a:t>förderfähige </a:t>
            </a:r>
            <a:r>
              <a:rPr lang="de-DE" sz="1200" dirty="0">
                <a:solidFill>
                  <a:schemeClr val="bg1"/>
                </a:solidFill>
                <a:latin typeface="Arial" panose="020B0604020202020204" pitchFamily="34" charset="0"/>
                <a:cs typeface="Arial" panose="020B0604020202020204" pitchFamily="34" charset="0"/>
              </a:rPr>
              <a:t>Kosten gestaffelt nach Anzahl der Wohnungen </a:t>
            </a:r>
          </a:p>
        </p:txBody>
      </p:sp>
      <p:sp>
        <p:nvSpPr>
          <p:cNvPr id="19" name="Rechteck 18"/>
          <p:cNvSpPr/>
          <p:nvPr/>
        </p:nvSpPr>
        <p:spPr>
          <a:xfrm>
            <a:off x="1802923" y="3754230"/>
            <a:ext cx="4966948" cy="756000"/>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latin typeface="Arial Black" panose="020B0A04020102020204" pitchFamily="34" charset="0"/>
                <a:cs typeface="Arial" panose="020B0604020202020204" pitchFamily="34" charset="0"/>
              </a:rPr>
              <a:t>Einkommens</a:t>
            </a:r>
            <a:r>
              <a:rPr lang="de-DE" sz="1600" dirty="0" smtClean="0">
                <a:solidFill>
                  <a:srgbClr val="F29402"/>
                </a:solidFill>
                <a:latin typeface="Arial Black" panose="020B0A04020102020204" pitchFamily="34" charset="0"/>
                <a:cs typeface="Arial" panose="020B0604020202020204" pitchFamily="34" charset="0"/>
              </a:rPr>
              <a:t>bonus</a:t>
            </a:r>
            <a:r>
              <a:rPr lang="de-DE" sz="1600" dirty="0" smtClean="0">
                <a:solidFill>
                  <a:srgbClr val="F29402"/>
                </a:solidFill>
                <a:latin typeface="Arial" panose="020B0604020202020204" pitchFamily="34" charset="0"/>
                <a:cs typeface="Arial" panose="020B0604020202020204" pitchFamily="34" charset="0"/>
              </a:rPr>
              <a:t> </a:t>
            </a:r>
          </a:p>
        </p:txBody>
      </p:sp>
      <p:sp>
        <p:nvSpPr>
          <p:cNvPr id="45" name="Rechteck 44"/>
          <p:cNvSpPr/>
          <p:nvPr/>
        </p:nvSpPr>
        <p:spPr>
          <a:xfrm>
            <a:off x="1048705" y="1705124"/>
            <a:ext cx="693236" cy="1234554"/>
          </a:xfrm>
          <a:prstGeom prst="rect">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600" b="1" dirty="0" smtClean="0">
                <a:solidFill>
                  <a:srgbClr val="F29402"/>
                </a:solidFill>
                <a:latin typeface="Arial Black" panose="020B0A04020102020204" pitchFamily="34" charset="0"/>
                <a:cs typeface="Arial" panose="020B0604020202020204" pitchFamily="34" charset="0"/>
              </a:rPr>
              <a:t>+</a:t>
            </a:r>
            <a:br>
              <a:rPr lang="de-DE" sz="1600" b="1" dirty="0" smtClean="0">
                <a:solidFill>
                  <a:srgbClr val="F29402"/>
                </a:solidFill>
                <a:latin typeface="Arial Black" panose="020B0A04020102020204" pitchFamily="34" charset="0"/>
                <a:cs typeface="Arial" panose="020B0604020202020204" pitchFamily="34" charset="0"/>
              </a:rPr>
            </a:br>
            <a:endParaRPr lang="de-DE" sz="1400" b="1" dirty="0">
              <a:solidFill>
                <a:schemeClr val="bg1"/>
              </a:solidFill>
              <a:latin typeface="Arial" panose="020B0604020202020204" pitchFamily="34" charset="0"/>
              <a:cs typeface="Arial" panose="020B0604020202020204" pitchFamily="34" charset="0"/>
            </a:endParaRPr>
          </a:p>
        </p:txBody>
      </p:sp>
      <p:sp>
        <p:nvSpPr>
          <p:cNvPr id="48" name="Richtungspfeil 47"/>
          <p:cNvSpPr/>
          <p:nvPr/>
        </p:nvSpPr>
        <p:spPr>
          <a:xfrm rot="16200000">
            <a:off x="864518" y="2817749"/>
            <a:ext cx="1061806" cy="793175"/>
          </a:xfrm>
          <a:prstGeom prst="homePlate">
            <a:avLst>
              <a:gd name="adj" fmla="val 29685"/>
            </a:avLst>
          </a:prstGeom>
          <a:solidFill>
            <a:srgbClr val="443D7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600" b="1" dirty="0" smtClean="0">
                <a:solidFill>
                  <a:schemeClr val="bg1"/>
                </a:solidFill>
                <a:latin typeface="Arial Black" panose="020B0A04020102020204" pitchFamily="34" charset="0"/>
                <a:cs typeface="Arial" panose="020B0604020202020204" pitchFamily="34" charset="0"/>
              </a:rPr>
              <a:t>+</a:t>
            </a:r>
            <a:br>
              <a:rPr lang="de-DE" sz="1600" b="1" dirty="0" smtClean="0">
                <a:solidFill>
                  <a:schemeClr val="bg1"/>
                </a:solidFill>
                <a:latin typeface="Arial Black" panose="020B0A04020102020204" pitchFamily="34" charset="0"/>
                <a:cs typeface="Arial" panose="020B0604020202020204" pitchFamily="34" charset="0"/>
              </a:rPr>
            </a:br>
            <a:r>
              <a:rPr lang="de-DE" sz="1600" b="1" dirty="0" smtClean="0">
                <a:solidFill>
                  <a:schemeClr val="bg1"/>
                </a:solidFill>
                <a:latin typeface="Arial Black" panose="020B0A04020102020204" pitchFamily="34" charset="0"/>
                <a:cs typeface="Arial" panose="020B0604020202020204" pitchFamily="34" charset="0"/>
              </a:rPr>
              <a:t>20%</a:t>
            </a:r>
          </a:p>
          <a:p>
            <a:pPr algn="ctr"/>
            <a:endParaRPr lang="de-DE" sz="1400" dirty="0">
              <a:solidFill>
                <a:schemeClr val="bg1"/>
              </a:solidFill>
              <a:latin typeface="Arial" panose="020B0604020202020204" pitchFamily="34" charset="0"/>
              <a:cs typeface="Arial" panose="020B0604020202020204" pitchFamily="34" charset="0"/>
            </a:endParaRPr>
          </a:p>
        </p:txBody>
      </p:sp>
      <p:sp>
        <p:nvSpPr>
          <p:cNvPr id="46" name="Richtungspfeil 45"/>
          <p:cNvSpPr/>
          <p:nvPr/>
        </p:nvSpPr>
        <p:spPr>
          <a:xfrm rot="16200000">
            <a:off x="899405" y="3661961"/>
            <a:ext cx="968271" cy="793175"/>
          </a:xfrm>
          <a:prstGeom prst="homePlate">
            <a:avLst>
              <a:gd name="adj" fmla="val 23351"/>
            </a:avLst>
          </a:prstGeom>
          <a:solidFill>
            <a:srgbClr val="443D7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600" b="1" dirty="0" smtClean="0">
                <a:solidFill>
                  <a:schemeClr val="bg1"/>
                </a:solidFill>
                <a:latin typeface="Arial Black" panose="020B0A04020102020204" pitchFamily="34" charset="0"/>
                <a:cs typeface="Arial" panose="020B0604020202020204" pitchFamily="34" charset="0"/>
              </a:rPr>
              <a:t>+</a:t>
            </a:r>
            <a:br>
              <a:rPr lang="de-DE" sz="1600" b="1" dirty="0" smtClean="0">
                <a:solidFill>
                  <a:schemeClr val="bg1"/>
                </a:solidFill>
                <a:latin typeface="Arial Black" panose="020B0A04020102020204" pitchFamily="34" charset="0"/>
                <a:cs typeface="Arial" panose="020B0604020202020204" pitchFamily="34" charset="0"/>
              </a:rPr>
            </a:br>
            <a:r>
              <a:rPr lang="de-DE" sz="1600" b="1" dirty="0" smtClean="0">
                <a:solidFill>
                  <a:schemeClr val="bg1"/>
                </a:solidFill>
                <a:latin typeface="Arial Black" panose="020B0A04020102020204" pitchFamily="34" charset="0"/>
                <a:cs typeface="Arial" panose="020B0604020202020204" pitchFamily="34" charset="0"/>
              </a:rPr>
              <a:t>30%</a:t>
            </a:r>
          </a:p>
          <a:p>
            <a:pPr algn="ctr"/>
            <a:endParaRPr lang="de-DE" sz="1400" dirty="0">
              <a:solidFill>
                <a:schemeClr val="bg1"/>
              </a:solidFill>
              <a:latin typeface="Arial" panose="020B0604020202020204" pitchFamily="34" charset="0"/>
              <a:cs typeface="Arial" panose="020B0604020202020204" pitchFamily="34" charset="0"/>
            </a:endParaRPr>
          </a:p>
        </p:txBody>
      </p:sp>
      <p:grpSp>
        <p:nvGrpSpPr>
          <p:cNvPr id="23" name="Gruppieren 22"/>
          <p:cNvGrpSpPr/>
          <p:nvPr/>
        </p:nvGrpSpPr>
        <p:grpSpPr>
          <a:xfrm>
            <a:off x="367763" y="3794410"/>
            <a:ext cx="576000" cy="612576"/>
            <a:chOff x="8451208" y="2079614"/>
            <a:chExt cx="708371" cy="772796"/>
          </a:xfrm>
        </p:grpSpPr>
        <p:sp>
          <p:nvSpPr>
            <p:cNvPr id="24" name="Ellipse 23"/>
            <p:cNvSpPr/>
            <p:nvPr/>
          </p:nvSpPr>
          <p:spPr>
            <a:xfrm>
              <a:off x="8451208" y="2144039"/>
              <a:ext cx="708371" cy="708371"/>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5" name="Grafik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074" y="2216907"/>
              <a:ext cx="478638" cy="478638"/>
            </a:xfrm>
            <a:prstGeom prst="rect">
              <a:avLst/>
            </a:prstGeom>
          </p:spPr>
        </p:pic>
        <p:sp>
          <p:nvSpPr>
            <p:cNvPr id="26" name="Rechteck 25"/>
            <p:cNvSpPr/>
            <p:nvPr/>
          </p:nvSpPr>
          <p:spPr>
            <a:xfrm rot="20938670">
              <a:off x="8762178" y="2381518"/>
              <a:ext cx="282533" cy="55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p:cNvSpPr/>
            <p:nvPr/>
          </p:nvSpPr>
          <p:spPr>
            <a:xfrm>
              <a:off x="8726306" y="2177413"/>
              <a:ext cx="252000" cy="252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Textfeld 27"/>
            <p:cNvSpPr txBox="1"/>
            <p:nvPr/>
          </p:nvSpPr>
          <p:spPr>
            <a:xfrm>
              <a:off x="8650617" y="2079614"/>
              <a:ext cx="283305" cy="369333"/>
            </a:xfrm>
            <a:prstGeom prst="rect">
              <a:avLst/>
            </a:prstGeom>
            <a:noFill/>
          </p:spPr>
          <p:txBody>
            <a:bodyPr wrap="square" rtlCol="0">
              <a:spAutoFit/>
            </a:bodyPr>
            <a:lstStyle/>
            <a:p>
              <a:r>
                <a:rPr lang="de-DE" dirty="0"/>
                <a:t>€</a:t>
              </a:r>
            </a:p>
          </p:txBody>
        </p:sp>
      </p:grpSp>
      <p:sp>
        <p:nvSpPr>
          <p:cNvPr id="7" name="Rechteck 6"/>
          <p:cNvSpPr/>
          <p:nvPr/>
        </p:nvSpPr>
        <p:spPr>
          <a:xfrm>
            <a:off x="1792224" y="2919938"/>
            <a:ext cx="4966947" cy="756000"/>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600" b="1" dirty="0" smtClean="0">
                <a:solidFill>
                  <a:schemeClr val="bg1"/>
                </a:solidFill>
                <a:latin typeface="Arial Black" panose="020B0A04020102020204" pitchFamily="34" charset="0"/>
                <a:cs typeface="Arial" panose="020B0604020202020204" pitchFamily="34" charset="0"/>
              </a:rPr>
              <a:t>Klima-Geschwindigkeits</a:t>
            </a:r>
            <a:r>
              <a:rPr lang="de-DE" sz="1600" b="1" dirty="0" smtClean="0">
                <a:solidFill>
                  <a:srgbClr val="F29402"/>
                </a:solidFill>
                <a:latin typeface="Arial Black" panose="020B0A04020102020204" pitchFamily="34" charset="0"/>
                <a:cs typeface="Arial" panose="020B0604020202020204" pitchFamily="34" charset="0"/>
              </a:rPr>
              <a:t>bonus</a:t>
            </a:r>
          </a:p>
          <a:p>
            <a:pPr algn="ctr"/>
            <a:r>
              <a:rPr lang="de-DE" sz="400" dirty="0" smtClean="0">
                <a:solidFill>
                  <a:schemeClr val="bg1"/>
                </a:solidFill>
                <a:latin typeface="Arial" panose="020B0604020202020204" pitchFamily="34" charset="0"/>
                <a:cs typeface="Arial" panose="020B0604020202020204" pitchFamily="34" charset="0"/>
              </a:rPr>
              <a:t/>
            </a:r>
            <a:br>
              <a:rPr lang="de-DE" sz="400" dirty="0" smtClean="0">
                <a:solidFill>
                  <a:schemeClr val="bg1"/>
                </a:solidFill>
                <a:latin typeface="Arial" panose="020B0604020202020204" pitchFamily="34" charset="0"/>
                <a:cs typeface="Arial" panose="020B0604020202020204" pitchFamily="34" charset="0"/>
              </a:rPr>
            </a:br>
            <a:r>
              <a:rPr lang="de-DE" sz="1200" dirty="0">
                <a:solidFill>
                  <a:schemeClr val="bg1"/>
                </a:solidFill>
                <a:latin typeface="Arial" panose="020B0604020202020204" pitchFamily="34" charset="0"/>
                <a:cs typeface="Arial" panose="020B0604020202020204" pitchFamily="34" charset="0"/>
              </a:rPr>
              <a:t>bis Ende 2024, danach bis Ende </a:t>
            </a:r>
            <a:r>
              <a:rPr lang="de-DE" sz="1200" dirty="0" smtClean="0">
                <a:solidFill>
                  <a:schemeClr val="bg1"/>
                </a:solidFill>
                <a:latin typeface="Arial" panose="020B0604020202020204" pitchFamily="34" charset="0"/>
                <a:cs typeface="Arial" panose="020B0604020202020204" pitchFamily="34" charset="0"/>
              </a:rPr>
              <a:t>2026 </a:t>
            </a:r>
            <a:r>
              <a:rPr lang="de-DE" sz="1200" dirty="0">
                <a:solidFill>
                  <a:schemeClr val="bg1"/>
                </a:solidFill>
                <a:latin typeface="Arial" panose="020B0604020202020204" pitchFamily="34" charset="0"/>
                <a:cs typeface="Arial" panose="020B0604020202020204" pitchFamily="34" charset="0"/>
              </a:rPr>
              <a:t>20%</a:t>
            </a:r>
          </a:p>
        </p:txBody>
      </p:sp>
      <p:grpSp>
        <p:nvGrpSpPr>
          <p:cNvPr id="10" name="Gruppieren 9"/>
          <p:cNvGrpSpPr/>
          <p:nvPr/>
        </p:nvGrpSpPr>
        <p:grpSpPr>
          <a:xfrm>
            <a:off x="364307" y="4678050"/>
            <a:ext cx="576000" cy="576000"/>
            <a:chOff x="2812409" y="3601766"/>
            <a:chExt cx="708371" cy="708371"/>
          </a:xfrm>
        </p:grpSpPr>
        <p:sp>
          <p:nvSpPr>
            <p:cNvPr id="11" name="Ellipse 10"/>
            <p:cNvSpPr/>
            <p:nvPr/>
          </p:nvSpPr>
          <p:spPr>
            <a:xfrm>
              <a:off x="2812409" y="3601766"/>
              <a:ext cx="708371" cy="708371"/>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7988" y="3724979"/>
              <a:ext cx="432000" cy="432000"/>
            </a:xfrm>
            <a:prstGeom prst="rect">
              <a:avLst/>
            </a:prstGeom>
          </p:spPr>
        </p:pic>
      </p:grpSp>
      <p:grpSp>
        <p:nvGrpSpPr>
          <p:cNvPr id="22" name="Gruppieren 21"/>
          <p:cNvGrpSpPr/>
          <p:nvPr/>
        </p:nvGrpSpPr>
        <p:grpSpPr>
          <a:xfrm>
            <a:off x="354056" y="2998414"/>
            <a:ext cx="576000" cy="576000"/>
            <a:chOff x="553840" y="2792073"/>
            <a:chExt cx="900000" cy="900000"/>
          </a:xfrm>
        </p:grpSpPr>
        <p:sp>
          <p:nvSpPr>
            <p:cNvPr id="17" name="Ellipse 16"/>
            <p:cNvSpPr/>
            <p:nvPr/>
          </p:nvSpPr>
          <p:spPr>
            <a:xfrm>
              <a:off x="553840" y="2792073"/>
              <a:ext cx="900000" cy="90000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p:cNvPicPr>
              <a:picLocks noChangeAspect="1"/>
            </p:cNvPicPr>
            <p:nvPr/>
          </p:nvPicPr>
          <p:blipFill>
            <a:blip r:embed="rId4">
              <a:clrChange>
                <a:clrFrom>
                  <a:srgbClr val="F8FAFB"/>
                </a:clrFrom>
                <a:clrTo>
                  <a:srgbClr val="F8FAFB">
                    <a:alpha val="0"/>
                  </a:srgbClr>
                </a:clrTo>
              </a:clrChange>
            </a:blip>
            <a:stretch>
              <a:fillRect/>
            </a:stretch>
          </p:blipFill>
          <p:spPr>
            <a:xfrm>
              <a:off x="623247" y="2923528"/>
              <a:ext cx="807467" cy="698294"/>
            </a:xfrm>
            <a:prstGeom prst="rect">
              <a:avLst/>
            </a:prstGeom>
          </p:spPr>
        </p:pic>
      </p:grpSp>
      <p:sp>
        <p:nvSpPr>
          <p:cNvPr id="21" name="Rechteck 20"/>
          <p:cNvSpPr/>
          <p:nvPr/>
        </p:nvSpPr>
        <p:spPr>
          <a:xfrm>
            <a:off x="1792873" y="1705124"/>
            <a:ext cx="2401529" cy="1144488"/>
          </a:xfrm>
          <a:prstGeom prst="rect">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200" b="1" dirty="0">
                <a:solidFill>
                  <a:srgbClr val="F29402"/>
                </a:solidFill>
                <a:latin typeface="Arial Black" panose="020B0A04020102020204" pitchFamily="34" charset="0"/>
                <a:cs typeface="Arial" panose="020B0604020202020204" pitchFamily="34" charset="0"/>
              </a:rPr>
              <a:t>+ 5</a:t>
            </a:r>
            <a:r>
              <a:rPr lang="de-DE" sz="1200" b="1">
                <a:solidFill>
                  <a:srgbClr val="F29402"/>
                </a:solidFill>
                <a:latin typeface="Arial Black" panose="020B0A04020102020204" pitchFamily="34" charset="0"/>
                <a:cs typeface="Arial" panose="020B0604020202020204" pitchFamily="34" charset="0"/>
              </a:rPr>
              <a:t>%</a:t>
            </a:r>
            <a:r>
              <a:rPr lang="de-DE" sz="1200" b="1" smtClean="0">
                <a:solidFill>
                  <a:schemeClr val="bg1"/>
                </a:solidFill>
                <a:latin typeface="Arial Black" panose="020B0A04020102020204" pitchFamily="34" charset="0"/>
                <a:cs typeface="Arial" panose="020B0604020202020204" pitchFamily="34" charset="0"/>
              </a:rPr>
              <a:t> Effizienz</a:t>
            </a:r>
            <a:r>
              <a:rPr lang="de-DE" sz="1200" b="1" smtClean="0">
                <a:solidFill>
                  <a:srgbClr val="F29402"/>
                </a:solidFill>
                <a:latin typeface="Arial Black" panose="020B0A04020102020204" pitchFamily="34" charset="0"/>
                <a:cs typeface="Arial" panose="020B0604020202020204" pitchFamily="34" charset="0"/>
              </a:rPr>
              <a:t>bonus </a:t>
            </a:r>
            <a:r>
              <a:rPr lang="de-DE" sz="1200" b="1" dirty="0" smtClean="0">
                <a:solidFill>
                  <a:srgbClr val="F29402"/>
                </a:solidFill>
                <a:latin typeface="Arial Black" panose="020B0A04020102020204" pitchFamily="34" charset="0"/>
                <a:cs typeface="Arial" panose="020B0604020202020204" pitchFamily="34" charset="0"/>
              </a:rPr>
              <a:t/>
            </a:r>
            <a:br>
              <a:rPr lang="de-DE" sz="1200" b="1" dirty="0" smtClean="0">
                <a:solidFill>
                  <a:srgbClr val="F29402"/>
                </a:solidFill>
                <a:latin typeface="Arial Black" panose="020B0A04020102020204" pitchFamily="34" charset="0"/>
                <a:cs typeface="Arial" panose="020B0604020202020204" pitchFamily="34" charset="0"/>
              </a:rPr>
            </a:br>
            <a:r>
              <a:rPr lang="de-DE" sz="1200" b="1" dirty="0" smtClean="0">
                <a:latin typeface="Arial Black" panose="020B0A04020102020204" pitchFamily="34" charset="0"/>
              </a:rPr>
              <a:t>für</a:t>
            </a:r>
            <a:r>
              <a:rPr lang="de-DE" sz="1200" b="1" dirty="0" smtClean="0">
                <a:solidFill>
                  <a:srgbClr val="F29402"/>
                </a:solidFill>
                <a:latin typeface="Arial Black" panose="020B0A04020102020204" pitchFamily="34" charset="0"/>
                <a:cs typeface="Arial" panose="020B0604020202020204" pitchFamily="34" charset="0"/>
              </a:rPr>
              <a:t> </a:t>
            </a:r>
            <a:r>
              <a:rPr lang="de-DE" sz="1200" b="1" dirty="0">
                <a:latin typeface="Arial Black" panose="020B0A04020102020204" pitchFamily="34" charset="0"/>
              </a:rPr>
              <a:t>Wärmepumpen</a:t>
            </a:r>
          </a:p>
          <a:p>
            <a:pPr algn="ctr"/>
            <a:r>
              <a:rPr lang="de-DE" sz="1200" dirty="0">
                <a:solidFill>
                  <a:schemeClr val="bg1"/>
                </a:solidFill>
                <a:latin typeface="Arial" panose="020B0604020202020204" pitchFamily="34" charset="0"/>
                <a:cs typeface="Arial" panose="020B0604020202020204" pitchFamily="34" charset="0"/>
              </a:rPr>
              <a:t>für die Nutzung natürlicher Kältemitteln o. </a:t>
            </a:r>
            <a:r>
              <a:rPr lang="de-DE" sz="1200" dirty="0" smtClean="0">
                <a:solidFill>
                  <a:schemeClr val="bg1"/>
                </a:solidFill>
                <a:latin typeface="Arial" panose="020B0604020202020204" pitchFamily="34" charset="0"/>
                <a:cs typeface="Arial" panose="020B0604020202020204" pitchFamily="34" charset="0"/>
              </a:rPr>
              <a:t>erstmaliger Nutzung der Wärmequellen </a:t>
            </a:r>
            <a:r>
              <a:rPr lang="de-DE" sz="1200" dirty="0">
                <a:solidFill>
                  <a:schemeClr val="bg1"/>
                </a:solidFill>
                <a:latin typeface="Arial" panose="020B0604020202020204" pitchFamily="34" charset="0"/>
                <a:cs typeface="Arial" panose="020B0604020202020204" pitchFamily="34" charset="0"/>
              </a:rPr>
              <a:t>Erde, Wasser, Abwasser</a:t>
            </a:r>
          </a:p>
        </p:txBody>
      </p:sp>
      <p:grpSp>
        <p:nvGrpSpPr>
          <p:cNvPr id="34" name="Gruppieren 33"/>
          <p:cNvGrpSpPr/>
          <p:nvPr/>
        </p:nvGrpSpPr>
        <p:grpSpPr>
          <a:xfrm>
            <a:off x="354056" y="1916992"/>
            <a:ext cx="576000" cy="576000"/>
            <a:chOff x="581748" y="3226111"/>
            <a:chExt cx="900000" cy="900000"/>
          </a:xfrm>
        </p:grpSpPr>
        <p:sp>
          <p:nvSpPr>
            <p:cNvPr id="31" name="Ellipse 30"/>
            <p:cNvSpPr/>
            <p:nvPr/>
          </p:nvSpPr>
          <p:spPr>
            <a:xfrm>
              <a:off x="581748" y="3226111"/>
              <a:ext cx="900000" cy="90000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512" y="3362707"/>
              <a:ext cx="636727" cy="636727"/>
            </a:xfrm>
            <a:prstGeom prst="rect">
              <a:avLst/>
            </a:prstGeom>
          </p:spPr>
        </p:pic>
      </p:grpSp>
      <p:sp>
        <p:nvSpPr>
          <p:cNvPr id="33" name="Auf der gleichen Seite des Rechtecks liegende Ecken abrunden 32"/>
          <p:cNvSpPr/>
          <p:nvPr/>
        </p:nvSpPr>
        <p:spPr>
          <a:xfrm rot="10800000" flipV="1">
            <a:off x="1014981" y="5480345"/>
            <a:ext cx="5744189" cy="660591"/>
          </a:xfrm>
          <a:prstGeom prst="round2SameRect">
            <a:avLst>
              <a:gd name="adj1" fmla="val 0"/>
              <a:gd name="adj2" fmla="val 25000"/>
            </a:avLst>
          </a:prstGeom>
          <a:solidFill>
            <a:srgbClr val="F29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bg1"/>
                </a:solidFill>
                <a:latin typeface="Arial Black" panose="020B0A04020102020204" pitchFamily="34" charset="0"/>
                <a:cs typeface="Arial" panose="020B0604020202020204" pitchFamily="34" charset="0"/>
              </a:rPr>
              <a:t>Heizungstausch</a:t>
            </a:r>
            <a:endParaRPr lang="de-DE" sz="1600" b="1" dirty="0">
              <a:solidFill>
                <a:schemeClr val="bg1"/>
              </a:solidFill>
              <a:latin typeface="Arial Black" panose="020B0A04020102020204" pitchFamily="34" charset="0"/>
              <a:cs typeface="Arial" panose="020B0604020202020204" pitchFamily="34" charset="0"/>
            </a:endParaRPr>
          </a:p>
        </p:txBody>
      </p:sp>
      <p:sp>
        <p:nvSpPr>
          <p:cNvPr id="35" name="Auf der gleichen Seite des Rechtecks liegende Ecken abrunden 34"/>
          <p:cNvSpPr/>
          <p:nvPr/>
        </p:nvSpPr>
        <p:spPr>
          <a:xfrm rot="10800000" flipV="1">
            <a:off x="1033644" y="912694"/>
            <a:ext cx="5736226" cy="726074"/>
          </a:xfrm>
          <a:prstGeom prst="round2SameRect">
            <a:avLst>
              <a:gd name="adj1" fmla="val 22147"/>
              <a:gd name="adj2" fmla="val 0"/>
            </a:avLst>
          </a:prstGeom>
          <a:solidFill>
            <a:srgbClr val="F29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bg1"/>
                </a:solidFill>
                <a:latin typeface="Arial Black" panose="020B0A04020102020204" pitchFamily="34" charset="0"/>
                <a:cs typeface="Arial" panose="020B0604020202020204" pitchFamily="34" charset="0"/>
              </a:rPr>
              <a:t>max. 70%</a:t>
            </a:r>
            <a:br>
              <a:rPr lang="de-DE" sz="1600" b="1" dirty="0" smtClean="0">
                <a:solidFill>
                  <a:schemeClr val="bg1"/>
                </a:solidFill>
                <a:latin typeface="Arial Black" panose="020B0A040201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Grundförderung und Boni können kumuliert </a:t>
            </a:r>
            <a:r>
              <a:rPr lang="de-DE" sz="1200" dirty="0" smtClean="0">
                <a:latin typeface="Arial" panose="020B0604020202020204" pitchFamily="34" charset="0"/>
                <a:cs typeface="Arial" panose="020B0604020202020204" pitchFamily="34" charset="0"/>
              </a:rPr>
              <a:t>werden</a:t>
            </a:r>
            <a:r>
              <a:rPr lang="de-DE" sz="1200" dirty="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bis zum Höchst-Fördersatz </a:t>
            </a:r>
            <a:r>
              <a:rPr lang="de-DE" sz="1200" dirty="0">
                <a:latin typeface="Arial" panose="020B0604020202020204" pitchFamily="34" charset="0"/>
                <a:cs typeface="Arial" panose="020B0604020202020204" pitchFamily="34" charset="0"/>
              </a:rPr>
              <a:t>von </a:t>
            </a:r>
            <a:r>
              <a:rPr lang="de-DE" sz="1200" dirty="0" smtClean="0">
                <a:latin typeface="Arial" panose="020B0604020202020204" pitchFamily="34" charset="0"/>
                <a:cs typeface="Arial" panose="020B0604020202020204" pitchFamily="34" charset="0"/>
              </a:rPr>
              <a:t>max. 70 % für private, selbstnutzende </a:t>
            </a:r>
            <a:r>
              <a:rPr lang="de-DE" sz="1200" dirty="0">
                <a:latin typeface="Arial" panose="020B0604020202020204" pitchFamily="34" charset="0"/>
                <a:cs typeface="Arial" panose="020B0604020202020204" pitchFamily="34" charset="0"/>
              </a:rPr>
              <a:t>Eigentümer </a:t>
            </a:r>
            <a:r>
              <a:rPr lang="de-DE" sz="1200" dirty="0" smtClean="0">
                <a:latin typeface="Arial" panose="020B0604020202020204" pitchFamily="34" charset="0"/>
                <a:cs typeface="Arial" panose="020B0604020202020204" pitchFamily="34" charset="0"/>
              </a:rPr>
              <a:t>mit geringem Einkommen</a:t>
            </a:r>
            <a:endParaRPr lang="de-DE" sz="1200" dirty="0">
              <a:latin typeface="Arial" panose="020B0604020202020204" pitchFamily="34" charset="0"/>
              <a:cs typeface="Arial" panose="020B0604020202020204" pitchFamily="34" charset="0"/>
            </a:endParaRPr>
          </a:p>
        </p:txBody>
      </p:sp>
      <p:sp>
        <p:nvSpPr>
          <p:cNvPr id="41" name="Rechteck 40"/>
          <p:cNvSpPr/>
          <p:nvPr/>
        </p:nvSpPr>
        <p:spPr>
          <a:xfrm>
            <a:off x="7014000" y="4963526"/>
            <a:ext cx="4755246" cy="461665"/>
          </a:xfrm>
          <a:prstGeom prst="rect">
            <a:avLst/>
          </a:prstGeom>
        </p:spPr>
        <p:txBody>
          <a:bodyPr wrap="square">
            <a:spAutoFit/>
          </a:bodyPr>
          <a:lstStyle/>
          <a:p>
            <a:r>
              <a:rPr lang="de-DE" sz="1200" dirty="0" smtClean="0">
                <a:latin typeface="Arial" panose="020B0604020202020204" pitchFamily="34" charset="0"/>
                <a:cs typeface="Arial" panose="020B0604020202020204" pitchFamily="34" charset="0"/>
              </a:rPr>
              <a:t>Für alle </a:t>
            </a:r>
            <a:r>
              <a:rPr lang="de-DE" sz="1200" dirty="0">
                <a:latin typeface="Arial" panose="020B0604020202020204" pitchFamily="34" charset="0"/>
                <a:cs typeface="Arial" panose="020B0604020202020204" pitchFamily="34" charset="0"/>
              </a:rPr>
              <a:t>privaten Hauseigentümer, Vermieter, Unternehmen, gemeinnützige Organisationen, Kommunen sowie Contractoren</a:t>
            </a:r>
          </a:p>
        </p:txBody>
      </p:sp>
      <p:sp>
        <p:nvSpPr>
          <p:cNvPr id="42" name="Rechteck 41"/>
          <p:cNvSpPr/>
          <p:nvPr/>
        </p:nvSpPr>
        <p:spPr>
          <a:xfrm>
            <a:off x="7032171" y="3835885"/>
            <a:ext cx="4755246" cy="1107996"/>
          </a:xfrm>
          <a:prstGeom prst="rect">
            <a:avLst/>
          </a:prstGeom>
        </p:spPr>
        <p:txBody>
          <a:bodyPr wrap="square">
            <a:spAutoFit/>
          </a:bodyPr>
          <a:lstStyle/>
          <a:p>
            <a:r>
              <a:rPr lang="de-DE" sz="1200" dirty="0" smtClean="0">
                <a:latin typeface="Arial" panose="020B0604020202020204" pitchFamily="34" charset="0"/>
                <a:cs typeface="Arial" panose="020B0604020202020204" pitchFamily="34" charset="0"/>
              </a:rPr>
              <a:t>für selbstnutzende Wohneigentümer mit durchschnittlichem, </a:t>
            </a:r>
            <a:br>
              <a:rPr lang="de-DE" sz="1200" dirty="0" smtClean="0">
                <a:latin typeface="Arial" panose="020B0604020202020204" pitchFamily="34" charset="0"/>
                <a:cs typeface="Arial" panose="020B0604020202020204" pitchFamily="34" charset="0"/>
              </a:rPr>
            </a:br>
            <a:r>
              <a:rPr lang="de-DE" sz="1200" dirty="0" smtClean="0">
                <a:latin typeface="Arial" panose="020B0604020202020204" pitchFamily="34" charset="0"/>
                <a:cs typeface="Arial" panose="020B0604020202020204" pitchFamily="34" charset="0"/>
              </a:rPr>
              <a:t>zu versteuernden Einkommen von bis zu 40.000 € pro Jahr</a:t>
            </a:r>
            <a:br>
              <a:rPr lang="de-DE" sz="1200" dirty="0" smtClean="0">
                <a:latin typeface="Arial" panose="020B0604020202020204" pitchFamily="34" charset="0"/>
                <a:cs typeface="Arial" panose="020B0604020202020204" pitchFamily="34" charset="0"/>
              </a:rPr>
            </a:br>
            <a:r>
              <a:rPr lang="de-DE" sz="1000" i="1" dirty="0" smtClean="0">
                <a:latin typeface="Arial" panose="020B0604020202020204" pitchFamily="34" charset="0"/>
                <a:cs typeface="Arial" panose="020B0604020202020204" pitchFamily="34" charset="0"/>
              </a:rPr>
              <a:t>Nachweise: Grundbuchauszug + </a:t>
            </a:r>
            <a:r>
              <a:rPr lang="de-DE" sz="1000" i="1" dirty="0" smtClean="0">
                <a:latin typeface="Arial" panose="020B0604020202020204" pitchFamily="34" charset="0"/>
                <a:cs typeface="Arial" panose="020B0604020202020204" pitchFamily="34" charset="0"/>
                <a:sym typeface="Wingdings" panose="05000000000000000000" pitchFamily="2" charset="2"/>
              </a:rPr>
              <a:t> </a:t>
            </a:r>
            <a:r>
              <a:rPr lang="de-DE" sz="1000" i="1" dirty="0">
                <a:latin typeface="Arial" panose="020B0604020202020204" pitchFamily="34" charset="0"/>
                <a:cs typeface="Arial" panose="020B0604020202020204" pitchFamily="34" charset="0"/>
              </a:rPr>
              <a:t>Melde- Bestätigung</a:t>
            </a:r>
            <a:r>
              <a:rPr lang="de-DE" sz="1000" i="1" dirty="0" smtClean="0">
                <a:latin typeface="Arial" panose="020B0604020202020204" pitchFamily="34" charset="0"/>
                <a:cs typeface="Arial" panose="020B0604020202020204" pitchFamily="34" charset="0"/>
              </a:rPr>
              <a:t>/ Bescheinigung </a:t>
            </a:r>
            <a:br>
              <a:rPr lang="de-DE" sz="1000" i="1" dirty="0" smtClean="0">
                <a:latin typeface="Arial" panose="020B0604020202020204" pitchFamily="34" charset="0"/>
                <a:cs typeface="Arial" panose="020B0604020202020204" pitchFamily="34" charset="0"/>
              </a:rPr>
            </a:br>
            <a:r>
              <a:rPr lang="de-DE" sz="1000" i="1" dirty="0" smtClean="0">
                <a:latin typeface="Arial" panose="020B0604020202020204" pitchFamily="34" charset="0"/>
                <a:cs typeface="Arial" panose="020B0604020202020204" pitchFamily="34" charset="0"/>
              </a:rPr>
              <a:t>+ die </a:t>
            </a:r>
            <a:r>
              <a:rPr lang="de-DE" sz="1000" i="1" dirty="0">
                <a:latin typeface="Arial" panose="020B0604020202020204" pitchFamily="34" charset="0"/>
                <a:cs typeface="Arial" panose="020B0604020202020204" pitchFamily="34" charset="0"/>
              </a:rPr>
              <a:t>letzten beiden vorliegenden </a:t>
            </a:r>
            <a:r>
              <a:rPr lang="de-DE" sz="1000" i="1" dirty="0" smtClean="0">
                <a:latin typeface="Arial" panose="020B0604020202020204" pitchFamily="34" charset="0"/>
                <a:cs typeface="Arial" panose="020B0604020202020204" pitchFamily="34" charset="0"/>
              </a:rPr>
              <a:t>Einkommenssteuerbescheide vom 2. u. 3. zurückliegendem Jahr</a:t>
            </a:r>
            <a:endParaRPr lang="de-DE" sz="1000" i="1" dirty="0">
              <a:latin typeface="Arial" panose="020B0604020202020204" pitchFamily="34" charset="0"/>
              <a:cs typeface="Arial" panose="020B0604020202020204" pitchFamily="34" charset="0"/>
            </a:endParaRPr>
          </a:p>
          <a:p>
            <a:endParaRPr lang="de-DE" sz="1200" dirty="0">
              <a:latin typeface="Arial" panose="020B0604020202020204" pitchFamily="34" charset="0"/>
              <a:cs typeface="Arial" panose="020B0604020202020204" pitchFamily="34" charset="0"/>
            </a:endParaRPr>
          </a:p>
        </p:txBody>
      </p:sp>
      <p:sp>
        <p:nvSpPr>
          <p:cNvPr id="43" name="Rechteck 42"/>
          <p:cNvSpPr/>
          <p:nvPr/>
        </p:nvSpPr>
        <p:spPr>
          <a:xfrm>
            <a:off x="7032171" y="2663652"/>
            <a:ext cx="4962781" cy="954107"/>
          </a:xfrm>
          <a:prstGeom prst="rect">
            <a:avLst/>
          </a:prstGeom>
        </p:spPr>
        <p:txBody>
          <a:bodyPr wrap="square">
            <a:spAutoFit/>
          </a:bodyPr>
          <a:lstStyle/>
          <a:p>
            <a:r>
              <a:rPr lang="de-DE" sz="1200" dirty="0" smtClean="0">
                <a:latin typeface="Arial" panose="020B0604020202020204" pitchFamily="34" charset="0"/>
                <a:cs typeface="Arial" panose="020B0604020202020204" pitchFamily="34" charset="0"/>
              </a:rPr>
              <a:t>für alle </a:t>
            </a:r>
            <a:r>
              <a:rPr lang="de-DE" sz="1200" dirty="0">
                <a:latin typeface="Arial Black" panose="020B0A04020102020204" pitchFamily="34" charset="0"/>
                <a:cs typeface="Arial" panose="020B0604020202020204" pitchFamily="34" charset="0"/>
              </a:rPr>
              <a:t>selbstnutzenden </a:t>
            </a:r>
            <a:r>
              <a:rPr lang="de-DE" sz="1200" dirty="0" smtClean="0">
                <a:latin typeface="Arial Black" panose="020B0A04020102020204" pitchFamily="34" charset="0"/>
                <a:cs typeface="Arial" panose="020B0604020202020204" pitchFamily="34" charset="0"/>
              </a:rPr>
              <a:t>Wohneigentümer</a:t>
            </a:r>
            <a:r>
              <a:rPr lang="de-DE" sz="1200" dirty="0" smtClean="0">
                <a:latin typeface="Arial" panose="020B0604020202020204" pitchFamily="34" charset="0"/>
                <a:cs typeface="Arial" panose="020B0604020202020204" pitchFamily="34" charset="0"/>
              </a:rPr>
              <a:t>, </a:t>
            </a:r>
            <a:br>
              <a:rPr lang="de-DE" sz="1200" dirty="0" smtClean="0">
                <a:latin typeface="Arial" panose="020B0604020202020204" pitchFamily="34" charset="0"/>
                <a:cs typeface="Arial" panose="020B0604020202020204" pitchFamily="34" charset="0"/>
              </a:rPr>
            </a:br>
            <a:r>
              <a:rPr lang="de-DE" sz="1200" dirty="0" smtClean="0">
                <a:latin typeface="Arial" panose="020B0604020202020204" pitchFamily="34" charset="0"/>
                <a:cs typeface="Arial" panose="020B0604020202020204" pitchFamily="34" charset="0"/>
              </a:rPr>
              <a:t>deren alte Gas- o. </a:t>
            </a:r>
            <a:r>
              <a:rPr lang="de-DE" sz="1200" dirty="0">
                <a:latin typeface="Arial" panose="020B0604020202020204" pitchFamily="34" charset="0"/>
                <a:cs typeface="Arial" panose="020B0604020202020204" pitchFamily="34" charset="0"/>
              </a:rPr>
              <a:t>Biomasseheizung</a:t>
            </a:r>
            <a:r>
              <a:rPr lang="de-DE" sz="1200" dirty="0" smtClean="0">
                <a:latin typeface="Arial" panose="020B0604020202020204" pitchFamily="34" charset="0"/>
                <a:cs typeface="Arial" panose="020B0604020202020204" pitchFamily="34" charset="0"/>
              </a:rPr>
              <a:t> mind. </a:t>
            </a:r>
            <a:r>
              <a:rPr lang="de-DE" sz="1200" dirty="0">
                <a:latin typeface="Arial" panose="020B0604020202020204" pitchFamily="34" charset="0"/>
                <a:cs typeface="Arial" panose="020B0604020202020204" pitchFamily="34" charset="0"/>
              </a:rPr>
              <a:t>20 Jahre alt ist, </a:t>
            </a:r>
            <a:r>
              <a:rPr lang="de-DE" sz="1200" dirty="0" smtClean="0">
                <a:latin typeface="Arial" panose="020B0604020202020204" pitchFamily="34" charset="0"/>
                <a:cs typeface="Arial" panose="020B0604020202020204" pitchFamily="34" charset="0"/>
              </a:rPr>
              <a:t/>
            </a:r>
            <a:br>
              <a:rPr lang="de-DE" sz="1200" dirty="0" smtClean="0">
                <a:latin typeface="Arial" panose="020B0604020202020204" pitchFamily="34" charset="0"/>
                <a:cs typeface="Arial" panose="020B0604020202020204" pitchFamily="34" charset="0"/>
              </a:rPr>
            </a:br>
            <a:r>
              <a:rPr lang="de-DE" sz="1200" dirty="0" smtClean="0">
                <a:latin typeface="Arial" panose="020B0604020202020204" pitchFamily="34" charset="0"/>
                <a:cs typeface="Arial" panose="020B0604020202020204" pitchFamily="34" charset="0"/>
              </a:rPr>
              <a:t>o. </a:t>
            </a:r>
            <a:r>
              <a:rPr lang="de-DE" sz="1200" dirty="0">
                <a:latin typeface="Arial" panose="020B0604020202020204" pitchFamily="34" charset="0"/>
                <a:cs typeface="Arial" panose="020B0604020202020204" pitchFamily="34" charset="0"/>
              </a:rPr>
              <a:t>die eine Öl-, Kohle-, </a:t>
            </a:r>
            <a:r>
              <a:rPr lang="de-DE" sz="1200" dirty="0" smtClean="0">
                <a:latin typeface="Arial" panose="020B0604020202020204" pitchFamily="34" charset="0"/>
                <a:cs typeface="Arial" panose="020B0604020202020204" pitchFamily="34" charset="0"/>
              </a:rPr>
              <a:t>Gasetagen- o. Nachtspeicherheizung besitzen</a:t>
            </a:r>
            <a:br>
              <a:rPr lang="de-DE" sz="1200" dirty="0" smtClean="0">
                <a:latin typeface="Arial" panose="020B0604020202020204" pitchFamily="34" charset="0"/>
                <a:cs typeface="Arial" panose="020B0604020202020204" pitchFamily="34" charset="0"/>
              </a:rPr>
            </a:br>
            <a:r>
              <a:rPr lang="de-DE" sz="1000" dirty="0" smtClean="0">
                <a:latin typeface="Arial" panose="020B0604020202020204" pitchFamily="34" charset="0"/>
                <a:cs typeface="Arial" panose="020B0604020202020204" pitchFamily="34" charset="0"/>
              </a:rPr>
              <a:t>Nachweise: Grundbuchauszug + </a:t>
            </a:r>
            <a:r>
              <a:rPr lang="de-DE" sz="1000" dirty="0" smtClean="0">
                <a:latin typeface="Arial" panose="020B0604020202020204" pitchFamily="34" charset="0"/>
                <a:cs typeface="Arial" panose="020B0604020202020204" pitchFamily="34" charset="0"/>
                <a:sym typeface="Wingdings" panose="05000000000000000000" pitchFamily="2" charset="2"/>
              </a:rPr>
              <a:t> </a:t>
            </a:r>
            <a:r>
              <a:rPr lang="de-DE" sz="1000" dirty="0" smtClean="0">
                <a:latin typeface="Arial" panose="020B0604020202020204" pitchFamily="34" charset="0"/>
                <a:cs typeface="Arial" panose="020B0604020202020204" pitchFamily="34" charset="0"/>
              </a:rPr>
              <a:t>Melde- </a:t>
            </a:r>
            <a:r>
              <a:rPr lang="de-DE" sz="1000" dirty="0">
                <a:latin typeface="Arial" panose="020B0604020202020204" pitchFamily="34" charset="0"/>
                <a:cs typeface="Arial" panose="020B0604020202020204" pitchFamily="34" charset="0"/>
              </a:rPr>
              <a:t>B</a:t>
            </a:r>
            <a:r>
              <a:rPr lang="de-DE" sz="1000" dirty="0" smtClean="0">
                <a:latin typeface="Arial" panose="020B0604020202020204" pitchFamily="34" charset="0"/>
                <a:cs typeface="Arial" panose="020B0604020202020204" pitchFamily="34" charset="0"/>
              </a:rPr>
              <a:t>estätigung/Bescheinigung vom Einwohnermeldeamt  </a:t>
            </a:r>
          </a:p>
        </p:txBody>
      </p:sp>
      <p:sp>
        <p:nvSpPr>
          <p:cNvPr id="47" name="Richtungspfeil 46"/>
          <p:cNvSpPr/>
          <p:nvPr/>
        </p:nvSpPr>
        <p:spPr>
          <a:xfrm rot="16200000">
            <a:off x="852382" y="4516107"/>
            <a:ext cx="1065438" cy="793175"/>
          </a:xfrm>
          <a:prstGeom prst="homePlate">
            <a:avLst>
              <a:gd name="adj" fmla="val 22084"/>
            </a:avLst>
          </a:prstGeom>
          <a:solidFill>
            <a:srgbClr val="8758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600" b="1" dirty="0">
                <a:solidFill>
                  <a:srgbClr val="F29402"/>
                </a:solidFill>
                <a:latin typeface="Arial Black" panose="020B0A04020102020204" pitchFamily="34" charset="0"/>
                <a:cs typeface="Arial" panose="020B0604020202020204" pitchFamily="34" charset="0"/>
              </a:rPr>
              <a:t>30</a:t>
            </a:r>
            <a:r>
              <a:rPr lang="de-DE" sz="1600" b="1" dirty="0" smtClean="0">
                <a:solidFill>
                  <a:srgbClr val="F29402"/>
                </a:solidFill>
                <a:latin typeface="Arial Black" panose="020B0A04020102020204" pitchFamily="34" charset="0"/>
                <a:cs typeface="Arial" panose="020B0604020202020204" pitchFamily="34" charset="0"/>
              </a:rPr>
              <a:t>%</a:t>
            </a:r>
            <a:endParaRPr lang="de-DE" sz="1400" dirty="0">
              <a:solidFill>
                <a:schemeClr val="bg1"/>
              </a:solidFill>
              <a:latin typeface="Arial" panose="020B0604020202020204" pitchFamily="34" charset="0"/>
              <a:cs typeface="Arial" panose="020B0604020202020204" pitchFamily="34" charset="0"/>
            </a:endParaRPr>
          </a:p>
        </p:txBody>
      </p:sp>
      <p:sp>
        <p:nvSpPr>
          <p:cNvPr id="50" name="Rechteck 49"/>
          <p:cNvSpPr/>
          <p:nvPr/>
        </p:nvSpPr>
        <p:spPr>
          <a:xfrm>
            <a:off x="10818085" y="5480308"/>
            <a:ext cx="1498304" cy="215444"/>
          </a:xfrm>
          <a:prstGeom prst="rect">
            <a:avLst/>
          </a:prstGeom>
        </p:spPr>
        <p:txBody>
          <a:bodyPr wrap="square">
            <a:spAutoFit/>
          </a:bodyPr>
          <a:lstStyle/>
          <a:p>
            <a:r>
              <a:rPr lang="de-DE" sz="800" dirty="0" smtClean="0">
                <a:latin typeface="Arial" panose="020B0604020202020204" pitchFamily="34" charset="0"/>
                <a:cs typeface="Arial" panose="020B0604020202020204" pitchFamily="34" charset="0"/>
              </a:rPr>
              <a:t>Freepik; </a:t>
            </a:r>
            <a:r>
              <a:rPr lang="de-DE" sz="800" dirty="0" smtClean="0">
                <a:latin typeface="Proxima Nova"/>
              </a:rPr>
              <a:t>noomtah; </a:t>
            </a:r>
            <a:r>
              <a:rPr lang="de-DE" sz="800" dirty="0">
                <a:latin typeface="Arial" panose="020B0604020202020204" pitchFamily="34" charset="0"/>
                <a:cs typeface="Arial" panose="020B0604020202020204" pitchFamily="34" charset="0"/>
              </a:rPr>
              <a:t>Oleh </a:t>
            </a:r>
            <a:r>
              <a:rPr lang="de-DE" sz="800" b="1" dirty="0">
                <a:solidFill>
                  <a:srgbClr val="FFFFFF"/>
                </a:solidFill>
                <a:latin typeface="Proxima Nova"/>
              </a:rPr>
              <a:t> </a:t>
            </a:r>
          </a:p>
        </p:txBody>
      </p:sp>
      <p:sp>
        <p:nvSpPr>
          <p:cNvPr id="37" name="Rechteck 36"/>
          <p:cNvSpPr/>
          <p:nvPr/>
        </p:nvSpPr>
        <p:spPr>
          <a:xfrm>
            <a:off x="4351178" y="1690746"/>
            <a:ext cx="2402544" cy="1166974"/>
          </a:xfrm>
          <a:prstGeom prst="rect">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latin typeface="Arial Black" panose="020B0A04020102020204" pitchFamily="34" charset="0"/>
                <a:cs typeface="Arial" panose="020B0604020202020204" pitchFamily="34" charset="0"/>
              </a:rPr>
              <a:t>Emissionsminderungs-</a:t>
            </a:r>
            <a:r>
              <a:rPr lang="de-DE" sz="1200" b="1" dirty="0">
                <a:solidFill>
                  <a:srgbClr val="F29402"/>
                </a:solidFill>
                <a:latin typeface="Arial Black" panose="020B0A04020102020204" pitchFamily="34" charset="0"/>
                <a:cs typeface="Arial" panose="020B0604020202020204" pitchFamily="34" charset="0"/>
              </a:rPr>
              <a:t>Zuschlag</a:t>
            </a:r>
            <a:r>
              <a:rPr lang="de-DE" sz="1200" b="1" dirty="0" smtClean="0">
                <a:latin typeface="Arial Black" panose="020B0A04020102020204" pitchFamily="34" charset="0"/>
              </a:rPr>
              <a:t> </a:t>
            </a:r>
            <a:r>
              <a:rPr lang="de-DE" sz="1200" dirty="0">
                <a:latin typeface="TimesNewRomanPSMT"/>
              </a:rPr>
              <a:t>von</a:t>
            </a:r>
            <a:r>
              <a:rPr lang="de-DE" sz="1200" b="1" dirty="0" smtClean="0">
                <a:latin typeface="Arial Black" panose="020B0A04020102020204" pitchFamily="34" charset="0"/>
              </a:rPr>
              <a:t> </a:t>
            </a:r>
            <a:r>
              <a:rPr lang="de-DE" sz="1200" dirty="0" err="1" smtClean="0">
                <a:latin typeface="TimesNewRomanPSMT"/>
              </a:rPr>
              <a:t>pschl</a:t>
            </a:r>
            <a:r>
              <a:rPr lang="de-DE" sz="1200" dirty="0" smtClean="0">
                <a:latin typeface="TimesNewRomanPSMT"/>
              </a:rPr>
              <a:t>. 2.500 €</a:t>
            </a:r>
            <a:endParaRPr lang="de-DE" sz="1200" b="1" dirty="0">
              <a:solidFill>
                <a:schemeClr val="bg1"/>
              </a:solidFill>
              <a:latin typeface="Arial" panose="020B0604020202020204" pitchFamily="34" charset="0"/>
              <a:cs typeface="Arial" panose="020B0604020202020204" pitchFamily="34" charset="0"/>
            </a:endParaRPr>
          </a:p>
          <a:p>
            <a:pPr lvl="0" algn="ctr"/>
            <a:r>
              <a:rPr lang="de-DE" sz="1200" b="1" dirty="0" smtClean="0">
                <a:latin typeface="Arial Black" panose="020B0A04020102020204" pitchFamily="34" charset="0"/>
              </a:rPr>
              <a:t>für Biomasseanlagen</a:t>
            </a:r>
            <a:r>
              <a:rPr lang="de-DE" sz="1200" dirty="0" smtClean="0">
                <a:solidFill>
                  <a:schemeClr val="bg1"/>
                </a:solidFill>
                <a:latin typeface="Arial" panose="020B0604020202020204" pitchFamily="34" charset="0"/>
                <a:cs typeface="Arial" panose="020B0604020202020204" pitchFamily="34" charset="0"/>
              </a:rPr>
              <a:t> </a:t>
            </a:r>
            <a:br>
              <a:rPr lang="de-DE" sz="1200" dirty="0" smtClean="0">
                <a:solidFill>
                  <a:schemeClr val="bg1"/>
                </a:solidFill>
                <a:latin typeface="Arial" panose="020B0604020202020204" pitchFamily="34" charset="0"/>
                <a:cs typeface="Arial" panose="020B0604020202020204" pitchFamily="34" charset="0"/>
              </a:rPr>
            </a:br>
            <a:r>
              <a:rPr lang="de-DE" sz="1200" dirty="0" smtClean="0">
                <a:latin typeface="TimesNewRomanPSMT"/>
              </a:rPr>
              <a:t>bei Einhaltung der Staub-Grenzwerte 2,5 mg/m³</a:t>
            </a:r>
            <a:endParaRPr lang="de-DE" sz="1200" b="1" dirty="0">
              <a:solidFill>
                <a:schemeClr val="bg1"/>
              </a:solidFill>
              <a:latin typeface="Arial" panose="020B0604020202020204" pitchFamily="34" charset="0"/>
              <a:cs typeface="Arial" panose="020B0604020202020204" pitchFamily="34" charset="0"/>
            </a:endParaRPr>
          </a:p>
        </p:txBody>
      </p:sp>
      <p:grpSp>
        <p:nvGrpSpPr>
          <p:cNvPr id="38" name="Gruppieren 37"/>
          <p:cNvGrpSpPr/>
          <p:nvPr/>
        </p:nvGrpSpPr>
        <p:grpSpPr>
          <a:xfrm>
            <a:off x="11305141" y="2264700"/>
            <a:ext cx="576000" cy="576000"/>
            <a:chOff x="553840" y="2792073"/>
            <a:chExt cx="900000" cy="900000"/>
          </a:xfrm>
        </p:grpSpPr>
        <p:sp>
          <p:nvSpPr>
            <p:cNvPr id="39" name="Ellipse 38"/>
            <p:cNvSpPr/>
            <p:nvPr/>
          </p:nvSpPr>
          <p:spPr>
            <a:xfrm>
              <a:off x="553840" y="2792073"/>
              <a:ext cx="900000" cy="90000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0" name="Grafik 39"/>
            <p:cNvPicPr>
              <a:picLocks noChangeAspect="1"/>
            </p:cNvPicPr>
            <p:nvPr/>
          </p:nvPicPr>
          <p:blipFill>
            <a:blip r:embed="rId4">
              <a:clrChange>
                <a:clrFrom>
                  <a:srgbClr val="F8FAFB"/>
                </a:clrFrom>
                <a:clrTo>
                  <a:srgbClr val="F8FAFB">
                    <a:alpha val="0"/>
                  </a:srgbClr>
                </a:clrTo>
              </a:clrChange>
            </a:blip>
            <a:stretch>
              <a:fillRect/>
            </a:stretch>
          </p:blipFill>
          <p:spPr>
            <a:xfrm>
              <a:off x="623247" y="2923528"/>
              <a:ext cx="807467" cy="698294"/>
            </a:xfrm>
            <a:prstGeom prst="rect">
              <a:avLst/>
            </a:prstGeom>
          </p:spPr>
        </p:pic>
      </p:grpSp>
      <p:grpSp>
        <p:nvGrpSpPr>
          <p:cNvPr id="44" name="Gruppieren 43"/>
          <p:cNvGrpSpPr/>
          <p:nvPr/>
        </p:nvGrpSpPr>
        <p:grpSpPr>
          <a:xfrm>
            <a:off x="11316496" y="3647839"/>
            <a:ext cx="576000" cy="612576"/>
            <a:chOff x="8451208" y="2079614"/>
            <a:chExt cx="708371" cy="772796"/>
          </a:xfrm>
        </p:grpSpPr>
        <p:sp>
          <p:nvSpPr>
            <p:cNvPr id="51" name="Ellipse 50"/>
            <p:cNvSpPr/>
            <p:nvPr/>
          </p:nvSpPr>
          <p:spPr>
            <a:xfrm>
              <a:off x="8451208" y="2144039"/>
              <a:ext cx="708371" cy="708371"/>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2" name="Grafik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074" y="2216907"/>
              <a:ext cx="478638" cy="478638"/>
            </a:xfrm>
            <a:prstGeom prst="rect">
              <a:avLst/>
            </a:prstGeom>
          </p:spPr>
        </p:pic>
        <p:sp>
          <p:nvSpPr>
            <p:cNvPr id="53" name="Rechteck 52"/>
            <p:cNvSpPr/>
            <p:nvPr/>
          </p:nvSpPr>
          <p:spPr>
            <a:xfrm rot="20938670">
              <a:off x="8762178" y="2381518"/>
              <a:ext cx="282533" cy="55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Ellipse 53"/>
            <p:cNvSpPr/>
            <p:nvPr/>
          </p:nvSpPr>
          <p:spPr>
            <a:xfrm>
              <a:off x="8726306" y="2177413"/>
              <a:ext cx="252000" cy="252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Textfeld 55"/>
            <p:cNvSpPr txBox="1"/>
            <p:nvPr/>
          </p:nvSpPr>
          <p:spPr>
            <a:xfrm>
              <a:off x="8650617" y="2079614"/>
              <a:ext cx="283305" cy="369333"/>
            </a:xfrm>
            <a:prstGeom prst="rect">
              <a:avLst/>
            </a:prstGeom>
            <a:noFill/>
          </p:spPr>
          <p:txBody>
            <a:bodyPr wrap="square" rtlCol="0">
              <a:spAutoFit/>
            </a:bodyPr>
            <a:lstStyle/>
            <a:p>
              <a:r>
                <a:rPr lang="de-DE" dirty="0"/>
                <a:t>€</a:t>
              </a:r>
            </a:p>
          </p:txBody>
        </p:sp>
      </p:grpSp>
      <p:grpSp>
        <p:nvGrpSpPr>
          <p:cNvPr id="59" name="Gruppieren 58"/>
          <p:cNvGrpSpPr/>
          <p:nvPr/>
        </p:nvGrpSpPr>
        <p:grpSpPr>
          <a:xfrm>
            <a:off x="11315392" y="4706068"/>
            <a:ext cx="576000" cy="576000"/>
            <a:chOff x="2812409" y="3601766"/>
            <a:chExt cx="708371" cy="708371"/>
          </a:xfrm>
        </p:grpSpPr>
        <p:sp>
          <p:nvSpPr>
            <p:cNvPr id="60" name="Ellipse 59"/>
            <p:cNvSpPr/>
            <p:nvPr/>
          </p:nvSpPr>
          <p:spPr>
            <a:xfrm>
              <a:off x="2812409" y="3601766"/>
              <a:ext cx="708371" cy="708371"/>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1" name="Grafik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7988" y="3724979"/>
              <a:ext cx="432000" cy="432000"/>
            </a:xfrm>
            <a:prstGeom prst="rect">
              <a:avLst/>
            </a:prstGeom>
          </p:spPr>
        </p:pic>
      </p:grpSp>
      <p:sp>
        <p:nvSpPr>
          <p:cNvPr id="62" name="Richtungspfeil 61"/>
          <p:cNvSpPr/>
          <p:nvPr/>
        </p:nvSpPr>
        <p:spPr>
          <a:xfrm flipH="1">
            <a:off x="6788457" y="1684194"/>
            <a:ext cx="5243830" cy="571165"/>
          </a:xfrm>
          <a:prstGeom prst="homePlate">
            <a:avLst>
              <a:gd name="adj" fmla="val 4310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3" name="Gruppieren 62"/>
          <p:cNvGrpSpPr/>
          <p:nvPr/>
        </p:nvGrpSpPr>
        <p:grpSpPr>
          <a:xfrm>
            <a:off x="11305141" y="1360533"/>
            <a:ext cx="576000" cy="576000"/>
            <a:chOff x="581748" y="3226111"/>
            <a:chExt cx="900000" cy="900000"/>
          </a:xfrm>
        </p:grpSpPr>
        <p:sp>
          <p:nvSpPr>
            <p:cNvPr id="64" name="Ellipse 63"/>
            <p:cNvSpPr/>
            <p:nvPr/>
          </p:nvSpPr>
          <p:spPr>
            <a:xfrm>
              <a:off x="581748" y="3226111"/>
              <a:ext cx="900000" cy="90000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5" name="Grafik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512" y="3362707"/>
              <a:ext cx="636727" cy="636727"/>
            </a:xfrm>
            <a:prstGeom prst="rect">
              <a:avLst/>
            </a:prstGeom>
          </p:spPr>
        </p:pic>
      </p:grpSp>
      <p:sp>
        <p:nvSpPr>
          <p:cNvPr id="66" name="Rechteck 65"/>
          <p:cNvSpPr/>
          <p:nvPr/>
        </p:nvSpPr>
        <p:spPr>
          <a:xfrm>
            <a:off x="7043847" y="1765877"/>
            <a:ext cx="4755246" cy="461665"/>
          </a:xfrm>
          <a:prstGeom prst="rect">
            <a:avLst/>
          </a:prstGeom>
        </p:spPr>
        <p:txBody>
          <a:bodyPr wrap="square">
            <a:spAutoFit/>
          </a:bodyPr>
          <a:lstStyle/>
          <a:p>
            <a:r>
              <a:rPr lang="de-DE" sz="1200" dirty="0" smtClean="0">
                <a:latin typeface="Arial" panose="020B0604020202020204" pitchFamily="34" charset="0"/>
                <a:cs typeface="Arial" panose="020B0604020202020204" pitchFamily="34" charset="0"/>
              </a:rPr>
              <a:t>Für alle </a:t>
            </a:r>
            <a:r>
              <a:rPr lang="de-DE" sz="1200" dirty="0">
                <a:latin typeface="Arial" panose="020B0604020202020204" pitchFamily="34" charset="0"/>
                <a:cs typeface="Arial" panose="020B0604020202020204" pitchFamily="34" charset="0"/>
              </a:rPr>
              <a:t>privaten Hauseigentümer, Vermieter, Unternehmen, gemeinnützige Organisationen, Kommunen sowie Contractoren</a:t>
            </a:r>
          </a:p>
        </p:txBody>
      </p:sp>
    </p:spTree>
    <p:extLst>
      <p:ext uri="{BB962C8B-B14F-4D97-AF65-F5344CB8AC3E}">
        <p14:creationId xmlns:p14="http://schemas.microsoft.com/office/powerpoint/2010/main" val="139972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3933497"/>
            <a:ext cx="12192000" cy="235300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Rechteck 48"/>
          <p:cNvSpPr/>
          <p:nvPr/>
        </p:nvSpPr>
        <p:spPr>
          <a:xfrm>
            <a:off x="435935" y="283815"/>
            <a:ext cx="11471362" cy="430887"/>
          </a:xfrm>
          <a:prstGeom prst="rect">
            <a:avLst/>
          </a:prstGeom>
        </p:spPr>
        <p:txBody>
          <a:bodyPr wrap="square">
            <a:spAutoFit/>
          </a:bodyPr>
          <a:lstStyle/>
          <a:p>
            <a:r>
              <a:rPr lang="de-DE" sz="2200" b="1" dirty="0">
                <a:latin typeface="Tahoma" panose="020B0604030504040204" pitchFamily="34" charset="0"/>
                <a:ea typeface="Tahoma" panose="020B0604030504040204" pitchFamily="34" charset="0"/>
                <a:cs typeface="Tahoma" panose="020B0604030504040204" pitchFamily="34" charset="0"/>
              </a:rPr>
              <a:t>Geplante EU-Sanierungspflichten	</a:t>
            </a:r>
            <a:r>
              <a:rPr lang="de-DE" sz="1000" b="1" i="1" dirty="0" smtClean="0">
                <a:solidFill>
                  <a:srgbClr val="152B75"/>
                </a:solidFill>
                <a:latin typeface="Arial Black" panose="020B0A04020102020204" pitchFamily="34" charset="0"/>
                <a:ea typeface="Calibri" panose="020F0502020204030204" pitchFamily="34" charset="0"/>
                <a:cs typeface="Arial" panose="020B0604020202020204" pitchFamily="34" charset="0"/>
              </a:rPr>
              <a:t>			</a:t>
            </a:r>
            <a:endParaRPr lang="de-DE" sz="1000" b="1" i="1" dirty="0">
              <a:solidFill>
                <a:srgbClr val="C00000"/>
              </a:solidFill>
              <a:latin typeface="Arial" panose="020B0604020202020204" pitchFamily="34" charset="0"/>
              <a:ea typeface="Calibri" panose="020F0502020204030204" pitchFamily="34" charset="0"/>
              <a:cs typeface="Arial" panose="020B0604020202020204" pitchFamily="34" charset="0"/>
              <a:sym typeface="Webdings" panose="05030102010509060703" pitchFamily="18" charset="2"/>
            </a:endParaRPr>
          </a:p>
        </p:txBody>
      </p:sp>
      <p:sp>
        <p:nvSpPr>
          <p:cNvPr id="4" name="Rechteck 3"/>
          <p:cNvSpPr/>
          <p:nvPr/>
        </p:nvSpPr>
        <p:spPr>
          <a:xfrm>
            <a:off x="435934" y="659673"/>
            <a:ext cx="10746416" cy="5570756"/>
          </a:xfrm>
          <a:prstGeom prst="rect">
            <a:avLst/>
          </a:prstGeom>
        </p:spPr>
        <p:txBody>
          <a:bodyPr wrap="square">
            <a:spAutoFit/>
          </a:bodyPr>
          <a:lstStyle/>
          <a:p>
            <a: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t>Welche Gebäude sind von der Sanierungspflicht betroffen?</a:t>
            </a:r>
            <a:b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br>
            <a:endPar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è"/>
            </a:pPr>
            <a:r>
              <a:rPr lang="de-DE" sz="1600" dirty="0">
                <a:latin typeface="Arial" panose="020B0604020202020204" pitchFamily="34" charset="0"/>
                <a:cs typeface="Arial" panose="020B0604020202020204" pitchFamily="34" charset="0"/>
              </a:rPr>
              <a:t>Das Europaparlament hat sich am 7.12.2023 auf strengere Anforderungen </a:t>
            </a:r>
            <a:r>
              <a:rPr lang="de-DE" sz="1600" dirty="0" smtClean="0">
                <a:latin typeface="Arial" panose="020B0604020202020204" pitchFamily="34" charset="0"/>
                <a:cs typeface="Arial" panose="020B0604020202020204" pitchFamily="34" charset="0"/>
              </a:rPr>
              <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an </a:t>
            </a:r>
            <a:r>
              <a:rPr lang="de-DE" sz="1600" dirty="0">
                <a:latin typeface="Arial" panose="020B0604020202020204" pitchFamily="34" charset="0"/>
                <a:cs typeface="Arial" panose="020B0604020202020204" pitchFamily="34" charset="0"/>
              </a:rPr>
              <a:t>die Energieeffizienz von Gebäuden geeinigt. </a:t>
            </a:r>
            <a:r>
              <a:rPr lang="de-DE" sz="1600" dirty="0" smtClean="0">
                <a:latin typeface="Arial" panose="020B0604020202020204" pitchFamily="34" charset="0"/>
                <a:cs typeface="Arial" panose="020B0604020202020204" pitchFamily="34" charset="0"/>
              </a:rPr>
              <a:t/>
            </a:r>
            <a:br>
              <a:rPr lang="de-DE" sz="1600" dirty="0" smtClean="0">
                <a:latin typeface="Arial" panose="020B0604020202020204" pitchFamily="34" charset="0"/>
                <a:cs typeface="Arial" panose="020B0604020202020204" pitchFamily="34" charset="0"/>
              </a:rPr>
            </a:br>
            <a:endParaRPr lang="de-DE"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è"/>
            </a:pPr>
            <a:r>
              <a:rPr lang="de-DE" sz="1600" dirty="0" smtClean="0">
                <a:latin typeface="Arial" panose="020B0604020202020204" pitchFamily="34" charset="0"/>
                <a:cs typeface="Arial" panose="020B0604020202020204" pitchFamily="34" charset="0"/>
              </a:rPr>
              <a:t>Die </a:t>
            </a:r>
            <a:r>
              <a:rPr lang="de-DE" sz="1600" dirty="0">
                <a:latin typeface="Arial" panose="020B0604020202020204" pitchFamily="34" charset="0"/>
                <a:cs typeface="Arial" panose="020B0604020202020204" pitchFamily="34" charset="0"/>
              </a:rPr>
              <a:t>Reform der Richtlinie über die Gesamtenergieeffizienz von Gebäuden (EPBD) sieht </a:t>
            </a:r>
            <a:r>
              <a:rPr lang="de-DE" sz="1600" dirty="0" smtClean="0">
                <a:latin typeface="Arial" panose="020B0604020202020204" pitchFamily="34" charset="0"/>
                <a:cs typeface="Arial" panose="020B0604020202020204" pitchFamily="34" charset="0"/>
              </a:rPr>
              <a:t>u.a. vor</a:t>
            </a:r>
            <a:r>
              <a:rPr lang="de-DE"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dass </a:t>
            </a:r>
            <a:r>
              <a:rPr lang="de-DE" sz="1600" dirty="0">
                <a:latin typeface="Arial" panose="020B0604020202020204" pitchFamily="34" charset="0"/>
                <a:cs typeface="Arial" panose="020B0604020202020204" pitchFamily="34" charset="0"/>
              </a:rPr>
              <a:t>bei Wohngebäuden der </a:t>
            </a:r>
            <a:r>
              <a:rPr lang="de-DE" sz="1600" dirty="0" smtClean="0">
                <a:latin typeface="Arial" panose="020B0604020202020204" pitchFamily="34" charset="0"/>
                <a:cs typeface="Arial" panose="020B0604020202020204" pitchFamily="34" charset="0"/>
              </a:rPr>
              <a:t>Energieverbrauch sinken soll.</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sym typeface="Wingdings" panose="05000000000000000000" pitchFamily="2" charset="2"/>
              </a:rPr>
              <a:t> </a:t>
            </a:r>
            <a:r>
              <a:rPr lang="de-DE" sz="1600" dirty="0" smtClean="0">
                <a:latin typeface="Arial" panose="020B0604020202020204" pitchFamily="34" charset="0"/>
                <a:cs typeface="Arial" panose="020B0604020202020204" pitchFamily="34" charset="0"/>
              </a:rPr>
              <a:t>bis 2030 im </a:t>
            </a:r>
            <a:r>
              <a:rPr lang="de-DE" sz="1600" dirty="0">
                <a:latin typeface="Arial" panose="020B0604020202020204" pitchFamily="34" charset="0"/>
                <a:cs typeface="Arial" panose="020B0604020202020204" pitchFamily="34" charset="0"/>
              </a:rPr>
              <a:t>Schnitt </a:t>
            </a:r>
            <a:r>
              <a:rPr lang="de-DE" sz="1600" dirty="0" smtClean="0">
                <a:latin typeface="Arial" panose="020B0604020202020204" pitchFamily="34" charset="0"/>
                <a:cs typeface="Arial" panose="020B0604020202020204" pitchFamily="34" charset="0"/>
              </a:rPr>
              <a:t>um </a:t>
            </a:r>
            <a:r>
              <a:rPr lang="de-DE" sz="1600" dirty="0">
                <a:latin typeface="Arial" panose="020B0604020202020204" pitchFamily="34" charset="0"/>
                <a:cs typeface="Arial" panose="020B0604020202020204" pitchFamily="34" charset="0"/>
              </a:rPr>
              <a:t>16 </a:t>
            </a:r>
            <a:r>
              <a:rPr lang="de-DE" sz="1600" dirty="0" smtClean="0">
                <a:latin typeface="Arial" panose="020B0604020202020204" pitchFamily="34" charset="0"/>
                <a:cs typeface="Arial" panose="020B0604020202020204" pitchFamily="34" charset="0"/>
              </a:rPr>
              <a:t>% </a:t>
            </a:r>
            <a:br>
              <a:rPr lang="de-DE" sz="1600" dirty="0" smtClean="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sym typeface="Wingdings" panose="05000000000000000000" pitchFamily="2" charset="2"/>
              </a:rPr>
              <a:t> </a:t>
            </a:r>
            <a:r>
              <a:rPr lang="de-DE" sz="1600" dirty="0" smtClean="0">
                <a:latin typeface="Arial" panose="020B0604020202020204" pitchFamily="34" charset="0"/>
                <a:cs typeface="Arial" panose="020B0604020202020204" pitchFamily="34" charset="0"/>
              </a:rPr>
              <a:t>bis </a:t>
            </a:r>
            <a:r>
              <a:rPr lang="de-DE" sz="1600" dirty="0">
                <a:latin typeface="Arial" panose="020B0604020202020204" pitchFamily="34" charset="0"/>
                <a:cs typeface="Arial" panose="020B0604020202020204" pitchFamily="34" charset="0"/>
              </a:rPr>
              <a:t>2035 um 20 bis 22 </a:t>
            </a:r>
            <a:r>
              <a:rPr lang="de-DE" sz="1600" dirty="0" smtClean="0">
                <a:latin typeface="Arial" panose="020B0604020202020204" pitchFamily="34" charset="0"/>
                <a:cs typeface="Arial" panose="020B0604020202020204" pitchFamily="34" charset="0"/>
              </a:rPr>
              <a:t>% </a:t>
            </a:r>
          </a:p>
          <a:p>
            <a:pPr marL="285750" indent="-285750">
              <a:buFont typeface="Wingdings" panose="05000000000000000000" pitchFamily="2" charset="2"/>
              <a:buChar char="è"/>
            </a:pPr>
            <a:endParaRPr lang="de-DE"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è"/>
            </a:pPr>
            <a:r>
              <a:rPr lang="de-DE" sz="1600" dirty="0" smtClean="0">
                <a:latin typeface="Arial" panose="020B0604020202020204" pitchFamily="34" charset="0"/>
                <a:cs typeface="Arial" panose="020B0604020202020204" pitchFamily="34" charset="0"/>
              </a:rPr>
              <a:t>Nach </a:t>
            </a:r>
            <a:r>
              <a:rPr lang="de-DE" sz="1600" dirty="0">
                <a:latin typeface="Arial" panose="020B0604020202020204" pitchFamily="34" charset="0"/>
                <a:cs typeface="Arial" panose="020B0604020202020204" pitchFamily="34" charset="0"/>
              </a:rPr>
              <a:t>dem Verständnis von Verbänden von Eigentümern und der Wohnungswirtschaft ist damit die zunächst vom EU-Parlament geforderte Sanierungspflicht für besonders schlecht gedämmte private Wohngebäude vom Tisch. </a:t>
            </a:r>
            <a:endParaRPr lang="de-DE" sz="1600" dirty="0" smtClean="0">
              <a:latin typeface="Arial" panose="020B0604020202020204" pitchFamily="34" charset="0"/>
              <a:cs typeface="Arial" panose="020B0604020202020204" pitchFamily="34" charset="0"/>
            </a:endParaRPr>
          </a:p>
          <a:p>
            <a:endParaRPr lang="de-DE" sz="2000" dirty="0" smtClean="0">
              <a:solidFill>
                <a:srgbClr val="152B75"/>
              </a:solidFill>
              <a:latin typeface="Arial Black" panose="020B0A04020102020204" pitchFamily="34" charset="0"/>
              <a:ea typeface="Calibri" panose="020F0502020204030204" pitchFamily="34" charset="0"/>
              <a:cs typeface="Arial" panose="020B0604020202020204" pitchFamily="34" charset="0"/>
            </a:endParaRPr>
          </a:p>
          <a:p>
            <a:endParaRPr lang="de-DE" sz="2000" dirty="0">
              <a:solidFill>
                <a:srgbClr val="152B75"/>
              </a:solidFill>
              <a:latin typeface="Arial Black" panose="020B0A04020102020204" pitchFamily="34" charset="0"/>
              <a:ea typeface="Calibri" panose="020F0502020204030204" pitchFamily="34" charset="0"/>
              <a:cs typeface="Arial" panose="020B0604020202020204" pitchFamily="34" charset="0"/>
            </a:endParaRPr>
          </a:p>
          <a:p>
            <a:endParaRPr lang="de-DE" sz="400" dirty="0" smtClean="0">
              <a:solidFill>
                <a:srgbClr val="152B75"/>
              </a:solidFill>
              <a:latin typeface="Arial Black" panose="020B0A040201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è"/>
            </a:pPr>
            <a:r>
              <a:rPr lang="de-DE" sz="1600" dirty="0" smtClean="0">
                <a:latin typeface="Arial" panose="020B0604020202020204" pitchFamily="34" charset="0"/>
                <a:cs typeface="Arial" panose="020B0604020202020204" pitchFamily="34" charset="0"/>
              </a:rPr>
              <a:t>Nach der vorgesehenen Richtlinie wären in Deutschland etwa</a:t>
            </a:r>
          </a:p>
          <a:p>
            <a:r>
              <a:rPr lang="de-DE" sz="1600" dirty="0">
                <a:solidFill>
                  <a:srgbClr val="FF0000"/>
                </a:solidFill>
                <a:latin typeface="Arial" panose="020B0604020202020204" pitchFamily="34" charset="0"/>
                <a:cs typeface="Arial" panose="020B0604020202020204" pitchFamily="34" charset="0"/>
              </a:rPr>
              <a:t> </a:t>
            </a:r>
            <a:r>
              <a:rPr lang="de-DE" sz="1600" dirty="0" smtClean="0">
                <a:solidFill>
                  <a:srgbClr val="FF0000"/>
                </a:solidFill>
                <a:latin typeface="Arial" panose="020B0604020202020204" pitchFamily="34" charset="0"/>
                <a:cs typeface="Arial" panose="020B0604020202020204" pitchFamily="34" charset="0"/>
              </a:rPr>
              <a:t>   </a:t>
            </a:r>
            <a:r>
              <a:rPr lang="de-DE" sz="1600" dirty="0">
                <a:solidFill>
                  <a:srgbClr val="F29100"/>
                </a:solidFill>
                <a:latin typeface="Arial" panose="020B0604020202020204" pitchFamily="34" charset="0"/>
                <a:cs typeface="Arial" panose="020B0604020202020204" pitchFamily="34" charset="0"/>
              </a:rPr>
              <a:t>14,32 Mio. Haushalte </a:t>
            </a:r>
            <a:r>
              <a:rPr lang="de-DE" sz="1600" dirty="0" smtClean="0">
                <a:latin typeface="Arial" panose="020B0604020202020204" pitchFamily="34" charset="0"/>
                <a:cs typeface="Arial" panose="020B0604020202020204" pitchFamily="34" charset="0"/>
              </a:rPr>
              <a:t>betroffen gewesen. </a:t>
            </a:r>
            <a:br>
              <a:rPr lang="de-DE" sz="1600" dirty="0" smtClean="0">
                <a:latin typeface="Arial" panose="020B0604020202020204" pitchFamily="34" charset="0"/>
                <a:cs typeface="Arial" panose="020B0604020202020204" pitchFamily="34" charset="0"/>
              </a:rPr>
            </a:br>
            <a:endParaRPr lang="de-DE"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è"/>
            </a:pPr>
            <a:endParaRPr lang="de-DE" sz="1600" dirty="0" smtClean="0">
              <a:latin typeface="Arial Black" panose="020B0A04020102020204" pitchFamily="34" charset="0"/>
              <a:cs typeface="Arial" panose="020B0604020202020204" pitchFamily="34" charset="0"/>
            </a:endParaRPr>
          </a:p>
          <a:p>
            <a:pPr marL="285750" indent="-285750">
              <a:buFont typeface="Wingdings" panose="05000000000000000000" pitchFamily="2" charset="2"/>
              <a:buChar char="è"/>
            </a:pPr>
            <a:r>
              <a:rPr lang="de-DE" sz="1600" dirty="0" smtClean="0">
                <a:latin typeface="Arial Black" panose="020B0A04020102020204" pitchFamily="34" charset="0"/>
                <a:cs typeface="Arial" panose="020B0604020202020204" pitchFamily="34" charset="0"/>
              </a:rPr>
              <a:t>alle Immobilien der jetzigen Energieeffizienzklassen </a:t>
            </a:r>
            <a:br>
              <a:rPr lang="de-DE" sz="1600" dirty="0" smtClean="0">
                <a:latin typeface="Arial Black" panose="020B0A04020102020204" pitchFamily="34" charset="0"/>
                <a:cs typeface="Arial" panose="020B0604020202020204" pitchFamily="34" charset="0"/>
              </a:rPr>
            </a:br>
            <a:r>
              <a:rPr lang="de-DE" sz="1600" dirty="0" smtClean="0">
                <a:latin typeface="Arial Black" panose="020B0A04020102020204" pitchFamily="34" charset="0"/>
                <a:cs typeface="Arial" panose="020B0604020202020204" pitchFamily="34" charset="0"/>
              </a:rPr>
              <a:t>‚Mitte E‘ und ‚H‘ müssten eigentlich </a:t>
            </a:r>
            <a:r>
              <a:rPr lang="de-DE" sz="1600" dirty="0" smtClean="0">
                <a:solidFill>
                  <a:srgbClr val="F29100"/>
                </a:solidFill>
                <a:latin typeface="Arial Black" panose="020B0A04020102020204" pitchFamily="34" charset="0"/>
                <a:cs typeface="Arial" panose="020B0604020202020204" pitchFamily="34" charset="0"/>
              </a:rPr>
              <a:t>zeitnah</a:t>
            </a:r>
            <a:r>
              <a:rPr lang="de-DE" sz="1600" dirty="0" smtClean="0">
                <a:latin typeface="Arial Black" panose="020B0A04020102020204" pitchFamily="34" charset="0"/>
                <a:cs typeface="Arial" panose="020B0604020202020204" pitchFamily="34" charset="0"/>
              </a:rPr>
              <a:t> modernisiert werden. </a:t>
            </a:r>
          </a:p>
          <a:p>
            <a:pPr marL="285750" indent="-285750">
              <a:buFont typeface="Wingdings" panose="05000000000000000000" pitchFamily="2" charset="2"/>
              <a:buChar char="è"/>
            </a:pPr>
            <a:endParaRPr lang="de-DE" sz="1600" dirty="0" smtClean="0">
              <a:latin typeface="Arial" panose="020B0604020202020204" pitchFamily="34" charset="0"/>
              <a:cs typeface="Arial" panose="020B0604020202020204" pitchFamily="34" charset="0"/>
            </a:endParaRPr>
          </a:p>
        </p:txBody>
      </p:sp>
      <p:grpSp>
        <p:nvGrpSpPr>
          <p:cNvPr id="6" name="Gruppieren 5"/>
          <p:cNvGrpSpPr/>
          <p:nvPr/>
        </p:nvGrpSpPr>
        <p:grpSpPr>
          <a:xfrm>
            <a:off x="6886575" y="4245270"/>
            <a:ext cx="4800600" cy="1094384"/>
            <a:chOff x="7467600" y="4557413"/>
            <a:chExt cx="4220687" cy="962182"/>
          </a:xfrm>
        </p:grpSpPr>
        <p:sp>
          <p:nvSpPr>
            <p:cNvPr id="11" name="Rechteck 10"/>
            <p:cNvSpPr/>
            <p:nvPr/>
          </p:nvSpPr>
          <p:spPr>
            <a:xfrm>
              <a:off x="7534275" y="4953000"/>
              <a:ext cx="392430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 name="Gruppieren 2"/>
            <p:cNvGrpSpPr/>
            <p:nvPr/>
          </p:nvGrpSpPr>
          <p:grpSpPr>
            <a:xfrm>
              <a:off x="7467600" y="4557413"/>
              <a:ext cx="4220687" cy="962182"/>
              <a:chOff x="2543605" y="4733479"/>
              <a:chExt cx="7159691" cy="1632181"/>
            </a:xfrm>
          </p:grpSpPr>
          <p:pic>
            <p:nvPicPr>
              <p:cNvPr id="9" name="Picture 6" descr="Energieausweis: Was sagt dieser Steckbrief für Wohngebäude aus? |  Verbraucherzentrale.de"/>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927" t="17977" r="6298" b="58683"/>
              <a:stretch/>
            </p:blipFill>
            <p:spPr bwMode="auto">
              <a:xfrm>
                <a:off x="2543605" y="4973505"/>
                <a:ext cx="6912768" cy="1152128"/>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p:cNvSpPr/>
              <p:nvPr/>
            </p:nvSpPr>
            <p:spPr>
              <a:xfrm>
                <a:off x="6288021" y="4733479"/>
                <a:ext cx="3415275" cy="1632181"/>
              </a:xfrm>
              <a:prstGeom prst="ellipse">
                <a:avLst/>
              </a:prstGeom>
              <a:noFill/>
              <a:ln w="38100">
                <a:solidFill>
                  <a:srgbClr val="0037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grpSp>
      </p:grpSp>
    </p:spTree>
    <p:extLst>
      <p:ext uri="{BB962C8B-B14F-4D97-AF65-F5344CB8AC3E}">
        <p14:creationId xmlns:p14="http://schemas.microsoft.com/office/powerpoint/2010/main" val="383360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f der gleichen Seite des Rechtecks liegende Ecken abrunden 32"/>
          <p:cNvSpPr/>
          <p:nvPr/>
        </p:nvSpPr>
        <p:spPr>
          <a:xfrm rot="10800000" flipV="1">
            <a:off x="835397" y="5297465"/>
            <a:ext cx="6135298" cy="660591"/>
          </a:xfrm>
          <a:prstGeom prst="round2SameRect">
            <a:avLst>
              <a:gd name="adj1" fmla="val 0"/>
              <a:gd name="adj2" fmla="val 25000"/>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bg1"/>
                </a:solidFill>
                <a:latin typeface="Arial Black" panose="020B0A04020102020204" pitchFamily="34" charset="0"/>
                <a:cs typeface="Arial" panose="020B0604020202020204" pitchFamily="34" charset="0"/>
              </a:rPr>
              <a:t>Heizung im WG</a:t>
            </a:r>
            <a:endParaRPr lang="de-DE" sz="1600" b="1" dirty="0">
              <a:solidFill>
                <a:schemeClr val="bg1"/>
              </a:solidFill>
              <a:latin typeface="Arial Black" panose="020B0A04020102020204" pitchFamily="34" charset="0"/>
              <a:cs typeface="Arial" panose="020B0604020202020204" pitchFamily="34" charset="0"/>
            </a:endParaRPr>
          </a:p>
        </p:txBody>
      </p:sp>
      <p:sp>
        <p:nvSpPr>
          <p:cNvPr id="43" name="Rechteck 42"/>
          <p:cNvSpPr/>
          <p:nvPr/>
        </p:nvSpPr>
        <p:spPr>
          <a:xfrm>
            <a:off x="435934" y="666016"/>
            <a:ext cx="8991529" cy="677108"/>
          </a:xfrm>
          <a:prstGeom prst="rect">
            <a:avLst/>
          </a:prstGeom>
        </p:spPr>
        <p:txBody>
          <a:bodyPr wrap="square">
            <a:spAutoFit/>
          </a:bodyPr>
          <a:lstStyle/>
          <a:p>
            <a:r>
              <a:rPr lang="de-DE" sz="2200" b="1" dirty="0">
                <a:latin typeface="Tahoma" panose="020B0604030504040204" pitchFamily="34" charset="0"/>
                <a:ea typeface="Tahoma" panose="020B0604030504040204" pitchFamily="34" charset="0"/>
                <a:cs typeface="Tahoma" panose="020B0604030504040204" pitchFamily="34" charset="0"/>
              </a:rPr>
              <a:t>Förderfähige Kosten </a:t>
            </a:r>
            <a:r>
              <a:rPr lang="de-DE" sz="2400" dirty="0" smtClean="0">
                <a:solidFill>
                  <a:srgbClr val="F29402"/>
                </a:solidFill>
                <a:latin typeface="Arial Black" panose="020B0A04020102020204" pitchFamily="34" charset="0"/>
                <a:ea typeface="Calibri" panose="020F0502020204030204" pitchFamily="34" charset="0"/>
                <a:cs typeface="Arial" panose="020B0604020202020204" pitchFamily="34" charset="0"/>
              </a:rPr>
              <a:t/>
            </a:r>
            <a:br>
              <a:rPr lang="de-DE" sz="2400" dirty="0" smtClean="0">
                <a:solidFill>
                  <a:srgbClr val="F29402"/>
                </a:solidFill>
                <a:latin typeface="Arial Black" panose="020B0A04020102020204" pitchFamily="34" charset="0"/>
                <a:ea typeface="Calibri" panose="020F0502020204030204" pitchFamily="34" charset="0"/>
                <a:cs typeface="Arial" panose="020B0604020202020204" pitchFamily="34" charset="0"/>
              </a:rPr>
            </a:br>
            <a: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t>gestaffelt nach Anzahl der Wohnungen</a:t>
            </a:r>
          </a:p>
        </p:txBody>
      </p:sp>
      <p:sp>
        <p:nvSpPr>
          <p:cNvPr id="47" name="Richtungspfeil 46"/>
          <p:cNvSpPr/>
          <p:nvPr/>
        </p:nvSpPr>
        <p:spPr>
          <a:xfrm rot="16200000">
            <a:off x="1651102" y="2646118"/>
            <a:ext cx="1371573" cy="3002976"/>
          </a:xfrm>
          <a:prstGeom prst="homePlate">
            <a:avLst>
              <a:gd name="adj" fmla="val 22084"/>
            </a:avLst>
          </a:prstGeom>
          <a:solidFill>
            <a:srgbClr val="F291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smtClean="0">
                <a:solidFill>
                  <a:schemeClr val="bg1"/>
                </a:solidFill>
                <a:latin typeface="Arial Black" panose="020B0A04020102020204" pitchFamily="34" charset="0"/>
                <a:cs typeface="Arial" panose="020B0604020202020204" pitchFamily="34" charset="0"/>
              </a:rPr>
              <a:t>30.000 </a:t>
            </a:r>
            <a:r>
              <a:rPr lang="de-DE" sz="1400" dirty="0">
                <a:solidFill>
                  <a:schemeClr val="bg1"/>
                </a:solidFill>
                <a:latin typeface="Arial Black" panose="020B0A04020102020204" pitchFamily="34" charset="0"/>
                <a:cs typeface="Arial" panose="020B0604020202020204" pitchFamily="34" charset="0"/>
              </a:rPr>
              <a:t>€ </a:t>
            </a:r>
          </a:p>
        </p:txBody>
      </p:sp>
      <p:sp>
        <p:nvSpPr>
          <p:cNvPr id="49" name="Rechteck 48"/>
          <p:cNvSpPr/>
          <p:nvPr/>
        </p:nvSpPr>
        <p:spPr>
          <a:xfrm>
            <a:off x="435935" y="283815"/>
            <a:ext cx="11471362" cy="553998"/>
          </a:xfrm>
          <a:prstGeom prst="rect">
            <a:avLst/>
          </a:prstGeom>
        </p:spPr>
        <p:txBody>
          <a:bodyPr wrap="square">
            <a:spAutoFit/>
          </a:bodyPr>
          <a:lstStyle/>
          <a:p>
            <a:r>
              <a:rPr lang="de-DE" sz="1400" i="1" dirty="0">
                <a:solidFill>
                  <a:srgbClr val="000000"/>
                </a:solidFill>
                <a:latin typeface="Arial Black" panose="020B0A04020102020204" pitchFamily="34" charset="0"/>
                <a:ea typeface="Calibri" panose="020F0502020204030204" pitchFamily="34" charset="0"/>
                <a:cs typeface="Arial" panose="020B0604020202020204" pitchFamily="34" charset="0"/>
              </a:rPr>
              <a:t>B</a:t>
            </a:r>
            <a:r>
              <a:rPr lang="de-DE" sz="1400" i="1" dirty="0" smtClean="0">
                <a:solidFill>
                  <a:srgbClr val="000000"/>
                </a:solidFill>
                <a:effectLst/>
                <a:latin typeface="Arial Black" panose="020B0A04020102020204" pitchFamily="34" charset="0"/>
                <a:ea typeface="Calibri" panose="020F0502020204030204" pitchFamily="34" charset="0"/>
                <a:cs typeface="Arial" panose="020B0604020202020204" pitchFamily="34" charset="0"/>
              </a:rPr>
              <a:t>EG 2024 – </a:t>
            </a:r>
            <a:r>
              <a:rPr lang="de-DE" sz="140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Überblick </a:t>
            </a:r>
            <a:endParaRPr lang="de-DE"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de-DE" sz="1600" dirty="0">
                <a:latin typeface="Arial Black" panose="020B0A04020102020204" pitchFamily="34" charset="0"/>
                <a:ea typeface="Calibri" panose="020F0502020204030204" pitchFamily="34" charset="0"/>
                <a:cs typeface="Arial" panose="020B0604020202020204" pitchFamily="34" charset="0"/>
              </a:rPr>
              <a:t>	</a:t>
            </a:r>
            <a:r>
              <a:rPr lang="de-DE" sz="1000" b="1" i="1" dirty="0" smtClean="0">
                <a:solidFill>
                  <a:srgbClr val="152B75"/>
                </a:solidFill>
                <a:latin typeface="Arial Black" panose="020B0A04020102020204" pitchFamily="34" charset="0"/>
                <a:ea typeface="Calibri" panose="020F0502020204030204" pitchFamily="34" charset="0"/>
                <a:cs typeface="Arial" panose="020B0604020202020204" pitchFamily="34" charset="0"/>
              </a:rPr>
              <a:t>			</a:t>
            </a:r>
            <a:endParaRPr lang="de-DE" sz="1000" b="1" i="1" dirty="0">
              <a:solidFill>
                <a:srgbClr val="C00000"/>
              </a:solidFill>
              <a:latin typeface="Arial" panose="020B0604020202020204" pitchFamily="34" charset="0"/>
              <a:ea typeface="Calibri" panose="020F0502020204030204" pitchFamily="34" charset="0"/>
              <a:cs typeface="Arial" panose="020B0604020202020204" pitchFamily="34" charset="0"/>
              <a:sym typeface="Webdings" panose="05030102010509060703" pitchFamily="18" charset="2"/>
            </a:endParaRPr>
          </a:p>
        </p:txBody>
      </p:sp>
      <p:sp>
        <p:nvSpPr>
          <p:cNvPr id="50" name="Rechteck 49"/>
          <p:cNvSpPr/>
          <p:nvPr/>
        </p:nvSpPr>
        <p:spPr>
          <a:xfrm>
            <a:off x="5689415" y="5938012"/>
            <a:ext cx="1498304" cy="215444"/>
          </a:xfrm>
          <a:prstGeom prst="rect">
            <a:avLst/>
          </a:prstGeom>
        </p:spPr>
        <p:txBody>
          <a:bodyPr wrap="square">
            <a:spAutoFit/>
          </a:bodyPr>
          <a:lstStyle/>
          <a:p>
            <a:r>
              <a:rPr lang="de-DE" sz="800" dirty="0" smtClean="0">
                <a:latin typeface="Arial" panose="020B0604020202020204" pitchFamily="34" charset="0"/>
                <a:cs typeface="Arial" panose="020B0604020202020204" pitchFamily="34" charset="0"/>
              </a:rPr>
              <a:t>Freepik; </a:t>
            </a:r>
            <a:r>
              <a:rPr lang="de-DE" sz="800" dirty="0" smtClean="0">
                <a:latin typeface="Proxima Nova"/>
              </a:rPr>
              <a:t>noomtah; </a:t>
            </a:r>
            <a:r>
              <a:rPr lang="de-DE" sz="800" dirty="0">
                <a:latin typeface="Arial" panose="020B0604020202020204" pitchFamily="34" charset="0"/>
                <a:cs typeface="Arial" panose="020B0604020202020204" pitchFamily="34" charset="0"/>
              </a:rPr>
              <a:t>Oleh </a:t>
            </a:r>
            <a:r>
              <a:rPr lang="de-DE" sz="800" b="1" dirty="0">
                <a:solidFill>
                  <a:srgbClr val="FFFFFF"/>
                </a:solidFill>
                <a:latin typeface="Proxima Nova"/>
              </a:rPr>
              <a:t> </a:t>
            </a:r>
          </a:p>
        </p:txBody>
      </p:sp>
      <p:sp>
        <p:nvSpPr>
          <p:cNvPr id="36" name="Richtungspfeil 35"/>
          <p:cNvSpPr/>
          <p:nvPr/>
        </p:nvSpPr>
        <p:spPr>
          <a:xfrm rot="16200000">
            <a:off x="5051052" y="2913749"/>
            <a:ext cx="836885" cy="3002400"/>
          </a:xfrm>
          <a:prstGeom prst="homePlate">
            <a:avLst>
              <a:gd name="adj" fmla="val 106"/>
            </a:avLst>
          </a:prstGeom>
          <a:solidFill>
            <a:srgbClr val="F291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smtClean="0">
                <a:solidFill>
                  <a:schemeClr val="bg1"/>
                </a:solidFill>
                <a:latin typeface="Arial" panose="020B0604020202020204" pitchFamily="34" charset="0"/>
                <a:cs typeface="Arial" panose="020B0604020202020204" pitchFamily="34" charset="0"/>
              </a:rPr>
              <a:t>1</a:t>
            </a:r>
            <a:r>
              <a:rPr lang="de-DE" sz="1400" dirty="0">
                <a:solidFill>
                  <a:schemeClr val="bg1"/>
                </a:solidFill>
                <a:latin typeface="Arial" panose="020B0604020202020204" pitchFamily="34" charset="0"/>
                <a:cs typeface="Arial" panose="020B0604020202020204" pitchFamily="34" charset="0"/>
              </a:rPr>
              <a:t>. Wohnung </a:t>
            </a:r>
            <a:r>
              <a:rPr lang="de-DE" sz="1400" dirty="0" smtClean="0">
                <a:solidFill>
                  <a:schemeClr val="bg1"/>
                </a:solidFill>
                <a:latin typeface="Arial" panose="020B0604020202020204" pitchFamily="34" charset="0"/>
                <a:cs typeface="Arial" panose="020B0604020202020204" pitchFamily="34" charset="0"/>
              </a:rPr>
              <a:t/>
            </a:r>
            <a:br>
              <a:rPr lang="de-DE" sz="1400" dirty="0" smtClean="0">
                <a:solidFill>
                  <a:schemeClr val="bg1"/>
                </a:solidFill>
                <a:latin typeface="Arial" panose="020B0604020202020204" pitchFamily="34" charset="0"/>
                <a:cs typeface="Arial" panose="020B0604020202020204" pitchFamily="34" charset="0"/>
              </a:rPr>
            </a:br>
            <a:r>
              <a:rPr lang="de-DE" sz="1400" dirty="0" smtClean="0">
                <a:solidFill>
                  <a:schemeClr val="bg1"/>
                </a:solidFill>
                <a:latin typeface="Arial Black" panose="020B0A04020102020204" pitchFamily="34" charset="0"/>
                <a:cs typeface="Arial" panose="020B0604020202020204" pitchFamily="34" charset="0"/>
              </a:rPr>
              <a:t>30.000 € </a:t>
            </a:r>
            <a:endParaRPr lang="de-DE" sz="1400" dirty="0">
              <a:solidFill>
                <a:schemeClr val="bg1"/>
              </a:solidFill>
              <a:latin typeface="Arial" panose="020B0604020202020204" pitchFamily="34" charset="0"/>
              <a:cs typeface="Arial" panose="020B0604020202020204" pitchFamily="34" charset="0"/>
            </a:endParaRPr>
          </a:p>
        </p:txBody>
      </p:sp>
      <p:sp>
        <p:nvSpPr>
          <p:cNvPr id="37" name="Richtungspfeil 36"/>
          <p:cNvSpPr/>
          <p:nvPr/>
        </p:nvSpPr>
        <p:spPr>
          <a:xfrm rot="16200000">
            <a:off x="2153980" y="3569682"/>
            <a:ext cx="372732" cy="3002975"/>
          </a:xfrm>
          <a:prstGeom prst="homePlate">
            <a:avLst>
              <a:gd name="adj" fmla="val 0"/>
            </a:avLst>
          </a:prstGeom>
          <a:solidFill>
            <a:srgbClr val="F291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solidFill>
                  <a:schemeClr val="bg1"/>
                </a:solidFill>
                <a:latin typeface="Arial" panose="020B0604020202020204" pitchFamily="34" charset="0"/>
                <a:cs typeface="Arial" panose="020B0604020202020204" pitchFamily="34" charset="0"/>
              </a:rPr>
              <a:t>Einfamilienhaus</a:t>
            </a:r>
          </a:p>
        </p:txBody>
      </p:sp>
      <p:sp>
        <p:nvSpPr>
          <p:cNvPr id="38" name="Richtungspfeil 37"/>
          <p:cNvSpPr/>
          <p:nvPr/>
        </p:nvSpPr>
        <p:spPr>
          <a:xfrm rot="16200000">
            <a:off x="5283130" y="3560428"/>
            <a:ext cx="372732" cy="3002400"/>
          </a:xfrm>
          <a:prstGeom prst="homePlate">
            <a:avLst>
              <a:gd name="adj" fmla="val 0"/>
            </a:avLst>
          </a:prstGeom>
          <a:solidFill>
            <a:srgbClr val="F291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smtClean="0">
                <a:solidFill>
                  <a:schemeClr val="bg1"/>
                </a:solidFill>
                <a:latin typeface="Arial" panose="020B0604020202020204" pitchFamily="34" charset="0"/>
                <a:cs typeface="Arial" panose="020B0604020202020204" pitchFamily="34" charset="0"/>
              </a:rPr>
              <a:t>Mehrfamilienhaus</a:t>
            </a:r>
            <a:endParaRPr lang="de-DE" sz="1400" dirty="0">
              <a:solidFill>
                <a:schemeClr val="bg1"/>
              </a:solidFill>
              <a:latin typeface="Arial" panose="020B0604020202020204" pitchFamily="34" charset="0"/>
              <a:cs typeface="Arial" panose="020B0604020202020204" pitchFamily="34" charset="0"/>
            </a:endParaRPr>
          </a:p>
        </p:txBody>
      </p:sp>
      <p:sp>
        <p:nvSpPr>
          <p:cNvPr id="44" name="Richtungspfeil 43"/>
          <p:cNvSpPr/>
          <p:nvPr/>
        </p:nvSpPr>
        <p:spPr>
          <a:xfrm rot="16200000">
            <a:off x="5051054" y="2025449"/>
            <a:ext cx="836885" cy="3002400"/>
          </a:xfrm>
          <a:prstGeom prst="homePlate">
            <a:avLst>
              <a:gd name="adj" fmla="val 106"/>
            </a:avLst>
          </a:prstGeom>
          <a:solidFill>
            <a:srgbClr val="87586B"/>
          </a:solidFill>
          <a:ln w="57150">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smtClean="0">
                <a:solidFill>
                  <a:schemeClr val="bg1"/>
                </a:solidFill>
                <a:latin typeface="Arial" panose="020B0604020202020204" pitchFamily="34" charset="0"/>
                <a:cs typeface="Arial" panose="020B0604020202020204" pitchFamily="34" charset="0"/>
              </a:rPr>
              <a:t>2. bis 6. Wohnung</a:t>
            </a:r>
            <a:br>
              <a:rPr lang="de-DE" sz="1400" dirty="0" smtClean="0">
                <a:solidFill>
                  <a:schemeClr val="bg1"/>
                </a:solidFill>
                <a:latin typeface="Arial" panose="020B0604020202020204" pitchFamily="34" charset="0"/>
                <a:cs typeface="Arial" panose="020B0604020202020204" pitchFamily="34" charset="0"/>
              </a:rPr>
            </a:br>
            <a:r>
              <a:rPr lang="de-DE" sz="1400" dirty="0" smtClean="0">
                <a:solidFill>
                  <a:schemeClr val="bg1"/>
                </a:solidFill>
                <a:latin typeface="Arial" panose="020B0604020202020204" pitchFamily="34" charset="0"/>
                <a:cs typeface="Arial" panose="020B0604020202020204" pitchFamily="34" charset="0"/>
              </a:rPr>
              <a:t>je 15.000 €</a:t>
            </a:r>
            <a:endParaRPr lang="de-DE" sz="1400" dirty="0">
              <a:solidFill>
                <a:schemeClr val="bg1"/>
              </a:solidFill>
              <a:latin typeface="Arial" panose="020B0604020202020204" pitchFamily="34" charset="0"/>
              <a:cs typeface="Arial" panose="020B0604020202020204" pitchFamily="34" charset="0"/>
            </a:endParaRPr>
          </a:p>
        </p:txBody>
      </p:sp>
      <p:sp>
        <p:nvSpPr>
          <p:cNvPr id="51" name="Richtungspfeil 50"/>
          <p:cNvSpPr/>
          <p:nvPr/>
        </p:nvSpPr>
        <p:spPr>
          <a:xfrm rot="16200000">
            <a:off x="5051054" y="1137150"/>
            <a:ext cx="836884" cy="3002400"/>
          </a:xfrm>
          <a:prstGeom prst="homePlate">
            <a:avLst>
              <a:gd name="adj" fmla="val 106"/>
            </a:avLst>
          </a:prstGeom>
          <a:solidFill>
            <a:srgbClr val="443D7F"/>
          </a:solidFill>
          <a:ln w="57150">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smtClean="0">
                <a:solidFill>
                  <a:schemeClr val="bg1"/>
                </a:solidFill>
                <a:latin typeface="Arial" panose="020B0604020202020204" pitchFamily="34" charset="0"/>
                <a:cs typeface="Arial" panose="020B0604020202020204" pitchFamily="34" charset="0"/>
              </a:rPr>
              <a:t>ab der 7. Wohnung</a:t>
            </a:r>
            <a:br>
              <a:rPr lang="de-DE" sz="1400" dirty="0" smtClean="0">
                <a:solidFill>
                  <a:schemeClr val="bg1"/>
                </a:solidFill>
                <a:latin typeface="Arial" panose="020B0604020202020204" pitchFamily="34" charset="0"/>
                <a:cs typeface="Arial" panose="020B0604020202020204" pitchFamily="34" charset="0"/>
              </a:rPr>
            </a:br>
            <a:r>
              <a:rPr lang="de-DE" sz="1400" dirty="0" smtClean="0">
                <a:solidFill>
                  <a:schemeClr val="bg1"/>
                </a:solidFill>
                <a:latin typeface="Arial" panose="020B0604020202020204" pitchFamily="34" charset="0"/>
                <a:cs typeface="Arial" panose="020B0604020202020204" pitchFamily="34" charset="0"/>
              </a:rPr>
              <a:t>je 8.000 €</a:t>
            </a:r>
            <a:endParaRPr lang="de-DE" sz="1400" dirty="0">
              <a:solidFill>
                <a:schemeClr val="bg1"/>
              </a:solidFill>
              <a:latin typeface="Arial" panose="020B0604020202020204" pitchFamily="34" charset="0"/>
              <a:cs typeface="Arial" panose="020B0604020202020204" pitchFamily="34" charset="0"/>
            </a:endParaRPr>
          </a:p>
        </p:txBody>
      </p:sp>
      <p:grpSp>
        <p:nvGrpSpPr>
          <p:cNvPr id="52" name="Gruppieren 51"/>
          <p:cNvGrpSpPr/>
          <p:nvPr/>
        </p:nvGrpSpPr>
        <p:grpSpPr>
          <a:xfrm>
            <a:off x="1682646" y="2692428"/>
            <a:ext cx="576000" cy="606144"/>
            <a:chOff x="8451208" y="2087730"/>
            <a:chExt cx="708371" cy="764680"/>
          </a:xfrm>
        </p:grpSpPr>
        <p:sp>
          <p:nvSpPr>
            <p:cNvPr id="53" name="Ellipse 52"/>
            <p:cNvSpPr/>
            <p:nvPr/>
          </p:nvSpPr>
          <p:spPr>
            <a:xfrm>
              <a:off x="8451208" y="2144039"/>
              <a:ext cx="708371" cy="708371"/>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4" name="Grafik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074" y="2216907"/>
              <a:ext cx="478638" cy="478638"/>
            </a:xfrm>
            <a:prstGeom prst="rect">
              <a:avLst/>
            </a:prstGeom>
          </p:spPr>
        </p:pic>
        <p:sp>
          <p:nvSpPr>
            <p:cNvPr id="55" name="Rechteck 54"/>
            <p:cNvSpPr/>
            <p:nvPr/>
          </p:nvSpPr>
          <p:spPr>
            <a:xfrm rot="20938670">
              <a:off x="8762178" y="2381518"/>
              <a:ext cx="282533" cy="55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Ellipse 55"/>
            <p:cNvSpPr/>
            <p:nvPr/>
          </p:nvSpPr>
          <p:spPr>
            <a:xfrm>
              <a:off x="8726306" y="2177413"/>
              <a:ext cx="252000" cy="252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Textfeld 56"/>
            <p:cNvSpPr txBox="1"/>
            <p:nvPr/>
          </p:nvSpPr>
          <p:spPr>
            <a:xfrm>
              <a:off x="8658527" y="2087730"/>
              <a:ext cx="283305" cy="427102"/>
            </a:xfrm>
            <a:prstGeom prst="rect">
              <a:avLst/>
            </a:prstGeom>
            <a:noFill/>
          </p:spPr>
          <p:txBody>
            <a:bodyPr wrap="square" rtlCol="0">
              <a:spAutoFit/>
            </a:bodyPr>
            <a:lstStyle/>
            <a:p>
              <a:r>
                <a:rPr lang="de-DE" sz="1600" dirty="0"/>
                <a:t>€</a:t>
              </a:r>
            </a:p>
          </p:txBody>
        </p:sp>
      </p:grpSp>
      <p:grpSp>
        <p:nvGrpSpPr>
          <p:cNvPr id="58" name="Gruppieren 57"/>
          <p:cNvGrpSpPr/>
          <p:nvPr/>
        </p:nvGrpSpPr>
        <p:grpSpPr>
          <a:xfrm>
            <a:off x="911753" y="2727015"/>
            <a:ext cx="576000" cy="576000"/>
            <a:chOff x="2812409" y="3601766"/>
            <a:chExt cx="708371" cy="708371"/>
          </a:xfrm>
        </p:grpSpPr>
        <p:sp>
          <p:nvSpPr>
            <p:cNvPr id="59" name="Ellipse 58"/>
            <p:cNvSpPr/>
            <p:nvPr/>
          </p:nvSpPr>
          <p:spPr>
            <a:xfrm>
              <a:off x="2812409" y="3601766"/>
              <a:ext cx="708371" cy="708371"/>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0" name="Grafik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7988" y="3724979"/>
              <a:ext cx="432000" cy="432000"/>
            </a:xfrm>
            <a:prstGeom prst="rect">
              <a:avLst/>
            </a:prstGeom>
          </p:spPr>
        </p:pic>
      </p:grpSp>
      <p:grpSp>
        <p:nvGrpSpPr>
          <p:cNvPr id="61" name="Gruppieren 60"/>
          <p:cNvGrpSpPr/>
          <p:nvPr/>
        </p:nvGrpSpPr>
        <p:grpSpPr>
          <a:xfrm>
            <a:off x="2445060" y="2717548"/>
            <a:ext cx="576000" cy="576000"/>
            <a:chOff x="553840" y="2792073"/>
            <a:chExt cx="900000" cy="900000"/>
          </a:xfrm>
        </p:grpSpPr>
        <p:sp>
          <p:nvSpPr>
            <p:cNvPr id="62" name="Ellipse 61"/>
            <p:cNvSpPr/>
            <p:nvPr/>
          </p:nvSpPr>
          <p:spPr>
            <a:xfrm>
              <a:off x="553840" y="2792073"/>
              <a:ext cx="900000" cy="90000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3" name="Grafik 62"/>
            <p:cNvPicPr>
              <a:picLocks noChangeAspect="1"/>
            </p:cNvPicPr>
            <p:nvPr/>
          </p:nvPicPr>
          <p:blipFill>
            <a:blip r:embed="rId4">
              <a:clrChange>
                <a:clrFrom>
                  <a:srgbClr val="F8FAFB"/>
                </a:clrFrom>
                <a:clrTo>
                  <a:srgbClr val="F8FAFB">
                    <a:alpha val="0"/>
                  </a:srgbClr>
                </a:clrTo>
              </a:clrChange>
            </a:blip>
            <a:stretch>
              <a:fillRect/>
            </a:stretch>
          </p:blipFill>
          <p:spPr>
            <a:xfrm>
              <a:off x="623247" y="2923528"/>
              <a:ext cx="807467" cy="698294"/>
            </a:xfrm>
            <a:prstGeom prst="rect">
              <a:avLst/>
            </a:prstGeom>
          </p:spPr>
        </p:pic>
      </p:grpSp>
      <p:grpSp>
        <p:nvGrpSpPr>
          <p:cNvPr id="64" name="Gruppieren 63"/>
          <p:cNvGrpSpPr/>
          <p:nvPr/>
        </p:nvGrpSpPr>
        <p:grpSpPr>
          <a:xfrm>
            <a:off x="3196542" y="2737063"/>
            <a:ext cx="576000" cy="576000"/>
            <a:chOff x="581748" y="3226111"/>
            <a:chExt cx="900000" cy="900000"/>
          </a:xfrm>
        </p:grpSpPr>
        <p:sp>
          <p:nvSpPr>
            <p:cNvPr id="65" name="Ellipse 64"/>
            <p:cNvSpPr/>
            <p:nvPr/>
          </p:nvSpPr>
          <p:spPr>
            <a:xfrm>
              <a:off x="581748" y="3226111"/>
              <a:ext cx="900000" cy="90000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6" name="Grafik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512" y="3362707"/>
              <a:ext cx="636727" cy="636727"/>
            </a:xfrm>
            <a:prstGeom prst="rect">
              <a:avLst/>
            </a:prstGeom>
          </p:spPr>
        </p:pic>
      </p:grpSp>
      <p:grpSp>
        <p:nvGrpSpPr>
          <p:cNvPr id="67" name="Gruppieren 66"/>
          <p:cNvGrpSpPr/>
          <p:nvPr/>
        </p:nvGrpSpPr>
        <p:grpSpPr>
          <a:xfrm>
            <a:off x="5625760" y="1439656"/>
            <a:ext cx="576000" cy="576000"/>
            <a:chOff x="2812409" y="3601766"/>
            <a:chExt cx="708371" cy="708371"/>
          </a:xfrm>
        </p:grpSpPr>
        <p:sp>
          <p:nvSpPr>
            <p:cNvPr id="68" name="Ellipse 67"/>
            <p:cNvSpPr/>
            <p:nvPr/>
          </p:nvSpPr>
          <p:spPr>
            <a:xfrm>
              <a:off x="2812409" y="3601766"/>
              <a:ext cx="708371" cy="708371"/>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9" name="Grafik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7988" y="3724979"/>
              <a:ext cx="432000" cy="432000"/>
            </a:xfrm>
            <a:prstGeom prst="rect">
              <a:avLst/>
            </a:prstGeom>
          </p:spPr>
        </p:pic>
      </p:grpSp>
      <p:grpSp>
        <p:nvGrpSpPr>
          <p:cNvPr id="70" name="Gruppieren 69"/>
          <p:cNvGrpSpPr/>
          <p:nvPr/>
        </p:nvGrpSpPr>
        <p:grpSpPr>
          <a:xfrm>
            <a:off x="6345918" y="1439656"/>
            <a:ext cx="576000" cy="576000"/>
            <a:chOff x="581748" y="3226111"/>
            <a:chExt cx="900000" cy="900000"/>
          </a:xfrm>
        </p:grpSpPr>
        <p:sp>
          <p:nvSpPr>
            <p:cNvPr id="71" name="Ellipse 70"/>
            <p:cNvSpPr/>
            <p:nvPr/>
          </p:nvSpPr>
          <p:spPr>
            <a:xfrm>
              <a:off x="581748" y="3226111"/>
              <a:ext cx="900000" cy="90000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2" name="Grafik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512" y="3362707"/>
              <a:ext cx="636727" cy="636727"/>
            </a:xfrm>
            <a:prstGeom prst="rect">
              <a:avLst/>
            </a:prstGeom>
          </p:spPr>
        </p:pic>
      </p:grpSp>
      <p:sp>
        <p:nvSpPr>
          <p:cNvPr id="34" name="Rechteck 33"/>
          <p:cNvSpPr/>
          <p:nvPr/>
        </p:nvSpPr>
        <p:spPr>
          <a:xfrm>
            <a:off x="7271415" y="1137895"/>
            <a:ext cx="4635882" cy="5001369"/>
          </a:xfrm>
          <a:prstGeom prst="rect">
            <a:avLst/>
          </a:prstGeom>
        </p:spPr>
        <p:txBody>
          <a:bodyPr wrap="square">
            <a:spAutoFit/>
          </a:bodyPr>
          <a:lstStyle/>
          <a:p>
            <a:r>
              <a:rPr lang="de-DE" sz="1400" b="1" dirty="0">
                <a:solidFill>
                  <a:srgbClr val="000000"/>
                </a:solidFill>
                <a:latin typeface="Arial Black" panose="020B0A04020102020204" pitchFamily="34" charset="0"/>
              </a:rPr>
              <a:t>Höchstgrenze </a:t>
            </a:r>
            <a:r>
              <a:rPr lang="de-DE" sz="1400" b="1" dirty="0" smtClean="0">
                <a:solidFill>
                  <a:srgbClr val="000000"/>
                </a:solidFill>
                <a:latin typeface="Arial Black" panose="020B0A04020102020204" pitchFamily="34" charset="0"/>
              </a:rPr>
              <a:t>förderfähige Kosten </a:t>
            </a:r>
            <a:br>
              <a:rPr lang="de-DE" sz="1400" b="1" dirty="0" smtClean="0">
                <a:solidFill>
                  <a:srgbClr val="000000"/>
                </a:solidFill>
                <a:latin typeface="Arial Black" panose="020B0A04020102020204" pitchFamily="34" charset="0"/>
              </a:rPr>
            </a:br>
            <a:r>
              <a:rPr lang="de-DE" sz="1400" dirty="0" smtClean="0">
                <a:solidFill>
                  <a:srgbClr val="000000"/>
                </a:solidFill>
                <a:latin typeface="Arial Black" panose="020B0A04020102020204" pitchFamily="34" charset="0"/>
              </a:rPr>
              <a:t>bei </a:t>
            </a:r>
            <a:r>
              <a:rPr lang="de-DE" sz="1400" dirty="0">
                <a:solidFill>
                  <a:srgbClr val="000000"/>
                </a:solidFill>
                <a:latin typeface="Arial Black" panose="020B0A04020102020204" pitchFamily="34" charset="0"/>
              </a:rPr>
              <a:t>Heizungsmodernisierung </a:t>
            </a:r>
            <a:r>
              <a:rPr lang="de-DE" sz="1400" dirty="0" smtClean="0">
                <a:solidFill>
                  <a:srgbClr val="000000"/>
                </a:solidFill>
                <a:latin typeface="Arial Black" panose="020B0A04020102020204" pitchFamily="34" charset="0"/>
              </a:rPr>
              <a:t/>
            </a:r>
            <a:br>
              <a:rPr lang="de-DE" sz="1400" dirty="0" smtClean="0">
                <a:solidFill>
                  <a:srgbClr val="000000"/>
                </a:solidFill>
                <a:latin typeface="Arial Black" panose="020B0A04020102020204" pitchFamily="34" charset="0"/>
              </a:rPr>
            </a:br>
            <a:endParaRPr lang="de-DE" sz="1400" dirty="0">
              <a:solidFill>
                <a:srgbClr val="000000"/>
              </a:solidFill>
              <a:latin typeface="Arial Black" panose="020B0A04020102020204" pitchFamily="34" charset="0"/>
            </a:endParaRPr>
          </a:p>
          <a:p>
            <a:pPr marL="182563" indent="-182563">
              <a:buFont typeface="Wingdings" panose="05000000000000000000" pitchFamily="2" charset="2"/>
              <a:buChar char="§"/>
            </a:pPr>
            <a:r>
              <a:rPr lang="de-DE" sz="1400" dirty="0">
                <a:solidFill>
                  <a:srgbClr val="000000"/>
                </a:solidFill>
                <a:latin typeface="Arial" panose="020B0604020202020204" pitchFamily="34" charset="0"/>
              </a:rPr>
              <a:t>Die förderfähigen Ausgaben </a:t>
            </a:r>
            <a:r>
              <a:rPr lang="de-DE" sz="1400" dirty="0" smtClean="0">
                <a:solidFill>
                  <a:srgbClr val="000000"/>
                </a:solidFill>
                <a:latin typeface="Arial" panose="020B0604020202020204" pitchFamily="34" charset="0"/>
              </a:rPr>
              <a:t>für den Zuschuss</a:t>
            </a:r>
            <a:br>
              <a:rPr lang="de-DE" sz="1400" dirty="0" smtClean="0">
                <a:solidFill>
                  <a:srgbClr val="000000"/>
                </a:solidFill>
                <a:latin typeface="Arial" panose="020B0604020202020204" pitchFamily="34" charset="0"/>
              </a:rPr>
            </a:br>
            <a:r>
              <a:rPr lang="de-DE" sz="1400" dirty="0" smtClean="0">
                <a:solidFill>
                  <a:srgbClr val="000000"/>
                </a:solidFill>
                <a:latin typeface="Arial" panose="020B0604020202020204" pitchFamily="34" charset="0"/>
              </a:rPr>
              <a:t>sind </a:t>
            </a:r>
            <a:r>
              <a:rPr lang="de-DE" sz="1400" dirty="0" smtClean="0">
                <a:solidFill>
                  <a:srgbClr val="000000"/>
                </a:solidFill>
                <a:latin typeface="Arial Black" panose="020B0A04020102020204" pitchFamily="34" charset="0"/>
              </a:rPr>
              <a:t>pro </a:t>
            </a:r>
            <a:r>
              <a:rPr lang="de-DE" sz="1400" dirty="0">
                <a:solidFill>
                  <a:srgbClr val="000000"/>
                </a:solidFill>
                <a:latin typeface="Arial Black" panose="020B0A04020102020204" pitchFamily="34" charset="0"/>
              </a:rPr>
              <a:t>Gebäude insgesamt </a:t>
            </a:r>
            <a:r>
              <a:rPr lang="de-DE" sz="1400" dirty="0" smtClean="0">
                <a:solidFill>
                  <a:srgbClr val="000000"/>
                </a:solidFill>
                <a:latin typeface="Arial Black" panose="020B0A04020102020204" pitchFamily="34" charset="0"/>
              </a:rPr>
              <a:t>beschränkt</a:t>
            </a:r>
            <a:endParaRPr lang="de-DE" sz="700" dirty="0">
              <a:solidFill>
                <a:srgbClr val="000000"/>
              </a:solidFill>
              <a:latin typeface="Arial Black" panose="020B0A04020102020204" pitchFamily="34" charset="0"/>
            </a:endParaRPr>
          </a:p>
          <a:p>
            <a:pPr marL="182563" indent="-182563">
              <a:buFont typeface="Wingdings" panose="05000000000000000000" pitchFamily="2" charset="2"/>
              <a:buChar char="§"/>
            </a:pPr>
            <a:r>
              <a:rPr lang="de-DE" sz="1400" dirty="0" smtClean="0">
                <a:solidFill>
                  <a:srgbClr val="000000"/>
                </a:solidFill>
                <a:latin typeface="Arial" panose="020B0604020202020204" pitchFamily="34" charset="0"/>
              </a:rPr>
              <a:t>unabhängig </a:t>
            </a:r>
            <a:r>
              <a:rPr lang="de-DE" sz="1400" dirty="0">
                <a:solidFill>
                  <a:srgbClr val="000000"/>
                </a:solidFill>
                <a:latin typeface="Arial" panose="020B0604020202020204" pitchFamily="34" charset="0"/>
              </a:rPr>
              <a:t>vom Zeitraum und unabhängig von der Anzahl gestellter </a:t>
            </a:r>
            <a:r>
              <a:rPr lang="de-DE" sz="1400" dirty="0" smtClean="0">
                <a:solidFill>
                  <a:srgbClr val="000000"/>
                </a:solidFill>
                <a:latin typeface="Arial" panose="020B0604020202020204" pitchFamily="34" charset="0"/>
              </a:rPr>
              <a:t>Anträge</a:t>
            </a:r>
            <a:br>
              <a:rPr lang="de-DE" sz="1400" dirty="0" smtClean="0">
                <a:solidFill>
                  <a:srgbClr val="000000"/>
                </a:solidFill>
                <a:latin typeface="Arial" panose="020B0604020202020204" pitchFamily="34" charset="0"/>
              </a:rPr>
            </a:br>
            <a:endParaRPr lang="de-DE" sz="1600" dirty="0" smtClean="0">
              <a:solidFill>
                <a:srgbClr val="000000"/>
              </a:solidFill>
              <a:latin typeface="Arial" panose="020B0604020202020204" pitchFamily="34" charset="0"/>
            </a:endParaRPr>
          </a:p>
          <a:p>
            <a:pPr marL="182563" indent="-182563">
              <a:buFont typeface="Wingdings" panose="05000000000000000000" pitchFamily="2" charset="2"/>
              <a:buChar char="§"/>
            </a:pPr>
            <a:r>
              <a:rPr lang="de-DE" sz="1400" dirty="0" smtClean="0">
                <a:solidFill>
                  <a:srgbClr val="000000"/>
                </a:solidFill>
                <a:latin typeface="Arial" panose="020B0604020202020204" pitchFamily="34" charset="0"/>
              </a:rPr>
              <a:t>Bei </a:t>
            </a:r>
            <a:r>
              <a:rPr lang="de-DE" sz="1400" dirty="0">
                <a:solidFill>
                  <a:srgbClr val="000000"/>
                </a:solidFill>
                <a:latin typeface="Arial" panose="020B0604020202020204" pitchFamily="34" charset="0"/>
              </a:rPr>
              <a:t>mehreren Investoren für ein Vorhaben, haben sich die Antragsteller vor Antragstellung über die Aufteilung der Förderhöchstbeträge zu verständigen und entsprechend die Förderung zu beantragen. </a:t>
            </a:r>
            <a:endParaRPr lang="de-DE" sz="1400" dirty="0" smtClean="0">
              <a:solidFill>
                <a:srgbClr val="000000"/>
              </a:solidFill>
              <a:latin typeface="Arial" panose="020B0604020202020204" pitchFamily="34" charset="0"/>
            </a:endParaRPr>
          </a:p>
          <a:p>
            <a:pPr marL="182563" indent="-182563">
              <a:buFont typeface="Wingdings" panose="05000000000000000000" pitchFamily="2" charset="2"/>
              <a:buChar char="§"/>
            </a:pPr>
            <a:endParaRPr lang="de-DE" sz="700" dirty="0" smtClean="0">
              <a:solidFill>
                <a:srgbClr val="000000"/>
              </a:solidFill>
              <a:latin typeface="Arial" panose="020B0604020202020204" pitchFamily="34" charset="0"/>
            </a:endParaRPr>
          </a:p>
          <a:p>
            <a:pPr marL="182563" indent="-182563">
              <a:buFont typeface="Wingdings" panose="05000000000000000000" pitchFamily="2" charset="2"/>
              <a:buChar char="§"/>
            </a:pPr>
            <a:r>
              <a:rPr lang="de-DE" sz="1400" dirty="0" smtClean="0">
                <a:solidFill>
                  <a:srgbClr val="000000"/>
                </a:solidFill>
                <a:latin typeface="Arial" panose="020B0604020202020204" pitchFamily="34" charset="0"/>
              </a:rPr>
              <a:t>Bemessungsgrundlage ist </a:t>
            </a:r>
            <a:r>
              <a:rPr lang="de-DE" sz="1400" dirty="0">
                <a:solidFill>
                  <a:srgbClr val="000000"/>
                </a:solidFill>
                <a:latin typeface="Arial" panose="020B0604020202020204" pitchFamily="34" charset="0"/>
              </a:rPr>
              <a:t>die </a:t>
            </a:r>
            <a:r>
              <a:rPr lang="de-DE" sz="1400" dirty="0">
                <a:solidFill>
                  <a:srgbClr val="000000"/>
                </a:solidFill>
                <a:latin typeface="Arial Black" panose="020B0A04020102020204" pitchFamily="34" charset="0"/>
              </a:rPr>
              <a:t>Anzahl der Wohneinheiten nach </a:t>
            </a:r>
            <a:r>
              <a:rPr lang="de-DE" sz="1400" dirty="0" smtClean="0">
                <a:solidFill>
                  <a:srgbClr val="000000"/>
                </a:solidFill>
                <a:latin typeface="Arial Black" panose="020B0A04020102020204" pitchFamily="34" charset="0"/>
              </a:rPr>
              <a:t>Sanierung</a:t>
            </a:r>
            <a:endParaRPr lang="de-DE" sz="700" dirty="0" smtClean="0">
              <a:solidFill>
                <a:srgbClr val="000000"/>
              </a:solidFill>
              <a:latin typeface="Arial" panose="020B0604020202020204" pitchFamily="34" charset="0"/>
            </a:endParaRPr>
          </a:p>
          <a:p>
            <a:pPr marL="182563" indent="-182563">
              <a:buFont typeface="Wingdings" panose="05000000000000000000" pitchFamily="2" charset="2"/>
              <a:buChar char="§"/>
            </a:pPr>
            <a:r>
              <a:rPr lang="de-DE" sz="1400" dirty="0" smtClean="0">
                <a:solidFill>
                  <a:srgbClr val="000000"/>
                </a:solidFill>
                <a:latin typeface="Arial" panose="020B0604020202020204" pitchFamily="34" charset="0"/>
              </a:rPr>
              <a:t>gilt </a:t>
            </a:r>
            <a:r>
              <a:rPr lang="de-DE" sz="1400" dirty="0">
                <a:solidFill>
                  <a:srgbClr val="000000"/>
                </a:solidFill>
                <a:latin typeface="Arial" panose="020B0604020202020204" pitchFamily="34" charset="0"/>
              </a:rPr>
              <a:t>auch bei Umwidmung (Nutzungsänderung) von beheizten </a:t>
            </a:r>
            <a:r>
              <a:rPr lang="de-DE" sz="1400" dirty="0" smtClean="0">
                <a:solidFill>
                  <a:srgbClr val="000000"/>
                </a:solidFill>
                <a:latin typeface="Arial" panose="020B0604020202020204" pitchFamily="34" charset="0"/>
              </a:rPr>
              <a:t>Nichtwohnflächen</a:t>
            </a:r>
            <a:br>
              <a:rPr lang="de-DE" sz="1400" dirty="0" smtClean="0">
                <a:solidFill>
                  <a:srgbClr val="000000"/>
                </a:solidFill>
                <a:latin typeface="Arial" panose="020B0604020202020204" pitchFamily="34" charset="0"/>
              </a:rPr>
            </a:br>
            <a:endParaRPr lang="de-DE" sz="1600" dirty="0" smtClean="0">
              <a:solidFill>
                <a:srgbClr val="000000"/>
              </a:solidFill>
              <a:latin typeface="Arial" panose="020B0604020202020204" pitchFamily="34" charset="0"/>
            </a:endParaRPr>
          </a:p>
          <a:p>
            <a:pPr marL="182563" indent="-182563">
              <a:buFont typeface="Wingdings" panose="05000000000000000000" pitchFamily="2" charset="2"/>
              <a:buChar char="§"/>
            </a:pPr>
            <a:r>
              <a:rPr lang="de-DE" sz="1400" dirty="0" smtClean="0">
                <a:solidFill>
                  <a:srgbClr val="000000"/>
                </a:solidFill>
                <a:latin typeface="Arial Black" panose="020B0A04020102020204" pitchFamily="34" charset="0"/>
              </a:rPr>
              <a:t>Für </a:t>
            </a:r>
            <a:r>
              <a:rPr lang="de-DE" sz="1400" dirty="0">
                <a:solidFill>
                  <a:srgbClr val="000000"/>
                </a:solidFill>
                <a:latin typeface="Arial Black" panose="020B0A04020102020204" pitchFamily="34" charset="0"/>
              </a:rPr>
              <a:t>Maßnahmen, die sich nicht auf das gesamte Gebäude </a:t>
            </a:r>
            <a:r>
              <a:rPr lang="de-DE" sz="1400" dirty="0" smtClean="0">
                <a:solidFill>
                  <a:srgbClr val="000000"/>
                </a:solidFill>
                <a:latin typeface="Arial Black" panose="020B0A04020102020204" pitchFamily="34" charset="0"/>
              </a:rPr>
              <a:t>beziehen</a:t>
            </a:r>
            <a:r>
              <a:rPr lang="de-DE" sz="1400" dirty="0" smtClean="0">
                <a:solidFill>
                  <a:srgbClr val="000000"/>
                </a:solidFill>
                <a:latin typeface="Arial" panose="020B0604020202020204" pitchFamily="34" charset="0"/>
              </a:rPr>
              <a:t>: </a:t>
            </a:r>
            <a:br>
              <a:rPr lang="de-DE" sz="1400" dirty="0" smtClean="0">
                <a:solidFill>
                  <a:srgbClr val="000000"/>
                </a:solidFill>
                <a:latin typeface="Arial" panose="020B0604020202020204" pitchFamily="34" charset="0"/>
              </a:rPr>
            </a:br>
            <a:r>
              <a:rPr lang="de-DE" sz="1400" dirty="0" smtClean="0">
                <a:solidFill>
                  <a:srgbClr val="000000"/>
                </a:solidFill>
                <a:latin typeface="Arial" panose="020B0604020202020204" pitchFamily="34" charset="0"/>
              </a:rPr>
              <a:t>für </a:t>
            </a:r>
            <a:r>
              <a:rPr lang="de-DE" sz="1400" dirty="0">
                <a:solidFill>
                  <a:srgbClr val="000000"/>
                </a:solidFill>
                <a:latin typeface="Arial" panose="020B0604020202020204" pitchFamily="34" charset="0"/>
              </a:rPr>
              <a:t>die Höchstgrenzen der förderfähigen Ausgaben </a:t>
            </a:r>
            <a:r>
              <a:rPr lang="de-DE" sz="1400" dirty="0" smtClean="0">
                <a:solidFill>
                  <a:srgbClr val="000000"/>
                </a:solidFill>
                <a:latin typeface="Arial" panose="020B0604020202020204" pitchFamily="34" charset="0"/>
              </a:rPr>
              <a:t/>
            </a:r>
            <a:br>
              <a:rPr lang="de-DE" sz="1400" dirty="0" smtClean="0">
                <a:solidFill>
                  <a:srgbClr val="000000"/>
                </a:solidFill>
                <a:latin typeface="Arial" panose="020B0604020202020204" pitchFamily="34" charset="0"/>
              </a:rPr>
            </a:br>
            <a:r>
              <a:rPr lang="de-DE" sz="1400" dirty="0" smtClean="0">
                <a:solidFill>
                  <a:srgbClr val="000000"/>
                </a:solidFill>
                <a:latin typeface="Arial" panose="020B0604020202020204" pitchFamily="34" charset="0"/>
              </a:rPr>
              <a:t>ist nur </a:t>
            </a:r>
            <a:r>
              <a:rPr lang="de-DE" sz="1400" dirty="0">
                <a:solidFill>
                  <a:srgbClr val="000000"/>
                </a:solidFill>
                <a:latin typeface="Arial" panose="020B0604020202020204" pitchFamily="34" charset="0"/>
              </a:rPr>
              <a:t>die Anzahl der Wohneinheiten maßgebend, </a:t>
            </a:r>
            <a:r>
              <a:rPr lang="de-DE" sz="1400" dirty="0" smtClean="0">
                <a:solidFill>
                  <a:srgbClr val="000000"/>
                </a:solidFill>
                <a:latin typeface="Arial" panose="020B0604020202020204" pitchFamily="34" charset="0"/>
              </a:rPr>
              <a:t/>
            </a:r>
            <a:br>
              <a:rPr lang="de-DE" sz="1400" dirty="0" smtClean="0">
                <a:solidFill>
                  <a:srgbClr val="000000"/>
                </a:solidFill>
                <a:latin typeface="Arial" panose="020B0604020202020204" pitchFamily="34" charset="0"/>
              </a:rPr>
            </a:br>
            <a:r>
              <a:rPr lang="de-DE" sz="1400" dirty="0" smtClean="0">
                <a:solidFill>
                  <a:srgbClr val="000000"/>
                </a:solidFill>
                <a:latin typeface="Arial" panose="020B0604020202020204" pitchFamily="34" charset="0"/>
              </a:rPr>
              <a:t>die </a:t>
            </a:r>
            <a:r>
              <a:rPr lang="de-DE" sz="1400" dirty="0">
                <a:solidFill>
                  <a:srgbClr val="000000"/>
                </a:solidFill>
                <a:latin typeface="Arial" panose="020B0604020202020204" pitchFamily="34" charset="0"/>
              </a:rPr>
              <a:t>von der Umsetzung der Maßnahme betroffen sind. </a:t>
            </a:r>
          </a:p>
        </p:txBody>
      </p:sp>
      <p:sp>
        <p:nvSpPr>
          <p:cNvPr id="2" name="Rechteck 1"/>
          <p:cNvSpPr/>
          <p:nvPr/>
        </p:nvSpPr>
        <p:spPr>
          <a:xfrm>
            <a:off x="734192" y="2244089"/>
            <a:ext cx="3251271" cy="369332"/>
          </a:xfrm>
          <a:prstGeom prst="rect">
            <a:avLst/>
          </a:prstGeom>
        </p:spPr>
        <p:txBody>
          <a:bodyPr wrap="square">
            <a:spAutoFit/>
          </a:bodyPr>
          <a:lstStyle/>
          <a:p>
            <a:r>
              <a:rPr lang="de-DE" b="1" dirty="0" smtClean="0">
                <a:solidFill>
                  <a:srgbClr val="F29402"/>
                </a:solidFill>
                <a:latin typeface="Arial Black" panose="020B0A04020102020204" pitchFamily="34" charset="0"/>
                <a:cs typeface="Arial" panose="020B0604020202020204" pitchFamily="34" charset="0"/>
              </a:rPr>
              <a:t>selbstgenutzt </a:t>
            </a:r>
            <a:r>
              <a:rPr lang="de-DE" b="1" dirty="0">
                <a:solidFill>
                  <a:srgbClr val="F29402"/>
                </a:solidFill>
                <a:latin typeface="Arial Black" panose="020B0A04020102020204" pitchFamily="34" charset="0"/>
                <a:cs typeface="Arial" panose="020B0604020202020204" pitchFamily="34" charset="0"/>
              </a:rPr>
              <a:t>max. 70</a:t>
            </a:r>
            <a:r>
              <a:rPr lang="de-DE" b="1" dirty="0" smtClean="0">
                <a:solidFill>
                  <a:srgbClr val="F29402"/>
                </a:solidFill>
                <a:latin typeface="Arial Black" panose="020B0A04020102020204" pitchFamily="34" charset="0"/>
                <a:cs typeface="Arial" panose="020B0604020202020204" pitchFamily="34" charset="0"/>
              </a:rPr>
              <a:t>%</a:t>
            </a:r>
            <a:endParaRPr lang="de-DE" dirty="0">
              <a:solidFill>
                <a:srgbClr val="F29402"/>
              </a:solidFill>
            </a:endParaRPr>
          </a:p>
        </p:txBody>
      </p:sp>
    </p:spTree>
    <p:extLst>
      <p:ext uri="{BB962C8B-B14F-4D97-AF65-F5344CB8AC3E}">
        <p14:creationId xmlns:p14="http://schemas.microsoft.com/office/powerpoint/2010/main" val="186780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3644900"/>
            <a:ext cx="12192000" cy="263702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435934" y="283815"/>
            <a:ext cx="10866050" cy="892552"/>
          </a:xfrm>
          <a:prstGeom prst="rect">
            <a:avLst/>
          </a:prstGeom>
        </p:spPr>
        <p:txBody>
          <a:bodyPr wrap="square">
            <a:spAutoFit/>
          </a:bodyPr>
          <a:lstStyle/>
          <a:p>
            <a:r>
              <a:rPr lang="de-DE" sz="1400" i="1" dirty="0" smtClean="0">
                <a:solidFill>
                  <a:srgbClr val="000000"/>
                </a:solidFill>
                <a:effectLst/>
                <a:latin typeface="Arial Black" panose="020B0A04020102020204" pitchFamily="34" charset="0"/>
                <a:ea typeface="Calibri" panose="020F0502020204030204" pitchFamily="34" charset="0"/>
                <a:cs typeface="Arial" panose="020B0604020202020204" pitchFamily="34" charset="0"/>
              </a:rPr>
              <a:t>BEG 2024 – </a:t>
            </a:r>
            <a:r>
              <a:rPr lang="de-DE" sz="140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Überblick </a:t>
            </a:r>
            <a:endParaRPr lang="de-DE"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de-DE" sz="1600" dirty="0" smtClean="0">
              <a:latin typeface="Arial Black" panose="020B0A04020102020204" pitchFamily="34" charset="0"/>
              <a:ea typeface="Calibri" panose="020F0502020204030204" pitchFamily="34" charset="0"/>
              <a:cs typeface="Arial" panose="020B0604020202020204" pitchFamily="34" charset="0"/>
            </a:endParaRPr>
          </a:p>
          <a:p>
            <a:r>
              <a:rPr lang="de-DE" sz="2200" b="1" dirty="0">
                <a:latin typeface="Tahoma" panose="020B0604030504040204" pitchFamily="34" charset="0"/>
                <a:ea typeface="Tahoma" panose="020B0604030504040204" pitchFamily="34" charset="0"/>
                <a:cs typeface="Tahoma" panose="020B0604030504040204" pitchFamily="34" charset="0"/>
              </a:rPr>
              <a:t>Die Zuschüsse im Überblick</a:t>
            </a:r>
          </a:p>
        </p:txBody>
      </p:sp>
      <p:pic>
        <p:nvPicPr>
          <p:cNvPr id="3" name="Grafik 2"/>
          <p:cNvPicPr>
            <a:picLocks noChangeAspect="1"/>
          </p:cNvPicPr>
          <p:nvPr/>
        </p:nvPicPr>
        <p:blipFill>
          <a:blip r:embed="rId2"/>
          <a:stretch>
            <a:fillRect/>
          </a:stretch>
        </p:blipFill>
        <p:spPr>
          <a:xfrm>
            <a:off x="584200" y="982980"/>
            <a:ext cx="11061700" cy="4969510"/>
          </a:xfrm>
          <a:prstGeom prst="rect">
            <a:avLst/>
          </a:prstGeom>
        </p:spPr>
      </p:pic>
    </p:spTree>
    <p:extLst>
      <p:ext uri="{BB962C8B-B14F-4D97-AF65-F5344CB8AC3E}">
        <p14:creationId xmlns:p14="http://schemas.microsoft.com/office/powerpoint/2010/main" val="133498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532991" y="299274"/>
            <a:ext cx="4005142" cy="5016758"/>
          </a:xfrm>
          <a:prstGeom prst="rect">
            <a:avLst/>
          </a:prstGeom>
        </p:spPr>
        <p:txBody>
          <a:bodyPr wrap="square">
            <a:spAutoFit/>
          </a:bodyPr>
          <a:lstStyle/>
          <a:p>
            <a:pPr>
              <a:spcAft>
                <a:spcPts val="0"/>
              </a:spcAft>
            </a:pPr>
            <a:r>
              <a:rPr lang="de-DE" sz="2200" b="1" dirty="0" smtClean="0">
                <a:latin typeface="Tahoma" panose="020B0604030504040204" pitchFamily="34" charset="0"/>
                <a:ea typeface="Tahoma" panose="020B0604030504040204" pitchFamily="34" charset="0"/>
                <a:cs typeface="Tahoma" panose="020B0604030504040204" pitchFamily="34" charset="0"/>
              </a:rPr>
              <a:t>Wärmepumpe</a:t>
            </a:r>
          </a:p>
          <a:p>
            <a:pPr>
              <a:spcAft>
                <a:spcPts val="0"/>
              </a:spcAft>
            </a:pPr>
            <a:endParaRPr lang="de-DE" sz="2200" b="1" dirty="0">
              <a:latin typeface="Tahoma" panose="020B0604030504040204" pitchFamily="34" charset="0"/>
              <a:ea typeface="Tahoma" panose="020B0604030504040204" pitchFamily="34" charset="0"/>
              <a:cs typeface="Tahoma" panose="020B0604030504040204" pitchFamily="34" charset="0"/>
            </a:endParaRPr>
          </a:p>
          <a:p>
            <a:pPr>
              <a:spcAft>
                <a:spcPts val="0"/>
              </a:spcAft>
            </a:pPr>
            <a:endParaRPr lang="de-DE" sz="1400" b="1" dirty="0" smtClean="0">
              <a:latin typeface="Tahoma" panose="020B0604030504040204" pitchFamily="34" charset="0"/>
              <a:ea typeface="Tahoma" panose="020B0604030504040204" pitchFamily="34" charset="0"/>
              <a:cs typeface="Tahoma" panose="020B0604030504040204" pitchFamily="34" charset="0"/>
            </a:endParaRPr>
          </a:p>
          <a:p>
            <a:r>
              <a:rPr lang="de-DE" sz="1600" dirty="0">
                <a:latin typeface="Tahoma" panose="020B0604030504040204" pitchFamily="34" charset="0"/>
                <a:ea typeface="Tahoma" panose="020B0604030504040204" pitchFamily="34" charset="0"/>
                <a:cs typeface="Tahoma" panose="020B0604030504040204" pitchFamily="34" charset="0"/>
              </a:rPr>
              <a:t>Damit sich eine Wärmepumpe </a:t>
            </a:r>
            <a:r>
              <a:rPr lang="de-DE" sz="1600" dirty="0" smtClean="0">
                <a:latin typeface="Tahoma" panose="020B0604030504040204" pitchFamily="34" charset="0"/>
                <a:ea typeface="Tahoma" panose="020B0604030504040204" pitchFamily="34" charset="0"/>
                <a:cs typeface="Tahoma" panose="020B0604030504040204" pitchFamily="34" charset="0"/>
              </a:rPr>
              <a:t>auch </a:t>
            </a:r>
            <a:r>
              <a:rPr lang="de-DE" sz="1600" dirty="0">
                <a:latin typeface="Tahoma" panose="020B0604030504040204" pitchFamily="34" charset="0"/>
                <a:ea typeface="Tahoma" panose="020B0604030504040204" pitchFamily="34" charset="0"/>
                <a:cs typeface="Tahoma" panose="020B0604030504040204" pitchFamily="34" charset="0"/>
              </a:rPr>
              <a:t>finanziell lohnt, muss nicht nur die Arbeitsleistung, sondern auch die Wirtschaftlichkeit der Anlage effizient sein. </a:t>
            </a:r>
            <a:endParaRPr lang="de-DE" sz="1600" dirty="0" smtClean="0">
              <a:latin typeface="Tahoma" panose="020B0604030504040204" pitchFamily="34" charset="0"/>
              <a:ea typeface="Tahoma" panose="020B0604030504040204" pitchFamily="34" charset="0"/>
              <a:cs typeface="Tahoma" panose="020B0604030504040204" pitchFamily="34" charset="0"/>
            </a:endParaRPr>
          </a:p>
          <a:p>
            <a:endParaRPr lang="de-DE" sz="1600" dirty="0">
              <a:latin typeface="Tahoma" panose="020B0604030504040204" pitchFamily="34" charset="0"/>
              <a:ea typeface="Tahoma" panose="020B0604030504040204" pitchFamily="34" charset="0"/>
              <a:cs typeface="Tahoma" panose="020B0604030504040204" pitchFamily="34" charset="0"/>
            </a:endParaRPr>
          </a:p>
          <a:p>
            <a:r>
              <a:rPr lang="de-DE" sz="1600" dirty="0" smtClean="0">
                <a:latin typeface="Tahoma" panose="020B0604030504040204" pitchFamily="34" charset="0"/>
                <a:ea typeface="Tahoma" panose="020B0604030504040204" pitchFamily="34" charset="0"/>
                <a:cs typeface="Tahoma" panose="020B0604030504040204" pitchFamily="34" charset="0"/>
              </a:rPr>
              <a:t>Je </a:t>
            </a:r>
            <a:r>
              <a:rPr lang="de-DE" sz="1600" dirty="0">
                <a:latin typeface="Tahoma" panose="020B0604030504040204" pitchFamily="34" charset="0"/>
                <a:ea typeface="Tahoma" panose="020B0604030504040204" pitchFamily="34" charset="0"/>
                <a:cs typeface="Tahoma" panose="020B0604030504040204" pitchFamily="34" charset="0"/>
              </a:rPr>
              <a:t>höher der Unterschied der Außenluft und der Vorlauftemperatur</a:t>
            </a:r>
            <a:r>
              <a:rPr lang="de-DE" sz="1600" dirty="0" smtClean="0">
                <a:latin typeface="Tahoma" panose="020B0604030504040204" pitchFamily="34" charset="0"/>
                <a:ea typeface="Tahoma" panose="020B0604030504040204" pitchFamily="34" charset="0"/>
                <a:cs typeface="Tahoma" panose="020B0604030504040204" pitchFamily="34" charset="0"/>
              </a:rPr>
              <a:t>, </a:t>
            </a:r>
            <a:br>
              <a:rPr lang="de-DE" sz="1600" dirty="0" smtClean="0">
                <a:latin typeface="Tahoma" panose="020B0604030504040204" pitchFamily="34" charset="0"/>
                <a:ea typeface="Tahoma" panose="020B0604030504040204" pitchFamily="34" charset="0"/>
                <a:cs typeface="Tahoma" panose="020B0604030504040204" pitchFamily="34" charset="0"/>
              </a:rPr>
            </a:br>
            <a:r>
              <a:rPr lang="de-DE" sz="1600" dirty="0" smtClean="0">
                <a:latin typeface="Tahoma" panose="020B0604030504040204" pitchFamily="34" charset="0"/>
                <a:ea typeface="Tahoma" panose="020B0604030504040204" pitchFamily="34" charset="0"/>
                <a:cs typeface="Tahoma" panose="020B0604030504040204" pitchFamily="34" charset="0"/>
              </a:rPr>
              <a:t>desto </a:t>
            </a:r>
            <a:r>
              <a:rPr lang="de-DE" sz="1600" dirty="0">
                <a:latin typeface="Tahoma" panose="020B0604030504040204" pitchFamily="34" charset="0"/>
                <a:ea typeface="Tahoma" panose="020B0604030504040204" pitchFamily="34" charset="0"/>
                <a:cs typeface="Tahoma" panose="020B0604030504040204" pitchFamily="34" charset="0"/>
              </a:rPr>
              <a:t>schlechter die Effizienz. </a:t>
            </a:r>
            <a:endParaRPr lang="de-DE" sz="1600" dirty="0" smtClean="0">
              <a:latin typeface="Tahoma" panose="020B0604030504040204" pitchFamily="34" charset="0"/>
              <a:ea typeface="Tahoma" panose="020B0604030504040204" pitchFamily="34" charset="0"/>
              <a:cs typeface="Tahoma" panose="020B0604030504040204" pitchFamily="34" charset="0"/>
            </a:endParaRPr>
          </a:p>
          <a:p>
            <a:endParaRPr lang="de-DE" sz="1600" dirty="0">
              <a:latin typeface="Tahoma" panose="020B0604030504040204" pitchFamily="34" charset="0"/>
              <a:ea typeface="Tahoma" panose="020B0604030504040204" pitchFamily="34" charset="0"/>
              <a:cs typeface="Tahoma" panose="020B0604030504040204" pitchFamily="34" charset="0"/>
            </a:endParaRPr>
          </a:p>
          <a:p>
            <a:r>
              <a:rPr lang="de-DE" sz="1600" dirty="0" smtClean="0">
                <a:latin typeface="Tahoma" panose="020B0604030504040204" pitchFamily="34" charset="0"/>
                <a:ea typeface="Tahoma" panose="020B0604030504040204" pitchFamily="34" charset="0"/>
                <a:cs typeface="Tahoma" panose="020B0604030504040204" pitchFamily="34" charset="0"/>
              </a:rPr>
              <a:t>Die Wirtschaftlichkeit der Wärmepumpe wird in der </a:t>
            </a:r>
            <a:r>
              <a:rPr lang="de-DE" sz="1600" b="1" dirty="0" smtClean="0">
                <a:latin typeface="Tahoma" panose="020B0604030504040204" pitchFamily="34" charset="0"/>
                <a:ea typeface="Tahoma" panose="020B0604030504040204" pitchFamily="34" charset="0"/>
                <a:cs typeface="Tahoma" panose="020B0604030504040204" pitchFamily="34" charset="0"/>
              </a:rPr>
              <a:t>Jahresarbeitszahl (JAZ) </a:t>
            </a:r>
            <a:r>
              <a:rPr lang="de-DE" sz="1600" dirty="0" smtClean="0">
                <a:latin typeface="Tahoma" panose="020B0604030504040204" pitchFamily="34" charset="0"/>
                <a:ea typeface="Tahoma" panose="020B0604030504040204" pitchFamily="34" charset="0"/>
                <a:cs typeface="Tahoma" panose="020B0604030504040204" pitchFamily="34" charset="0"/>
              </a:rPr>
              <a:t>gemessen.</a:t>
            </a:r>
          </a:p>
          <a:p>
            <a:endParaRPr lang="de-DE" sz="1400" b="1" i="1" dirty="0">
              <a:latin typeface="Tahoma" panose="020B0604030504040204" pitchFamily="34" charset="0"/>
              <a:ea typeface="Tahoma" panose="020B0604030504040204" pitchFamily="34" charset="0"/>
              <a:cs typeface="Tahoma" panose="020B0604030504040204" pitchFamily="34" charset="0"/>
            </a:endParaRPr>
          </a:p>
          <a:p>
            <a:endParaRPr lang="de-DE" sz="1400" b="1" i="1" dirty="0" smtClean="0">
              <a:latin typeface="Tahoma" panose="020B0604030504040204" pitchFamily="34" charset="0"/>
              <a:ea typeface="Tahoma" panose="020B0604030504040204" pitchFamily="34" charset="0"/>
              <a:cs typeface="Tahoma" panose="020B0604030504040204" pitchFamily="34" charset="0"/>
            </a:endParaRPr>
          </a:p>
          <a:p>
            <a:endParaRPr lang="de-DE" sz="1400" b="1" i="1" dirty="0">
              <a:latin typeface="Tahoma" panose="020B0604030504040204" pitchFamily="34" charset="0"/>
              <a:ea typeface="Tahoma" panose="020B0604030504040204" pitchFamily="34" charset="0"/>
              <a:cs typeface="Tahoma" panose="020B0604030504040204" pitchFamily="34" charset="0"/>
            </a:endParaRPr>
          </a:p>
          <a:p>
            <a:endParaRPr lang="de-DE" sz="1400" b="1" i="1" dirty="0" smtClean="0">
              <a:latin typeface="Tahoma" panose="020B0604030504040204" pitchFamily="34" charset="0"/>
              <a:ea typeface="Tahoma" panose="020B0604030504040204" pitchFamily="34" charset="0"/>
              <a:cs typeface="Tahoma" panose="020B0604030504040204" pitchFamily="34" charset="0"/>
            </a:endParaRPr>
          </a:p>
          <a:p>
            <a:endParaRPr lang="de-DE" sz="1400" b="1" i="1" dirty="0">
              <a:latin typeface="Tahoma" panose="020B0604030504040204" pitchFamily="34" charset="0"/>
              <a:ea typeface="Tahoma" panose="020B0604030504040204" pitchFamily="34" charset="0"/>
              <a:cs typeface="Tahoma" panose="020B0604030504040204" pitchFamily="34" charset="0"/>
            </a:endParaRPr>
          </a:p>
        </p:txBody>
      </p:sp>
      <p:pic>
        <p:nvPicPr>
          <p:cNvPr id="2" name="Grafik 1"/>
          <p:cNvPicPr>
            <a:picLocks noChangeAspect="1"/>
          </p:cNvPicPr>
          <p:nvPr/>
        </p:nvPicPr>
        <p:blipFill rotWithShape="1">
          <a:blip r:embed="rId2">
            <a:clrChange>
              <a:clrFrom>
                <a:srgbClr val="FFFFFF"/>
              </a:clrFrom>
              <a:clrTo>
                <a:srgbClr val="FFFFFF">
                  <a:alpha val="0"/>
                </a:srgbClr>
              </a:clrTo>
            </a:clrChange>
          </a:blip>
          <a:srcRect r="432"/>
          <a:stretch/>
        </p:blipFill>
        <p:spPr>
          <a:xfrm>
            <a:off x="4466544" y="965199"/>
            <a:ext cx="7280956" cy="5025089"/>
          </a:xfrm>
          <a:prstGeom prst="rect">
            <a:avLst/>
          </a:prstGeom>
        </p:spPr>
      </p:pic>
    </p:spTree>
    <p:extLst>
      <p:ext uri="{BB962C8B-B14F-4D97-AF65-F5344CB8AC3E}">
        <p14:creationId xmlns:p14="http://schemas.microsoft.com/office/powerpoint/2010/main" val="417793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32991" y="299274"/>
            <a:ext cx="5081551" cy="6217087"/>
          </a:xfrm>
          <a:prstGeom prst="rect">
            <a:avLst/>
          </a:prstGeom>
        </p:spPr>
        <p:txBody>
          <a:bodyPr wrap="square">
            <a:spAutoFit/>
          </a:bodyPr>
          <a:lstStyle/>
          <a:p>
            <a:pPr>
              <a:spcAft>
                <a:spcPts val="0"/>
              </a:spcAft>
            </a:pPr>
            <a:r>
              <a:rPr lang="de-DE" sz="2200" b="1" dirty="0" smtClean="0">
                <a:latin typeface="Tahoma" panose="020B0604030504040204" pitchFamily="34" charset="0"/>
                <a:ea typeface="Tahoma" panose="020B0604030504040204" pitchFamily="34" charset="0"/>
                <a:cs typeface="Tahoma" panose="020B0604030504040204" pitchFamily="34" charset="0"/>
              </a:rPr>
              <a:t>Wann ist ein </a:t>
            </a:r>
            <a:r>
              <a:rPr lang="de-DE" sz="2200" b="1" dirty="0">
                <a:latin typeface="Tahoma" panose="020B0604030504040204" pitchFamily="34" charset="0"/>
                <a:ea typeface="Tahoma" panose="020B0604030504040204" pitchFamily="34" charset="0"/>
                <a:cs typeface="Tahoma" panose="020B0604030504040204" pitchFamily="34" charset="0"/>
              </a:rPr>
              <a:t>G</a:t>
            </a:r>
            <a:r>
              <a:rPr lang="de-DE" sz="2200" b="1" dirty="0" smtClean="0">
                <a:latin typeface="Tahoma" panose="020B0604030504040204" pitchFamily="34" charset="0"/>
                <a:ea typeface="Tahoma" panose="020B0604030504040204" pitchFamily="34" charset="0"/>
                <a:cs typeface="Tahoma" panose="020B0604030504040204" pitchFamily="34" charset="0"/>
              </a:rPr>
              <a:t>ebäude geeignet?</a:t>
            </a:r>
          </a:p>
          <a:p>
            <a:pPr>
              <a:spcAft>
                <a:spcPts val="0"/>
              </a:spcAft>
            </a:pPr>
            <a:endParaRPr lang="de-DE" sz="2200" b="1" dirty="0">
              <a:latin typeface="Tahoma" panose="020B0604030504040204" pitchFamily="34" charset="0"/>
              <a:ea typeface="Tahoma" panose="020B0604030504040204" pitchFamily="34" charset="0"/>
              <a:cs typeface="Tahoma" panose="020B0604030504040204" pitchFamily="34" charset="0"/>
            </a:endParaRPr>
          </a:p>
          <a:p>
            <a:pPr>
              <a:spcAft>
                <a:spcPts val="0"/>
              </a:spcAft>
            </a:pPr>
            <a:endParaRPr lang="de-DE" sz="1400" b="1"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dirty="0">
                <a:latin typeface="Tahoma" panose="020B0604030504040204" pitchFamily="34" charset="0"/>
                <a:ea typeface="Tahoma" panose="020B0604030504040204" pitchFamily="34" charset="0"/>
                <a:cs typeface="Tahoma" panose="020B0604030504040204" pitchFamily="34" charset="0"/>
              </a:rPr>
              <a:t>Das Gebäude hat einen </a:t>
            </a:r>
            <a:r>
              <a:rPr lang="de-DE" sz="1600" dirty="0" smtClean="0">
                <a:latin typeface="Tahoma" panose="020B0604030504040204" pitchFamily="34" charset="0"/>
                <a:ea typeface="Tahoma" panose="020B0604030504040204" pitchFamily="34" charset="0"/>
                <a:cs typeface="Tahoma" panose="020B0604030504040204" pitchFamily="34" charset="0"/>
              </a:rPr>
              <a:t>möglichst geringen </a:t>
            </a:r>
            <a:r>
              <a:rPr lang="de-DE" sz="1600" dirty="0">
                <a:latin typeface="Tahoma" panose="020B0604030504040204" pitchFamily="34" charset="0"/>
                <a:ea typeface="Tahoma" panose="020B0604030504040204" pitchFamily="34" charset="0"/>
                <a:cs typeface="Tahoma" panose="020B0604030504040204" pitchFamily="34" charset="0"/>
              </a:rPr>
              <a:t>Heizenergiebedarf </a:t>
            </a:r>
            <a:r>
              <a:rPr lang="de-DE" sz="1600" dirty="0" smtClean="0">
                <a:latin typeface="Tahoma" panose="020B0604030504040204" pitchFamily="34" charset="0"/>
                <a:ea typeface="Tahoma" panose="020B0604030504040204" pitchFamily="34" charset="0"/>
                <a:cs typeface="Tahoma" panose="020B0604030504040204" pitchFamily="34" charset="0"/>
              </a:rPr>
              <a:t/>
            </a:r>
            <a:br>
              <a:rPr lang="de-DE" sz="1600" dirty="0" smtClean="0">
                <a:latin typeface="Tahoma" panose="020B0604030504040204" pitchFamily="34" charset="0"/>
                <a:ea typeface="Tahoma" panose="020B0604030504040204" pitchFamily="34" charset="0"/>
                <a:cs typeface="Tahoma" panose="020B0604030504040204" pitchFamily="34" charset="0"/>
              </a:rPr>
            </a:br>
            <a:endParaRPr lang="de-DE" sz="8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Der </a:t>
            </a:r>
            <a:r>
              <a:rPr lang="de-DE" sz="1600" dirty="0">
                <a:latin typeface="Tahoma" panose="020B0604030504040204" pitchFamily="34" charset="0"/>
                <a:ea typeface="Tahoma" panose="020B0604030504040204" pitchFamily="34" charset="0"/>
                <a:cs typeface="Tahoma" panose="020B0604030504040204" pitchFamily="34" charset="0"/>
              </a:rPr>
              <a:t>Wärmeschutz und Dämmstandard ist gut bis sehr gut, </a:t>
            </a:r>
            <a:r>
              <a:rPr lang="de-DE" sz="1600" dirty="0" smtClean="0">
                <a:latin typeface="Tahoma" panose="020B0604030504040204" pitchFamily="34" charset="0"/>
                <a:ea typeface="Tahoma" panose="020B0604030504040204" pitchFamily="34" charset="0"/>
                <a:cs typeface="Tahoma" panose="020B0604030504040204" pitchFamily="34" charset="0"/>
              </a:rPr>
              <a:t>Gebäude </a:t>
            </a:r>
            <a:r>
              <a:rPr lang="de-DE" sz="1600" dirty="0">
                <a:latin typeface="Tahoma" panose="020B0604030504040204" pitchFamily="34" charset="0"/>
                <a:ea typeface="Tahoma" panose="020B0604030504040204" pitchFamily="34" charset="0"/>
                <a:cs typeface="Tahoma" panose="020B0604030504040204" pitchFamily="34" charset="0"/>
              </a:rPr>
              <a:t>mit einem Baujahr vor 1995 sollten entsprechend energetisch saniert </a:t>
            </a:r>
            <a:r>
              <a:rPr lang="de-DE" sz="1600" dirty="0" smtClean="0">
                <a:latin typeface="Tahoma" panose="020B0604030504040204" pitchFamily="34" charset="0"/>
                <a:ea typeface="Tahoma" panose="020B0604030504040204" pitchFamily="34" charset="0"/>
                <a:cs typeface="Tahoma" panose="020B0604030504040204" pitchFamily="34" charset="0"/>
              </a:rPr>
              <a:t>sein</a:t>
            </a:r>
            <a:br>
              <a:rPr lang="de-DE" sz="1600" dirty="0" smtClean="0">
                <a:latin typeface="Tahoma" panose="020B0604030504040204" pitchFamily="34" charset="0"/>
                <a:ea typeface="Tahoma" panose="020B0604030504040204" pitchFamily="34" charset="0"/>
                <a:cs typeface="Tahoma" panose="020B0604030504040204" pitchFamily="34" charset="0"/>
              </a:rPr>
            </a:br>
            <a:endParaRPr lang="de-DE" sz="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Ist Fußbodenheizung oder </a:t>
            </a:r>
            <a:r>
              <a:rPr lang="de-DE" sz="1600" dirty="0">
                <a:latin typeface="Tahoma" panose="020B0604030504040204" pitchFamily="34" charset="0"/>
                <a:ea typeface="Tahoma" panose="020B0604030504040204" pitchFamily="34" charset="0"/>
                <a:cs typeface="Tahoma" panose="020B0604030504040204" pitchFamily="34" charset="0"/>
              </a:rPr>
              <a:t>großflächig ausgelegte Heizkörper </a:t>
            </a:r>
            <a:r>
              <a:rPr lang="de-DE" sz="1600" dirty="0" smtClean="0">
                <a:latin typeface="Tahoma" panose="020B0604030504040204" pitchFamily="34" charset="0"/>
                <a:ea typeface="Tahoma" panose="020B0604030504040204" pitchFamily="34" charset="0"/>
                <a:cs typeface="Tahoma" panose="020B0604030504040204" pitchFamily="34" charset="0"/>
              </a:rPr>
              <a:t>vorhanden</a:t>
            </a: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Wie groß sind die vorhandenen Heizkörper dimensioniert?</a:t>
            </a:r>
            <a:br>
              <a:rPr lang="de-DE" sz="1600" dirty="0" smtClean="0">
                <a:latin typeface="Tahoma" panose="020B0604030504040204" pitchFamily="34" charset="0"/>
                <a:ea typeface="Tahoma" panose="020B0604030504040204" pitchFamily="34" charset="0"/>
                <a:cs typeface="Tahoma" panose="020B0604030504040204" pitchFamily="34" charset="0"/>
              </a:rPr>
            </a:br>
            <a:endParaRPr lang="de-DE" sz="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dirty="0">
                <a:latin typeface="Tahoma" panose="020B0604030504040204" pitchFamily="34" charset="0"/>
                <a:ea typeface="Tahoma" panose="020B0604030504040204" pitchFamily="34" charset="0"/>
                <a:cs typeface="Tahoma" panose="020B0604030504040204" pitchFamily="34" charset="0"/>
              </a:rPr>
              <a:t>Die Vorlauftemperatur des Heizungssystems sollte für den Einsatz einer Wärmepumpenheizung max. 55°C betragen, </a:t>
            </a:r>
            <a:r>
              <a:rPr lang="de-DE" sz="1600" dirty="0" smtClean="0">
                <a:latin typeface="Tahoma" panose="020B0604030504040204" pitchFamily="34" charset="0"/>
                <a:ea typeface="Tahoma" panose="020B0604030504040204" pitchFamily="34" charset="0"/>
                <a:cs typeface="Tahoma" panose="020B0604030504040204" pitchFamily="34" charset="0"/>
              </a:rPr>
              <a:t>bei </a:t>
            </a:r>
            <a:r>
              <a:rPr lang="de-DE" sz="1600" dirty="0">
                <a:latin typeface="Tahoma" panose="020B0604030504040204" pitchFamily="34" charset="0"/>
                <a:ea typeface="Tahoma" panose="020B0604030504040204" pitchFamily="34" charset="0"/>
                <a:cs typeface="Tahoma" panose="020B0604030504040204" pitchFamily="34" charset="0"/>
              </a:rPr>
              <a:t>geringem Wärmebedarf liegt die optimale Vorlauftemperatur bei ca. 35 °</a:t>
            </a:r>
            <a:r>
              <a:rPr lang="de-DE" sz="1600" dirty="0" smtClean="0">
                <a:latin typeface="Tahoma" panose="020B0604030504040204" pitchFamily="34" charset="0"/>
                <a:ea typeface="Tahoma" panose="020B0604030504040204" pitchFamily="34" charset="0"/>
                <a:cs typeface="Tahoma" panose="020B0604030504040204" pitchFamily="34" charset="0"/>
              </a:rPr>
              <a:t>C</a:t>
            </a:r>
            <a:br>
              <a:rPr lang="de-DE" sz="1600" dirty="0" smtClean="0">
                <a:latin typeface="Tahoma" panose="020B0604030504040204" pitchFamily="34" charset="0"/>
                <a:ea typeface="Tahoma" panose="020B0604030504040204" pitchFamily="34" charset="0"/>
                <a:cs typeface="Tahoma" panose="020B0604030504040204" pitchFamily="34" charset="0"/>
              </a:rPr>
            </a:br>
            <a:endParaRPr lang="de-DE"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Ausreichend </a:t>
            </a:r>
            <a:r>
              <a:rPr lang="de-DE" sz="1600" dirty="0">
                <a:latin typeface="Tahoma" panose="020B0604030504040204" pitchFamily="34" charset="0"/>
                <a:ea typeface="Tahoma" panose="020B0604030504040204" pitchFamily="34" charset="0"/>
                <a:cs typeface="Tahoma" panose="020B0604030504040204" pitchFamily="34" charset="0"/>
              </a:rPr>
              <a:t>Platz für die Installation und Aufstellung der Anlage, insbesondere bei Objekten in denen in den Ursprungsplänen keine Wärmepumpe vorgesehen ist.</a:t>
            </a:r>
          </a:p>
          <a:p>
            <a:pPr marL="285750" indent="-285750">
              <a:buFont typeface="Arial" panose="020B0604020202020204" pitchFamily="34" charset="0"/>
              <a:buChar char="•"/>
            </a:pPr>
            <a:endParaRPr lang="de-DE" sz="1400" b="1" i="1"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de-DE" sz="1400" b="1" i="1" dirty="0">
              <a:latin typeface="Tahoma" panose="020B0604030504040204" pitchFamily="34" charset="0"/>
              <a:ea typeface="Tahoma" panose="020B0604030504040204" pitchFamily="34" charset="0"/>
              <a:cs typeface="Tahoma" panose="020B0604030504040204" pitchFamily="34" charset="0"/>
            </a:endParaRPr>
          </a:p>
        </p:txBody>
      </p:sp>
      <p:pic>
        <p:nvPicPr>
          <p:cNvPr id="6" name="Grafik 5"/>
          <p:cNvPicPr>
            <a:picLocks noChangeAspect="1"/>
          </p:cNvPicPr>
          <p:nvPr/>
        </p:nvPicPr>
        <p:blipFill>
          <a:blip r:embed="rId2">
            <a:clrChange>
              <a:clrFrom>
                <a:srgbClr val="FFFFFF"/>
              </a:clrFrom>
              <a:clrTo>
                <a:srgbClr val="FFFFFF">
                  <a:alpha val="0"/>
                </a:srgbClr>
              </a:clrTo>
            </a:clrChange>
          </a:blip>
          <a:stretch>
            <a:fillRect/>
          </a:stretch>
        </p:blipFill>
        <p:spPr>
          <a:xfrm>
            <a:off x="6559818" y="1349553"/>
            <a:ext cx="4541829" cy="4247224"/>
          </a:xfrm>
          <a:prstGeom prst="rect">
            <a:avLst/>
          </a:prstGeom>
        </p:spPr>
      </p:pic>
      <p:sp>
        <p:nvSpPr>
          <p:cNvPr id="7" name="Textfeld 6"/>
          <p:cNvSpPr txBox="1"/>
          <p:nvPr/>
        </p:nvSpPr>
        <p:spPr>
          <a:xfrm>
            <a:off x="10156371" y="4173869"/>
            <a:ext cx="2491256" cy="307777"/>
          </a:xfrm>
          <a:prstGeom prst="rect">
            <a:avLst/>
          </a:prstGeom>
          <a:noFill/>
        </p:spPr>
        <p:txBody>
          <a:bodyPr wrap="square" rtlCol="0">
            <a:spAutoFit/>
          </a:bodyPr>
          <a:lstStyle/>
          <a:p>
            <a:r>
              <a:rPr lang="de-DE" sz="1400" dirty="0" smtClean="0">
                <a:latin typeface="Tahoma" panose="020B0604030504040204" pitchFamily="34" charset="0"/>
                <a:ea typeface="Tahoma" panose="020B0604030504040204" pitchFamily="34" charset="0"/>
                <a:cs typeface="Tahoma" panose="020B0604030504040204" pitchFamily="34" charset="0"/>
              </a:rPr>
              <a:t>Heizenergiebedarf</a:t>
            </a:r>
            <a:endParaRPr lang="de-DE" sz="14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8" name="Ellipse 7"/>
          <p:cNvSpPr/>
          <p:nvPr/>
        </p:nvSpPr>
        <p:spPr>
          <a:xfrm>
            <a:off x="9580948" y="4040047"/>
            <a:ext cx="575423" cy="575423"/>
          </a:xfrm>
          <a:prstGeom prst="ellipse">
            <a:avLst/>
          </a:prstGeom>
          <a:solidFill>
            <a:srgbClr val="F291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endParaRPr lang="de-DE" sz="40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feld 8"/>
          <p:cNvSpPr txBox="1"/>
          <p:nvPr/>
        </p:nvSpPr>
        <p:spPr>
          <a:xfrm>
            <a:off x="9329057" y="1398011"/>
            <a:ext cx="2491256" cy="307777"/>
          </a:xfrm>
          <a:prstGeom prst="rect">
            <a:avLst/>
          </a:prstGeom>
          <a:noFill/>
        </p:spPr>
        <p:txBody>
          <a:bodyPr wrap="square" rtlCol="0">
            <a:spAutoFit/>
          </a:bodyPr>
          <a:lstStyle/>
          <a:p>
            <a:r>
              <a:rPr lang="de-DE" sz="1400" dirty="0" smtClean="0">
                <a:latin typeface="Tahoma" panose="020B0604030504040204" pitchFamily="34" charset="0"/>
                <a:ea typeface="Tahoma" panose="020B0604030504040204" pitchFamily="34" charset="0"/>
                <a:cs typeface="Tahoma" panose="020B0604030504040204" pitchFamily="34" charset="0"/>
              </a:rPr>
              <a:t>Dachdämmung</a:t>
            </a:r>
            <a:endParaRPr lang="de-DE" sz="14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10" name="Ellipse 9"/>
          <p:cNvSpPr/>
          <p:nvPr/>
        </p:nvSpPr>
        <p:spPr>
          <a:xfrm>
            <a:off x="8753634" y="1264189"/>
            <a:ext cx="575423" cy="575423"/>
          </a:xfrm>
          <a:prstGeom prst="ellipse">
            <a:avLst/>
          </a:prstGeom>
          <a:solidFill>
            <a:srgbClr val="F291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endParaRPr lang="de-DE" sz="4000"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feld 10"/>
          <p:cNvSpPr txBox="1"/>
          <p:nvPr/>
        </p:nvSpPr>
        <p:spPr>
          <a:xfrm>
            <a:off x="5474574" y="3336838"/>
            <a:ext cx="1225213" cy="523220"/>
          </a:xfrm>
          <a:prstGeom prst="rect">
            <a:avLst/>
          </a:prstGeom>
          <a:noFill/>
        </p:spPr>
        <p:txBody>
          <a:bodyPr wrap="square" rtlCol="0">
            <a:spAutoFit/>
          </a:bodyPr>
          <a:lstStyle/>
          <a:p>
            <a:r>
              <a:rPr lang="de-DE" sz="1400" dirty="0" smtClean="0">
                <a:latin typeface="Tahoma" panose="020B0604030504040204" pitchFamily="34" charset="0"/>
                <a:ea typeface="Tahoma" panose="020B0604030504040204" pitchFamily="34" charset="0"/>
                <a:cs typeface="Tahoma" panose="020B0604030504040204" pitchFamily="34" charset="0"/>
              </a:rPr>
              <a:t>Außenwand-</a:t>
            </a:r>
            <a:br>
              <a:rPr lang="de-DE" sz="1400" dirty="0" smtClean="0">
                <a:latin typeface="Tahoma" panose="020B0604030504040204" pitchFamily="34" charset="0"/>
                <a:ea typeface="Tahoma" panose="020B0604030504040204" pitchFamily="34" charset="0"/>
                <a:cs typeface="Tahoma" panose="020B0604030504040204" pitchFamily="34" charset="0"/>
              </a:rPr>
            </a:br>
            <a:r>
              <a:rPr lang="de-DE" sz="1400" dirty="0" err="1" smtClean="0">
                <a:latin typeface="Tahoma" panose="020B0604030504040204" pitchFamily="34" charset="0"/>
                <a:ea typeface="Tahoma" panose="020B0604030504040204" pitchFamily="34" charset="0"/>
                <a:cs typeface="Tahoma" panose="020B0604030504040204" pitchFamily="34" charset="0"/>
              </a:rPr>
              <a:t>dämmung</a:t>
            </a:r>
            <a:endParaRPr lang="de-DE" sz="14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Ellipse 11"/>
          <p:cNvSpPr/>
          <p:nvPr/>
        </p:nvSpPr>
        <p:spPr>
          <a:xfrm>
            <a:off x="6400800" y="3598448"/>
            <a:ext cx="575423" cy="575423"/>
          </a:xfrm>
          <a:prstGeom prst="ellipse">
            <a:avLst/>
          </a:prstGeom>
          <a:solidFill>
            <a:srgbClr val="F291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endParaRPr lang="de-DE" sz="4000" b="1" dirty="0">
              <a:latin typeface="Tahoma" panose="020B0604030504040204" pitchFamily="34" charset="0"/>
              <a:ea typeface="Tahoma" panose="020B0604030504040204" pitchFamily="34" charset="0"/>
              <a:cs typeface="Tahoma" panose="020B0604030504040204" pitchFamily="34" charset="0"/>
            </a:endParaRPr>
          </a:p>
        </p:txBody>
      </p:sp>
      <p:sp>
        <p:nvSpPr>
          <p:cNvPr id="13" name="Ellipse 12"/>
          <p:cNvSpPr/>
          <p:nvPr/>
        </p:nvSpPr>
        <p:spPr>
          <a:xfrm>
            <a:off x="9580947" y="4700834"/>
            <a:ext cx="575423" cy="575423"/>
          </a:xfrm>
          <a:prstGeom prst="ellipse">
            <a:avLst/>
          </a:prstGeom>
          <a:solidFill>
            <a:srgbClr val="F291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endParaRPr lang="de-DE" sz="4000" b="1" dirty="0">
              <a:latin typeface="Tahoma" panose="020B0604030504040204" pitchFamily="34" charset="0"/>
              <a:ea typeface="Tahoma" panose="020B0604030504040204" pitchFamily="34" charset="0"/>
              <a:cs typeface="Tahoma" panose="020B0604030504040204" pitchFamily="34" charset="0"/>
            </a:endParaRPr>
          </a:p>
        </p:txBody>
      </p:sp>
      <p:sp>
        <p:nvSpPr>
          <p:cNvPr id="14" name="Ellipse 13"/>
          <p:cNvSpPr/>
          <p:nvPr/>
        </p:nvSpPr>
        <p:spPr>
          <a:xfrm>
            <a:off x="10016402" y="3441072"/>
            <a:ext cx="575423" cy="575423"/>
          </a:xfrm>
          <a:prstGeom prst="ellipse">
            <a:avLst/>
          </a:prstGeom>
          <a:solidFill>
            <a:srgbClr val="F291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endParaRPr lang="de-DE" sz="4000" b="1" dirty="0">
              <a:latin typeface="Tahoma" panose="020B0604030504040204" pitchFamily="34" charset="0"/>
              <a:ea typeface="Tahoma" panose="020B0604030504040204" pitchFamily="34" charset="0"/>
              <a:cs typeface="Tahoma" panose="020B0604030504040204" pitchFamily="34" charset="0"/>
            </a:endParaRPr>
          </a:p>
        </p:txBody>
      </p:sp>
      <p:sp>
        <p:nvSpPr>
          <p:cNvPr id="15" name="Ellipse 14"/>
          <p:cNvSpPr/>
          <p:nvPr/>
        </p:nvSpPr>
        <p:spPr>
          <a:xfrm>
            <a:off x="9580947" y="5309065"/>
            <a:ext cx="575423" cy="575423"/>
          </a:xfrm>
          <a:prstGeom prst="ellipse">
            <a:avLst/>
          </a:prstGeom>
          <a:solidFill>
            <a:srgbClr val="F291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endParaRPr lang="de-DE" sz="4000" b="1" dirty="0">
              <a:latin typeface="Tahoma" panose="020B0604030504040204" pitchFamily="34" charset="0"/>
              <a:ea typeface="Tahoma" panose="020B0604030504040204" pitchFamily="34" charset="0"/>
              <a:cs typeface="Tahoma" panose="020B0604030504040204" pitchFamily="34" charset="0"/>
            </a:endParaRPr>
          </a:p>
        </p:txBody>
      </p:sp>
      <p:sp>
        <p:nvSpPr>
          <p:cNvPr id="16" name="Textfeld 15"/>
          <p:cNvSpPr txBox="1"/>
          <p:nvPr/>
        </p:nvSpPr>
        <p:spPr>
          <a:xfrm>
            <a:off x="10156371" y="4811106"/>
            <a:ext cx="2491256" cy="307777"/>
          </a:xfrm>
          <a:prstGeom prst="rect">
            <a:avLst/>
          </a:prstGeom>
          <a:noFill/>
        </p:spPr>
        <p:txBody>
          <a:bodyPr wrap="square" rtlCol="0">
            <a:spAutoFit/>
          </a:bodyPr>
          <a:lstStyle/>
          <a:p>
            <a:r>
              <a:rPr lang="de-DE" sz="1400" dirty="0" smtClean="0">
                <a:latin typeface="Tahoma" panose="020B0604030504040204" pitchFamily="34" charset="0"/>
                <a:ea typeface="Tahoma" panose="020B0604030504040204" pitchFamily="34" charset="0"/>
                <a:cs typeface="Tahoma" panose="020B0604030504040204" pitchFamily="34" charset="0"/>
              </a:rPr>
              <a:t>Heizkörper</a:t>
            </a:r>
            <a:endParaRPr lang="de-DE" sz="14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17" name="Textfeld 16"/>
          <p:cNvSpPr txBox="1"/>
          <p:nvPr/>
        </p:nvSpPr>
        <p:spPr>
          <a:xfrm>
            <a:off x="10156371" y="5468246"/>
            <a:ext cx="2491256" cy="307777"/>
          </a:xfrm>
          <a:prstGeom prst="rect">
            <a:avLst/>
          </a:prstGeom>
          <a:noFill/>
        </p:spPr>
        <p:txBody>
          <a:bodyPr wrap="square" rtlCol="0">
            <a:spAutoFit/>
          </a:bodyPr>
          <a:lstStyle/>
          <a:p>
            <a:r>
              <a:rPr lang="de-DE" sz="1400" dirty="0" smtClean="0">
                <a:latin typeface="Tahoma" panose="020B0604030504040204" pitchFamily="34" charset="0"/>
                <a:ea typeface="Tahoma" panose="020B0604030504040204" pitchFamily="34" charset="0"/>
                <a:cs typeface="Tahoma" panose="020B0604030504040204" pitchFamily="34" charset="0"/>
              </a:rPr>
              <a:t>Vorlauftemperatur</a:t>
            </a:r>
            <a:endParaRPr lang="de-DE" sz="14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18" name="Textfeld 17"/>
          <p:cNvSpPr txBox="1"/>
          <p:nvPr/>
        </p:nvSpPr>
        <p:spPr>
          <a:xfrm>
            <a:off x="10629009" y="3407817"/>
            <a:ext cx="2491256" cy="523220"/>
          </a:xfrm>
          <a:prstGeom prst="rect">
            <a:avLst/>
          </a:prstGeom>
          <a:noFill/>
        </p:spPr>
        <p:txBody>
          <a:bodyPr wrap="square" rtlCol="0">
            <a:spAutoFit/>
          </a:bodyPr>
          <a:lstStyle/>
          <a:p>
            <a:r>
              <a:rPr lang="de-DE" sz="1400" dirty="0" smtClean="0">
                <a:latin typeface="Tahoma" panose="020B0604030504040204" pitchFamily="34" charset="0"/>
                <a:ea typeface="Tahoma" panose="020B0604030504040204" pitchFamily="34" charset="0"/>
                <a:cs typeface="Tahoma" panose="020B0604030504040204" pitchFamily="34" charset="0"/>
              </a:rPr>
              <a:t>Wärmeschutz-</a:t>
            </a:r>
            <a:br>
              <a:rPr lang="de-DE" sz="1400" dirty="0" smtClean="0">
                <a:latin typeface="Tahoma" panose="020B0604030504040204" pitchFamily="34" charset="0"/>
                <a:ea typeface="Tahoma" panose="020B0604030504040204" pitchFamily="34" charset="0"/>
                <a:cs typeface="Tahoma" panose="020B0604030504040204" pitchFamily="34" charset="0"/>
              </a:rPr>
            </a:br>
            <a:r>
              <a:rPr lang="de-DE" sz="1400" dirty="0" err="1" smtClean="0">
                <a:latin typeface="Tahoma" panose="020B0604030504040204" pitchFamily="34" charset="0"/>
                <a:ea typeface="Tahoma" panose="020B0604030504040204" pitchFamily="34" charset="0"/>
                <a:cs typeface="Tahoma" panose="020B0604030504040204" pitchFamily="34" charset="0"/>
              </a:rPr>
              <a:t>fenster</a:t>
            </a:r>
            <a:endParaRPr lang="de-DE" sz="1400" b="1"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359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532991" y="299274"/>
            <a:ext cx="7884868" cy="2062103"/>
          </a:xfrm>
          <a:prstGeom prst="rect">
            <a:avLst/>
          </a:prstGeom>
        </p:spPr>
        <p:txBody>
          <a:bodyPr wrap="square">
            <a:spAutoFit/>
          </a:bodyPr>
          <a:lstStyle/>
          <a:p>
            <a:pPr>
              <a:spcAft>
                <a:spcPts val="0"/>
              </a:spcAft>
            </a:pPr>
            <a:r>
              <a:rPr lang="de-DE" sz="2200" b="1" dirty="0" smtClean="0">
                <a:latin typeface="Tahoma" panose="020B0604030504040204" pitchFamily="34" charset="0"/>
                <a:ea typeface="Tahoma" panose="020B0604030504040204" pitchFamily="34" charset="0"/>
                <a:cs typeface="Tahoma" panose="020B0604030504040204" pitchFamily="34" charset="0"/>
              </a:rPr>
              <a:t>Wärmepumpe</a:t>
            </a:r>
          </a:p>
          <a:p>
            <a:pPr>
              <a:spcAft>
                <a:spcPts val="0"/>
              </a:spcAft>
            </a:pPr>
            <a:endParaRPr lang="de-DE" sz="2200" b="1" dirty="0">
              <a:latin typeface="Tahoma" panose="020B0604030504040204" pitchFamily="34" charset="0"/>
              <a:ea typeface="Tahoma" panose="020B0604030504040204" pitchFamily="34" charset="0"/>
              <a:cs typeface="Tahoma" panose="020B0604030504040204" pitchFamily="34" charset="0"/>
            </a:endParaRPr>
          </a:p>
          <a:p>
            <a:pPr>
              <a:spcAft>
                <a:spcPts val="0"/>
              </a:spcAft>
            </a:pPr>
            <a:endParaRPr lang="de-DE" sz="1400" b="1" dirty="0" smtClean="0">
              <a:latin typeface="Tahoma" panose="020B0604030504040204" pitchFamily="34" charset="0"/>
              <a:ea typeface="Tahoma" panose="020B0604030504040204" pitchFamily="34" charset="0"/>
              <a:cs typeface="Tahoma" panose="020B0604030504040204" pitchFamily="34" charset="0"/>
            </a:endParaRPr>
          </a:p>
          <a:p>
            <a:endParaRPr lang="de-DE" sz="1400" b="1" i="1" dirty="0">
              <a:latin typeface="Tahoma" panose="020B0604030504040204" pitchFamily="34" charset="0"/>
              <a:ea typeface="Tahoma" panose="020B0604030504040204" pitchFamily="34" charset="0"/>
              <a:cs typeface="Tahoma" panose="020B0604030504040204" pitchFamily="34" charset="0"/>
            </a:endParaRPr>
          </a:p>
          <a:p>
            <a:endParaRPr lang="de-DE" sz="1400" b="1" i="1" dirty="0" smtClean="0">
              <a:latin typeface="Tahoma" panose="020B0604030504040204" pitchFamily="34" charset="0"/>
              <a:ea typeface="Tahoma" panose="020B0604030504040204" pitchFamily="34" charset="0"/>
              <a:cs typeface="Tahoma" panose="020B0604030504040204" pitchFamily="34" charset="0"/>
            </a:endParaRPr>
          </a:p>
          <a:p>
            <a:endParaRPr lang="de-DE" sz="1400" b="1" i="1" dirty="0">
              <a:latin typeface="Tahoma" panose="020B0604030504040204" pitchFamily="34" charset="0"/>
              <a:ea typeface="Tahoma" panose="020B0604030504040204" pitchFamily="34" charset="0"/>
              <a:cs typeface="Tahoma" panose="020B0604030504040204" pitchFamily="34" charset="0"/>
            </a:endParaRPr>
          </a:p>
          <a:p>
            <a:endParaRPr lang="de-DE" sz="1400" b="1" i="1" dirty="0" smtClean="0">
              <a:latin typeface="Tahoma" panose="020B0604030504040204" pitchFamily="34" charset="0"/>
              <a:ea typeface="Tahoma" panose="020B0604030504040204" pitchFamily="34" charset="0"/>
              <a:cs typeface="Tahoma" panose="020B0604030504040204" pitchFamily="34" charset="0"/>
            </a:endParaRPr>
          </a:p>
          <a:p>
            <a:endParaRPr lang="de-DE" sz="1400" b="1" i="1" dirty="0">
              <a:latin typeface="Tahoma" panose="020B0604030504040204" pitchFamily="34" charset="0"/>
              <a:ea typeface="Tahoma" panose="020B0604030504040204" pitchFamily="34" charset="0"/>
              <a:cs typeface="Tahoma" panose="020B0604030504040204" pitchFamily="34" charset="0"/>
            </a:endParaRPr>
          </a:p>
        </p:txBody>
      </p:sp>
      <p:pic>
        <p:nvPicPr>
          <p:cNvPr id="7170" name="Picture 2" descr="https://www.waermepumpe.de/fileadmin/_processed_/d/e/csm_Schr_oPV_LuftMonoAussen_ecf1e951e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092" y="779709"/>
            <a:ext cx="2340000" cy="1692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waermepumpe.de/fileadmin/_processed_/8/d/csm_Sch_oPV_Erdkoll_ba6261b8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5408" y="779709"/>
            <a:ext cx="2340000" cy="1692600"/>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152400" y="2643448"/>
            <a:ext cx="5647267" cy="2139047"/>
          </a:xfrm>
          <a:prstGeom prst="rect">
            <a:avLst/>
          </a:prstGeom>
        </p:spPr>
        <p:txBody>
          <a:bodyPr wrap="square">
            <a:spAutoFit/>
          </a:bodyPr>
          <a:lstStyle/>
          <a:p>
            <a:r>
              <a:rPr lang="de-DE" sz="1400" b="1" dirty="0" smtClean="0">
                <a:latin typeface="Tahoma" panose="020B0604030504040204" pitchFamily="34" charset="0"/>
                <a:ea typeface="Tahoma" panose="020B0604030504040204" pitchFamily="34" charset="0"/>
                <a:cs typeface="Tahoma" panose="020B0604030504040204" pitchFamily="34" charset="0"/>
              </a:rPr>
              <a:t>Luft-Wärmepumpe</a:t>
            </a:r>
            <a:br>
              <a:rPr lang="de-DE" sz="1400" b="1" dirty="0" smtClean="0">
                <a:latin typeface="Tahoma" panose="020B0604030504040204" pitchFamily="34" charset="0"/>
                <a:ea typeface="Tahoma" panose="020B0604030504040204" pitchFamily="34" charset="0"/>
                <a:cs typeface="Tahoma" panose="020B0604030504040204" pitchFamily="34" charset="0"/>
              </a:rPr>
            </a:br>
            <a:endParaRPr lang="de-DE" sz="700" b="1" dirty="0" smtClean="0">
              <a:latin typeface="Tahoma" panose="020B0604030504040204" pitchFamily="34" charset="0"/>
              <a:ea typeface="Tahoma" panose="020B0604030504040204" pitchFamily="34" charset="0"/>
              <a:cs typeface="Tahoma" panose="020B0604030504040204" pitchFamily="34" charset="0"/>
            </a:endParaRPr>
          </a:p>
          <a:p>
            <a:pPr marL="177800" indent="-177800">
              <a:buFont typeface="Arial" panose="020B0604020202020204" pitchFamily="34" charset="0"/>
              <a:buChar char="•"/>
            </a:pPr>
            <a:r>
              <a:rPr lang="de-DE" sz="1400" dirty="0" smtClean="0">
                <a:latin typeface="Tahoma" panose="020B0604030504040204" pitchFamily="34" charset="0"/>
                <a:ea typeface="Tahoma" panose="020B0604030504040204" pitchFamily="34" charset="0"/>
                <a:cs typeface="Tahoma" panose="020B0604030504040204" pitchFamily="34" charset="0"/>
              </a:rPr>
              <a:t>Die </a:t>
            </a:r>
            <a:r>
              <a:rPr lang="de-DE" sz="1400" dirty="0">
                <a:latin typeface="Tahoma" panose="020B0604030504040204" pitchFamily="34" charset="0"/>
                <a:ea typeface="Tahoma" panose="020B0604030504040204" pitchFamily="34" charset="0"/>
                <a:cs typeface="Tahoma" panose="020B0604030504040204" pitchFamily="34" charset="0"/>
              </a:rPr>
              <a:t>reine Umgebungsluft kann ausreichend sein, </a:t>
            </a:r>
            <a:r>
              <a:rPr lang="de-DE" sz="1400" dirty="0" smtClean="0">
                <a:latin typeface="Tahoma" panose="020B0604030504040204" pitchFamily="34" charset="0"/>
                <a:ea typeface="Tahoma" panose="020B0604030504040204" pitchFamily="34" charset="0"/>
                <a:cs typeface="Tahoma" panose="020B0604030504040204" pitchFamily="34" charset="0"/>
              </a:rPr>
              <a:t/>
            </a:r>
            <a:br>
              <a:rPr lang="de-DE" sz="1400" dirty="0" smtClean="0">
                <a:latin typeface="Tahoma" panose="020B0604030504040204" pitchFamily="34" charset="0"/>
                <a:ea typeface="Tahoma" panose="020B0604030504040204" pitchFamily="34" charset="0"/>
                <a:cs typeface="Tahoma" panose="020B0604030504040204" pitchFamily="34" charset="0"/>
              </a:rPr>
            </a:br>
            <a:r>
              <a:rPr lang="de-DE" sz="1400" dirty="0" smtClean="0">
                <a:latin typeface="Tahoma" panose="020B0604030504040204" pitchFamily="34" charset="0"/>
                <a:ea typeface="Tahoma" panose="020B0604030504040204" pitchFamily="34" charset="0"/>
                <a:cs typeface="Tahoma" panose="020B0604030504040204" pitchFamily="34" charset="0"/>
              </a:rPr>
              <a:t>um </a:t>
            </a:r>
            <a:r>
              <a:rPr lang="de-DE" sz="1400" dirty="0">
                <a:latin typeface="Tahoma" panose="020B0604030504040204" pitchFamily="34" charset="0"/>
                <a:ea typeface="Tahoma" panose="020B0604030504040204" pitchFamily="34" charset="0"/>
                <a:cs typeface="Tahoma" panose="020B0604030504040204" pitchFamily="34" charset="0"/>
              </a:rPr>
              <a:t>die nötige Vorlauftemperatur von &lt;55°C zu erzeugen. </a:t>
            </a:r>
            <a:endParaRPr lang="de-DE" sz="1400" dirty="0" smtClean="0">
              <a:latin typeface="Tahoma" panose="020B0604030504040204" pitchFamily="34" charset="0"/>
              <a:ea typeface="Tahoma" panose="020B0604030504040204" pitchFamily="34" charset="0"/>
              <a:cs typeface="Tahoma" panose="020B0604030504040204" pitchFamily="34" charset="0"/>
            </a:endParaRPr>
          </a:p>
          <a:p>
            <a:pPr marL="177800" indent="-177800">
              <a:buFont typeface="Arial" panose="020B0604020202020204" pitchFamily="34" charset="0"/>
              <a:buChar char="•"/>
            </a:pPr>
            <a:r>
              <a:rPr lang="de-DE" sz="1400" dirty="0" smtClean="0">
                <a:latin typeface="Tahoma" panose="020B0604030504040204" pitchFamily="34" charset="0"/>
                <a:ea typeface="Tahoma" panose="020B0604030504040204" pitchFamily="34" charset="0"/>
                <a:cs typeface="Tahoma" panose="020B0604030504040204" pitchFamily="34" charset="0"/>
              </a:rPr>
              <a:t>unabhängig </a:t>
            </a:r>
            <a:r>
              <a:rPr lang="de-DE" sz="1400" dirty="0">
                <a:latin typeface="Tahoma" panose="020B0604030504040204" pitchFamily="34" charset="0"/>
                <a:ea typeface="Tahoma" panose="020B0604030504040204" pitchFamily="34" charset="0"/>
                <a:cs typeface="Tahoma" panose="020B0604030504040204" pitchFamily="34" charset="0"/>
              </a:rPr>
              <a:t>von Energiequellen aus Wasser und Boden </a:t>
            </a:r>
            <a:endParaRPr lang="de-DE" sz="1400" dirty="0" smtClean="0">
              <a:latin typeface="Tahoma" panose="020B0604030504040204" pitchFamily="34" charset="0"/>
              <a:ea typeface="Tahoma" panose="020B0604030504040204" pitchFamily="34" charset="0"/>
              <a:cs typeface="Tahoma" panose="020B0604030504040204" pitchFamily="34" charset="0"/>
            </a:endParaRPr>
          </a:p>
          <a:p>
            <a:pPr marL="177800" indent="-177800">
              <a:buFont typeface="Arial" panose="020B0604020202020204" pitchFamily="34" charset="0"/>
              <a:buChar char="•"/>
            </a:pPr>
            <a:r>
              <a:rPr lang="de-DE" sz="1400" dirty="0" smtClean="0">
                <a:latin typeface="Tahoma" panose="020B0604030504040204" pitchFamily="34" charset="0"/>
                <a:ea typeface="Tahoma" panose="020B0604030504040204" pitchFamily="34" charset="0"/>
                <a:cs typeface="Tahoma" panose="020B0604030504040204" pitchFamily="34" charset="0"/>
              </a:rPr>
              <a:t>wahlweise </a:t>
            </a:r>
            <a:r>
              <a:rPr lang="de-DE" sz="1400" dirty="0">
                <a:latin typeface="Tahoma" panose="020B0604030504040204" pitchFamily="34" charset="0"/>
                <a:ea typeface="Tahoma" panose="020B0604030504040204" pitchFamily="34" charset="0"/>
                <a:cs typeface="Tahoma" panose="020B0604030504040204" pitchFamily="34" charset="0"/>
              </a:rPr>
              <a:t>als Monoblockanlage im Außenbereich oder als Split-Anlage im Innenbereich platziert </a:t>
            </a:r>
            <a:r>
              <a:rPr lang="de-DE" sz="1400" dirty="0" smtClean="0">
                <a:latin typeface="Tahoma" panose="020B0604030504040204" pitchFamily="34" charset="0"/>
                <a:ea typeface="Tahoma" panose="020B0604030504040204" pitchFamily="34" charset="0"/>
                <a:cs typeface="Tahoma" panose="020B0604030504040204" pitchFamily="34" charset="0"/>
              </a:rPr>
              <a:t>werden.</a:t>
            </a:r>
          </a:p>
          <a:p>
            <a:pPr marL="177800" indent="-177800">
              <a:buFont typeface="Arial" panose="020B0604020202020204" pitchFamily="34" charset="0"/>
              <a:buChar char="•"/>
            </a:pPr>
            <a:r>
              <a:rPr lang="de-DE" sz="1400" dirty="0" smtClean="0">
                <a:latin typeface="Tahoma" panose="020B0604030504040204" pitchFamily="34" charset="0"/>
                <a:ea typeface="Tahoma" panose="020B0604030504040204" pitchFamily="34" charset="0"/>
                <a:cs typeface="Tahoma" panose="020B0604030504040204" pitchFamily="34" charset="0"/>
              </a:rPr>
              <a:t>Für </a:t>
            </a:r>
            <a:r>
              <a:rPr lang="de-DE" sz="1400" dirty="0">
                <a:latin typeface="Tahoma" panose="020B0604030504040204" pitchFamily="34" charset="0"/>
                <a:ea typeface="Tahoma" panose="020B0604030504040204" pitchFamily="34" charset="0"/>
                <a:cs typeface="Tahoma" panose="020B0604030504040204" pitchFamily="34" charset="0"/>
              </a:rPr>
              <a:t>die Installation ist keine Bohrung in das Erdreich notwendig</a:t>
            </a:r>
            <a:r>
              <a:rPr lang="de-DE" sz="1400" dirty="0" smtClean="0">
                <a:latin typeface="Tahoma" panose="020B0604030504040204" pitchFamily="34" charset="0"/>
                <a:ea typeface="Tahoma" panose="020B0604030504040204" pitchFamily="34" charset="0"/>
                <a:cs typeface="Tahoma" panose="020B0604030504040204" pitchFamily="34" charset="0"/>
              </a:rPr>
              <a:t>.</a:t>
            </a:r>
            <a:br>
              <a:rPr lang="de-DE" sz="1400" dirty="0" smtClean="0">
                <a:latin typeface="Tahoma" panose="020B0604030504040204" pitchFamily="34" charset="0"/>
                <a:ea typeface="Tahoma" panose="020B0604030504040204" pitchFamily="34" charset="0"/>
                <a:cs typeface="Tahoma" panose="020B0604030504040204" pitchFamily="34" charset="0"/>
              </a:rPr>
            </a:br>
            <a:r>
              <a:rPr lang="de-DE" sz="1400" dirty="0" smtClean="0">
                <a:latin typeface="Tahoma" panose="020B0604030504040204" pitchFamily="34" charset="0"/>
                <a:ea typeface="Tahoma" panose="020B0604030504040204" pitchFamily="34" charset="0"/>
                <a:cs typeface="Tahoma" panose="020B0604030504040204" pitchFamily="34" charset="0"/>
              </a:rPr>
              <a:t>Nachteil: große Temperaturunterschiede </a:t>
            </a:r>
            <a:br>
              <a:rPr lang="de-DE" sz="1400" dirty="0" smtClean="0">
                <a:latin typeface="Tahoma" panose="020B0604030504040204" pitchFamily="34" charset="0"/>
                <a:ea typeface="Tahoma" panose="020B0604030504040204" pitchFamily="34" charset="0"/>
                <a:cs typeface="Tahoma" panose="020B0604030504040204" pitchFamily="34" charset="0"/>
              </a:rPr>
            </a:br>
            <a:r>
              <a:rPr lang="de-DE" sz="1400" dirty="0" smtClean="0">
                <a:latin typeface="Tahoma" panose="020B0604030504040204" pitchFamily="34" charset="0"/>
                <a:ea typeface="Tahoma" panose="020B0604030504040204" pitchFamily="34" charset="0"/>
                <a:cs typeface="Tahoma" panose="020B0604030504040204" pitchFamily="34" charset="0"/>
              </a:rPr>
              <a:t>je nach Jahreszeit von -15°C bis +30 °C</a:t>
            </a:r>
            <a:endParaRPr lang="de-DE" sz="1400" dirty="0">
              <a:latin typeface="Tahoma" panose="020B0604030504040204" pitchFamily="34" charset="0"/>
              <a:ea typeface="Tahoma" panose="020B0604030504040204" pitchFamily="34" charset="0"/>
              <a:cs typeface="Tahoma" panose="020B0604030504040204" pitchFamily="34" charset="0"/>
            </a:endParaRPr>
          </a:p>
        </p:txBody>
      </p:sp>
      <p:sp>
        <p:nvSpPr>
          <p:cNvPr id="9" name="Rechteck 8"/>
          <p:cNvSpPr/>
          <p:nvPr/>
        </p:nvSpPr>
        <p:spPr>
          <a:xfrm>
            <a:off x="6192308" y="2643448"/>
            <a:ext cx="5830357" cy="1708160"/>
          </a:xfrm>
          <a:prstGeom prst="rect">
            <a:avLst/>
          </a:prstGeom>
        </p:spPr>
        <p:txBody>
          <a:bodyPr wrap="square">
            <a:spAutoFit/>
          </a:bodyPr>
          <a:lstStyle/>
          <a:p>
            <a:pPr marL="177800" indent="-177800">
              <a:buFont typeface="Arial" panose="020B0604020202020204" pitchFamily="34" charset="0"/>
              <a:buChar char="•"/>
            </a:pPr>
            <a:r>
              <a:rPr lang="de-DE" sz="1400" b="1" dirty="0" smtClean="0">
                <a:latin typeface="Tahoma" panose="020B0604030504040204" pitchFamily="34" charset="0"/>
                <a:ea typeface="Tahoma" panose="020B0604030504040204" pitchFamily="34" charset="0"/>
                <a:cs typeface="Tahoma" panose="020B0604030504040204" pitchFamily="34" charset="0"/>
              </a:rPr>
              <a:t>Erdwärmepumpe</a:t>
            </a:r>
            <a:br>
              <a:rPr lang="de-DE" sz="1400" b="1" dirty="0" smtClean="0">
                <a:latin typeface="Tahoma" panose="020B0604030504040204" pitchFamily="34" charset="0"/>
                <a:ea typeface="Tahoma" panose="020B0604030504040204" pitchFamily="34" charset="0"/>
                <a:cs typeface="Tahoma" panose="020B0604030504040204" pitchFamily="34" charset="0"/>
              </a:rPr>
            </a:br>
            <a:r>
              <a:rPr lang="de-DE" sz="700" b="1" dirty="0" smtClean="0">
                <a:latin typeface="Tahoma" panose="020B0604030504040204" pitchFamily="34" charset="0"/>
                <a:ea typeface="Tahoma" panose="020B0604030504040204" pitchFamily="34" charset="0"/>
                <a:cs typeface="Tahoma" panose="020B0604030504040204" pitchFamily="34" charset="0"/>
              </a:rPr>
              <a:t/>
            </a:r>
            <a:br>
              <a:rPr lang="de-DE" sz="700" b="1" dirty="0" smtClean="0">
                <a:latin typeface="Tahoma" panose="020B0604030504040204" pitchFamily="34" charset="0"/>
                <a:ea typeface="Tahoma" panose="020B0604030504040204" pitchFamily="34" charset="0"/>
                <a:cs typeface="Tahoma" panose="020B0604030504040204" pitchFamily="34" charset="0"/>
              </a:rPr>
            </a:br>
            <a:r>
              <a:rPr lang="de-DE" sz="1400" dirty="0" smtClean="0">
                <a:latin typeface="Tahoma" panose="020B0604030504040204" pitchFamily="34" charset="0"/>
                <a:ea typeface="Tahoma" panose="020B0604030504040204" pitchFamily="34" charset="0"/>
                <a:cs typeface="Tahoma" panose="020B0604030504040204" pitchFamily="34" charset="0"/>
              </a:rPr>
              <a:t>Es </a:t>
            </a:r>
            <a:r>
              <a:rPr lang="de-DE" sz="1400" dirty="0">
                <a:latin typeface="Tahoma" panose="020B0604030504040204" pitchFamily="34" charset="0"/>
                <a:ea typeface="Tahoma" panose="020B0604030504040204" pitchFamily="34" charset="0"/>
                <a:cs typeface="Tahoma" panose="020B0604030504040204" pitchFamily="34" charset="0"/>
              </a:rPr>
              <a:t>wird zwischen oberflächennaher Erdwärme (Erdkollektor) und Tiefenwärme (Erdsonde) </a:t>
            </a:r>
            <a:r>
              <a:rPr lang="de-DE" sz="1400" dirty="0" smtClean="0">
                <a:latin typeface="Tahoma" panose="020B0604030504040204" pitchFamily="34" charset="0"/>
                <a:ea typeface="Tahoma" panose="020B0604030504040204" pitchFamily="34" charset="0"/>
                <a:cs typeface="Tahoma" panose="020B0604030504040204" pitchFamily="34" charset="0"/>
              </a:rPr>
              <a:t>unterschieden</a:t>
            </a:r>
          </a:p>
          <a:p>
            <a:pPr marL="177800" indent="-177800">
              <a:buFont typeface="Arial" panose="020B0604020202020204" pitchFamily="34" charset="0"/>
              <a:buChar char="•"/>
            </a:pPr>
            <a:r>
              <a:rPr lang="de-DE" sz="1400" dirty="0" smtClean="0">
                <a:latin typeface="Tahoma" panose="020B0604030504040204" pitchFamily="34" charset="0"/>
                <a:ea typeface="Tahoma" panose="020B0604030504040204" pitchFamily="34" charset="0"/>
                <a:cs typeface="Tahoma" panose="020B0604030504040204" pitchFamily="34" charset="0"/>
              </a:rPr>
              <a:t>Vorteil: liegt </a:t>
            </a:r>
            <a:r>
              <a:rPr lang="de-DE" sz="1400" dirty="0">
                <a:latin typeface="Tahoma" panose="020B0604030504040204" pitchFamily="34" charset="0"/>
                <a:ea typeface="Tahoma" panose="020B0604030504040204" pitchFamily="34" charset="0"/>
                <a:cs typeface="Tahoma" panose="020B0604030504040204" pitchFamily="34" charset="0"/>
              </a:rPr>
              <a:t>darin, </a:t>
            </a:r>
            <a:r>
              <a:rPr lang="de-DE" sz="1400" dirty="0" smtClean="0">
                <a:latin typeface="Tahoma" panose="020B0604030504040204" pitchFamily="34" charset="0"/>
                <a:ea typeface="Tahoma" panose="020B0604030504040204" pitchFamily="34" charset="0"/>
                <a:cs typeface="Tahoma" panose="020B0604030504040204" pitchFamily="34" charset="0"/>
              </a:rPr>
              <a:t>Umweltenergie ist </a:t>
            </a:r>
            <a:r>
              <a:rPr lang="de-DE" sz="1400" dirty="0">
                <a:latin typeface="Tahoma" panose="020B0604030504040204" pitchFamily="34" charset="0"/>
                <a:ea typeface="Tahoma" panose="020B0604030504040204" pitchFamily="34" charset="0"/>
                <a:cs typeface="Tahoma" panose="020B0604030504040204" pitchFamily="34" charset="0"/>
              </a:rPr>
              <a:t>ganzjährig gleichbleibend verfügbar </a:t>
            </a:r>
            <a:endParaRPr lang="de-DE" sz="1400" dirty="0" smtClean="0">
              <a:latin typeface="Tahoma" panose="020B0604030504040204" pitchFamily="34" charset="0"/>
              <a:ea typeface="Tahoma" panose="020B0604030504040204" pitchFamily="34" charset="0"/>
              <a:cs typeface="Tahoma" panose="020B0604030504040204" pitchFamily="34" charset="0"/>
            </a:endParaRPr>
          </a:p>
          <a:p>
            <a:pPr marL="177800" indent="-177800">
              <a:buFont typeface="Arial" panose="020B0604020202020204" pitchFamily="34" charset="0"/>
              <a:buChar char="•"/>
            </a:pPr>
            <a:r>
              <a:rPr lang="de-DE" sz="1400" dirty="0" smtClean="0">
                <a:latin typeface="Tahoma" panose="020B0604030504040204" pitchFamily="34" charset="0"/>
                <a:ea typeface="Tahoma" panose="020B0604030504040204" pitchFamily="34" charset="0"/>
                <a:cs typeface="Tahoma" panose="020B0604030504040204" pitchFamily="34" charset="0"/>
              </a:rPr>
              <a:t>Nachteil: z.T. hohe Erschließungskosten </a:t>
            </a:r>
            <a:r>
              <a:rPr lang="de-DE" sz="1400" dirty="0">
                <a:latin typeface="Tahoma" panose="020B0604030504040204" pitchFamily="34" charset="0"/>
                <a:ea typeface="Tahoma" panose="020B0604030504040204" pitchFamily="34" charset="0"/>
                <a:cs typeface="Tahoma" panose="020B0604030504040204" pitchFamily="34" charset="0"/>
              </a:rPr>
              <a:t>für </a:t>
            </a:r>
            <a:r>
              <a:rPr lang="de-DE" sz="1400" dirty="0" smtClean="0">
                <a:latin typeface="Tahoma" panose="020B0604030504040204" pitchFamily="34" charset="0"/>
                <a:ea typeface="Tahoma" panose="020B0604030504040204" pitchFamily="34" charset="0"/>
                <a:cs typeface="Tahoma" panose="020B0604030504040204" pitchFamily="34" charset="0"/>
              </a:rPr>
              <a:t>Erdsonden </a:t>
            </a:r>
          </a:p>
          <a:p>
            <a:pPr marL="177800" indent="-177800">
              <a:buFont typeface="Arial" panose="020B0604020202020204" pitchFamily="34" charset="0"/>
              <a:buChar char="•"/>
            </a:pPr>
            <a:r>
              <a:rPr lang="de-DE" sz="1400" dirty="0" smtClean="0">
                <a:latin typeface="Tahoma" panose="020B0604030504040204" pitchFamily="34" charset="0"/>
                <a:ea typeface="Tahoma" panose="020B0604030504040204" pitchFamily="34" charset="0"/>
                <a:cs typeface="Tahoma" panose="020B0604030504040204" pitchFamily="34" charset="0"/>
              </a:rPr>
              <a:t>Tiefenbohrungen oftmals nur mit Sondergenehmigung </a:t>
            </a:r>
            <a:r>
              <a:rPr lang="de-DE" sz="1400" dirty="0">
                <a:latin typeface="Tahoma" panose="020B0604030504040204" pitchFamily="34" charset="0"/>
                <a:ea typeface="Tahoma" panose="020B0604030504040204" pitchFamily="34" charset="0"/>
                <a:cs typeface="Tahoma" panose="020B0604030504040204" pitchFamily="34" charset="0"/>
              </a:rPr>
              <a:t>der Stadt</a:t>
            </a:r>
          </a:p>
        </p:txBody>
      </p:sp>
      <p:pic>
        <p:nvPicPr>
          <p:cNvPr id="11" name="Grafik 10"/>
          <p:cNvPicPr>
            <a:picLocks noChangeAspect="1"/>
          </p:cNvPicPr>
          <p:nvPr/>
        </p:nvPicPr>
        <p:blipFill rotWithShape="1">
          <a:blip r:embed="rId4">
            <a:clrChange>
              <a:clrFrom>
                <a:srgbClr val="FFFFFF"/>
              </a:clrFrom>
              <a:clrTo>
                <a:srgbClr val="FFFFFF">
                  <a:alpha val="0"/>
                </a:srgbClr>
              </a:clrTo>
            </a:clrChange>
          </a:blip>
          <a:srcRect l="79856" t="92530" r="432"/>
          <a:stretch/>
        </p:blipFill>
        <p:spPr>
          <a:xfrm>
            <a:off x="10007600" y="6238014"/>
            <a:ext cx="1739900" cy="453089"/>
          </a:xfrm>
          <a:prstGeom prst="rect">
            <a:avLst/>
          </a:prstGeom>
        </p:spPr>
      </p:pic>
      <p:sp>
        <p:nvSpPr>
          <p:cNvPr id="5" name="Textfeld 4"/>
          <p:cNvSpPr txBox="1"/>
          <p:nvPr/>
        </p:nvSpPr>
        <p:spPr>
          <a:xfrm>
            <a:off x="9205234" y="6356836"/>
            <a:ext cx="975634" cy="215444"/>
          </a:xfrm>
          <a:prstGeom prst="rect">
            <a:avLst/>
          </a:prstGeom>
          <a:noFill/>
        </p:spPr>
        <p:txBody>
          <a:bodyPr wrap="square" rtlCol="0">
            <a:spAutoFit/>
          </a:bodyPr>
          <a:lstStyle/>
          <a:p>
            <a:r>
              <a:rPr lang="de-DE" sz="800" dirty="0" smtClean="0"/>
              <a:t>Quelle Bilder: </a:t>
            </a:r>
            <a:endParaRPr lang="de-DE" sz="800" dirty="0"/>
          </a:p>
        </p:txBody>
      </p:sp>
      <p:sp>
        <p:nvSpPr>
          <p:cNvPr id="13" name="Rechteck 12"/>
          <p:cNvSpPr/>
          <p:nvPr/>
        </p:nvSpPr>
        <p:spPr>
          <a:xfrm>
            <a:off x="1126164" y="5025197"/>
            <a:ext cx="4343303" cy="1186904"/>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Ellipse 13"/>
          <p:cNvSpPr/>
          <p:nvPr/>
        </p:nvSpPr>
        <p:spPr>
          <a:xfrm>
            <a:off x="253592" y="5000199"/>
            <a:ext cx="1332000" cy="1332868"/>
          </a:xfrm>
          <a:prstGeom prst="ellipse">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200" dirty="0" smtClean="0">
                <a:latin typeface="Arial Black" panose="020B0A04020102020204" pitchFamily="34" charset="0"/>
              </a:rPr>
              <a:t>25% </a:t>
            </a:r>
            <a:r>
              <a:rPr lang="de-DE" sz="1600" dirty="0" smtClean="0">
                <a:latin typeface="Arial Black" panose="020B0A04020102020204" pitchFamily="34" charset="0"/>
              </a:rPr>
              <a:t/>
            </a:r>
            <a:br>
              <a:rPr lang="de-DE" sz="1600" dirty="0" smtClean="0">
                <a:latin typeface="Arial Black" panose="020B0A04020102020204" pitchFamily="34" charset="0"/>
              </a:rPr>
            </a:br>
            <a:r>
              <a:rPr lang="de-DE" sz="1400" dirty="0" smtClean="0">
                <a:latin typeface="Arial Black" panose="020B0A04020102020204" pitchFamily="34" charset="0"/>
              </a:rPr>
              <a:t>BEG-Zuschuss</a:t>
            </a:r>
            <a:endParaRPr lang="de-DE" sz="1400" dirty="0">
              <a:latin typeface="Arial Black" panose="020B0A04020102020204" pitchFamily="34" charset="0"/>
            </a:endParaRPr>
          </a:p>
        </p:txBody>
      </p:sp>
      <p:sp>
        <p:nvSpPr>
          <p:cNvPr id="7" name="Textfeld 6"/>
          <p:cNvSpPr txBox="1"/>
          <p:nvPr/>
        </p:nvSpPr>
        <p:spPr>
          <a:xfrm>
            <a:off x="1783499" y="5068463"/>
            <a:ext cx="3531600" cy="1169551"/>
          </a:xfrm>
          <a:prstGeom prst="rect">
            <a:avLst/>
          </a:prstGeom>
          <a:noFill/>
        </p:spPr>
        <p:txBody>
          <a:bodyPr wrap="square" rtlCol="0">
            <a:spAutoFit/>
          </a:bodyPr>
          <a:lstStyle/>
          <a:p>
            <a:pPr marL="177800" indent="-177800">
              <a:buFont typeface="Arial" panose="020B0604020202020204" pitchFamily="34" charset="0"/>
              <a:buChar char="•"/>
            </a:pPr>
            <a:r>
              <a:rPr lang="de-DE" sz="1400" dirty="0">
                <a:solidFill>
                  <a:schemeClr val="bg1"/>
                </a:solidFill>
                <a:latin typeface="Tahoma" panose="020B0604030504040204" pitchFamily="34" charset="0"/>
                <a:ea typeface="Tahoma" panose="020B0604030504040204" pitchFamily="34" charset="0"/>
                <a:cs typeface="Tahoma" panose="020B0604030504040204" pitchFamily="34" charset="0"/>
              </a:rPr>
              <a:t>30</a:t>
            </a: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 mit natürlichem Kältemittel</a:t>
            </a:r>
          </a:p>
          <a:p>
            <a:pPr marL="177800" indent="-177800">
              <a:buFont typeface="Arial" panose="020B0604020202020204" pitchFamily="34" charset="0"/>
              <a:buChar char="•"/>
            </a:pPr>
            <a:r>
              <a:rPr lang="de-DE" sz="1400" dirty="0">
                <a:solidFill>
                  <a:schemeClr val="bg1"/>
                </a:solidFill>
                <a:latin typeface="Tahoma" panose="020B0604030504040204" pitchFamily="34" charset="0"/>
                <a:ea typeface="Tahoma" panose="020B0604030504040204" pitchFamily="34" charset="0"/>
                <a:cs typeface="Tahoma" panose="020B0604030504040204" pitchFamily="34" charset="0"/>
              </a:rPr>
              <a:t>b</a:t>
            </a: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is zu 40% mit Heizungstausch-Bonus</a:t>
            </a:r>
          </a:p>
          <a:p>
            <a:pPr marL="177800" indent="-177800">
              <a:buFont typeface="Arial" panose="020B0604020202020204" pitchFamily="34" charset="0"/>
              <a:buChar char="•"/>
            </a:pP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JAZ 2,7 oder besser</a:t>
            </a:r>
          </a:p>
          <a:p>
            <a:pPr marL="177800" indent="-177800">
              <a:buFont typeface="Arial" panose="020B0604020202020204" pitchFamily="34" charset="0"/>
              <a:buChar char="•"/>
            </a:pP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Förderung nur für nur Geräte, die beim BAFA gelistet sind</a:t>
            </a:r>
          </a:p>
        </p:txBody>
      </p:sp>
      <p:sp>
        <p:nvSpPr>
          <p:cNvPr id="16" name="Rechteck 15"/>
          <p:cNvSpPr/>
          <p:nvPr/>
        </p:nvSpPr>
        <p:spPr>
          <a:xfrm>
            <a:off x="6763405" y="5067360"/>
            <a:ext cx="4343303" cy="1079181"/>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p:cNvSpPr/>
          <p:nvPr/>
        </p:nvSpPr>
        <p:spPr>
          <a:xfrm>
            <a:off x="5890833" y="4976916"/>
            <a:ext cx="1332000" cy="1332868"/>
          </a:xfrm>
          <a:prstGeom prst="ellipse">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200" dirty="0" smtClean="0">
                <a:latin typeface="Arial Black" panose="020B0A04020102020204" pitchFamily="34" charset="0"/>
              </a:rPr>
              <a:t>30% </a:t>
            </a:r>
            <a:r>
              <a:rPr lang="de-DE" sz="1600" dirty="0" smtClean="0">
                <a:latin typeface="Arial Black" panose="020B0A04020102020204" pitchFamily="34" charset="0"/>
              </a:rPr>
              <a:t/>
            </a:r>
            <a:br>
              <a:rPr lang="de-DE" sz="1600" dirty="0" smtClean="0">
                <a:latin typeface="Arial Black" panose="020B0A04020102020204" pitchFamily="34" charset="0"/>
              </a:rPr>
            </a:br>
            <a:r>
              <a:rPr lang="de-DE" sz="1400" dirty="0" smtClean="0">
                <a:latin typeface="Arial Black" panose="020B0A04020102020204" pitchFamily="34" charset="0"/>
              </a:rPr>
              <a:t>BEG-Zuschuss</a:t>
            </a:r>
            <a:endParaRPr lang="de-DE" sz="1400" dirty="0">
              <a:latin typeface="Arial Black" panose="020B0A04020102020204" pitchFamily="34" charset="0"/>
            </a:endParaRPr>
          </a:p>
        </p:txBody>
      </p:sp>
      <p:sp>
        <p:nvSpPr>
          <p:cNvPr id="19" name="Textfeld 18"/>
          <p:cNvSpPr txBox="1"/>
          <p:nvPr/>
        </p:nvSpPr>
        <p:spPr>
          <a:xfrm>
            <a:off x="7345950" y="5153794"/>
            <a:ext cx="3531600" cy="954107"/>
          </a:xfrm>
          <a:prstGeom prst="rect">
            <a:avLst/>
          </a:prstGeom>
          <a:noFill/>
        </p:spPr>
        <p:txBody>
          <a:bodyPr wrap="square" rtlCol="0">
            <a:spAutoFit/>
          </a:bodyPr>
          <a:lstStyle/>
          <a:p>
            <a:pPr marL="177800" indent="-177800">
              <a:buFont typeface="Arial" panose="020B0604020202020204" pitchFamily="34" charset="0"/>
              <a:buChar char="•"/>
            </a:pPr>
            <a:r>
              <a:rPr lang="de-DE" sz="1400" dirty="0">
                <a:solidFill>
                  <a:schemeClr val="bg1"/>
                </a:solidFill>
                <a:latin typeface="Tahoma" panose="020B0604030504040204" pitchFamily="34" charset="0"/>
                <a:ea typeface="Tahoma" panose="020B0604030504040204" pitchFamily="34" charset="0"/>
                <a:cs typeface="Tahoma" panose="020B0604030504040204" pitchFamily="34" charset="0"/>
              </a:rPr>
              <a:t>bis zu 40% mit </a:t>
            </a: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Heizungstausch-Bonus</a:t>
            </a:r>
          </a:p>
          <a:p>
            <a:pPr marL="177800" indent="-177800">
              <a:buFont typeface="Arial" panose="020B0604020202020204" pitchFamily="34" charset="0"/>
              <a:buChar char="•"/>
            </a:pP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JAZ 2,7 oder besser</a:t>
            </a:r>
          </a:p>
          <a:p>
            <a:pPr marL="177800" indent="-177800">
              <a:buFont typeface="Arial" panose="020B0604020202020204" pitchFamily="34" charset="0"/>
              <a:buChar char="•"/>
            </a:pP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Förderung nur für nur Geräte, die beim BAFA gelistet sind</a:t>
            </a:r>
          </a:p>
        </p:txBody>
      </p:sp>
    </p:spTree>
    <p:extLst>
      <p:ext uri="{BB962C8B-B14F-4D97-AF65-F5344CB8AC3E}">
        <p14:creationId xmlns:p14="http://schemas.microsoft.com/office/powerpoint/2010/main" val="15446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532991" y="299274"/>
            <a:ext cx="7884868" cy="2062103"/>
          </a:xfrm>
          <a:prstGeom prst="rect">
            <a:avLst/>
          </a:prstGeom>
        </p:spPr>
        <p:txBody>
          <a:bodyPr wrap="square">
            <a:spAutoFit/>
          </a:bodyPr>
          <a:lstStyle/>
          <a:p>
            <a:pPr>
              <a:spcAft>
                <a:spcPts val="0"/>
              </a:spcAft>
            </a:pPr>
            <a:r>
              <a:rPr lang="de-DE" sz="2200" b="1" dirty="0" smtClean="0">
                <a:latin typeface="Tahoma" panose="020B0604030504040204" pitchFamily="34" charset="0"/>
                <a:ea typeface="Tahoma" panose="020B0604030504040204" pitchFamily="34" charset="0"/>
                <a:cs typeface="Tahoma" panose="020B0604030504040204" pitchFamily="34" charset="0"/>
              </a:rPr>
              <a:t>Wärmepumpe</a:t>
            </a:r>
          </a:p>
          <a:p>
            <a:pPr>
              <a:spcAft>
                <a:spcPts val="0"/>
              </a:spcAft>
            </a:pPr>
            <a:endParaRPr lang="de-DE" sz="2200" b="1" dirty="0">
              <a:latin typeface="Tahoma" panose="020B0604030504040204" pitchFamily="34" charset="0"/>
              <a:ea typeface="Tahoma" panose="020B0604030504040204" pitchFamily="34" charset="0"/>
              <a:cs typeface="Tahoma" panose="020B0604030504040204" pitchFamily="34" charset="0"/>
            </a:endParaRPr>
          </a:p>
          <a:p>
            <a:pPr>
              <a:spcAft>
                <a:spcPts val="0"/>
              </a:spcAft>
            </a:pPr>
            <a:endParaRPr lang="de-DE" sz="1400" b="1" dirty="0" smtClean="0">
              <a:latin typeface="Tahoma" panose="020B0604030504040204" pitchFamily="34" charset="0"/>
              <a:ea typeface="Tahoma" panose="020B0604030504040204" pitchFamily="34" charset="0"/>
              <a:cs typeface="Tahoma" panose="020B0604030504040204" pitchFamily="34" charset="0"/>
            </a:endParaRPr>
          </a:p>
          <a:p>
            <a:endParaRPr lang="de-DE" sz="1400" b="1" i="1" dirty="0">
              <a:latin typeface="Tahoma" panose="020B0604030504040204" pitchFamily="34" charset="0"/>
              <a:ea typeface="Tahoma" panose="020B0604030504040204" pitchFamily="34" charset="0"/>
              <a:cs typeface="Tahoma" panose="020B0604030504040204" pitchFamily="34" charset="0"/>
            </a:endParaRPr>
          </a:p>
          <a:p>
            <a:endParaRPr lang="de-DE" sz="1400" b="1" i="1" dirty="0" smtClean="0">
              <a:latin typeface="Tahoma" panose="020B0604030504040204" pitchFamily="34" charset="0"/>
              <a:ea typeface="Tahoma" panose="020B0604030504040204" pitchFamily="34" charset="0"/>
              <a:cs typeface="Tahoma" panose="020B0604030504040204" pitchFamily="34" charset="0"/>
            </a:endParaRPr>
          </a:p>
          <a:p>
            <a:endParaRPr lang="de-DE" sz="1400" b="1" i="1" dirty="0">
              <a:latin typeface="Tahoma" panose="020B0604030504040204" pitchFamily="34" charset="0"/>
              <a:ea typeface="Tahoma" panose="020B0604030504040204" pitchFamily="34" charset="0"/>
              <a:cs typeface="Tahoma" panose="020B0604030504040204" pitchFamily="34" charset="0"/>
            </a:endParaRPr>
          </a:p>
          <a:p>
            <a:endParaRPr lang="de-DE" sz="1400" b="1" i="1" dirty="0" smtClean="0">
              <a:latin typeface="Tahoma" panose="020B0604030504040204" pitchFamily="34" charset="0"/>
              <a:ea typeface="Tahoma" panose="020B0604030504040204" pitchFamily="34" charset="0"/>
              <a:cs typeface="Tahoma" panose="020B0604030504040204" pitchFamily="34" charset="0"/>
            </a:endParaRPr>
          </a:p>
          <a:p>
            <a:endParaRPr lang="de-DE" sz="1400" b="1" i="1" dirty="0">
              <a:latin typeface="Tahoma" panose="020B0604030504040204" pitchFamily="34" charset="0"/>
              <a:ea typeface="Tahoma" panose="020B0604030504040204" pitchFamily="34" charset="0"/>
              <a:cs typeface="Tahoma" panose="020B0604030504040204" pitchFamily="34" charset="0"/>
            </a:endParaRPr>
          </a:p>
        </p:txBody>
      </p:sp>
      <p:pic>
        <p:nvPicPr>
          <p:cNvPr id="7174" name="Picture 6" descr="https://www.waermepumpe.de/fileadmin/_processed_/0/c/csm_Schr_oPV_Grundw_ac77a9e4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258" y="939344"/>
            <a:ext cx="2340000" cy="169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642257" y="2767106"/>
            <a:ext cx="12218610" cy="1923604"/>
          </a:xfrm>
          <a:prstGeom prst="rect">
            <a:avLst/>
          </a:prstGeom>
        </p:spPr>
        <p:txBody>
          <a:bodyPr wrap="square">
            <a:spAutoFit/>
          </a:bodyPr>
          <a:lstStyle/>
          <a:p>
            <a:r>
              <a:rPr lang="de-DE" sz="1400" b="1" dirty="0" smtClean="0">
                <a:latin typeface="Tahoma" panose="020B0604030504040204" pitchFamily="34" charset="0"/>
                <a:ea typeface="Tahoma" panose="020B0604030504040204" pitchFamily="34" charset="0"/>
                <a:cs typeface="Tahoma" panose="020B0604030504040204" pitchFamily="34" charset="0"/>
              </a:rPr>
              <a:t>Grundwasser-Wärmepumpe</a:t>
            </a:r>
            <a:br>
              <a:rPr lang="de-DE" sz="1400" b="1" dirty="0" smtClean="0">
                <a:latin typeface="Tahoma" panose="020B0604030504040204" pitchFamily="34" charset="0"/>
                <a:ea typeface="Tahoma" panose="020B0604030504040204" pitchFamily="34" charset="0"/>
                <a:cs typeface="Tahoma" panose="020B0604030504040204" pitchFamily="34" charset="0"/>
              </a:rPr>
            </a:br>
            <a:endParaRPr lang="de-DE" sz="700" b="1" dirty="0" smtClean="0">
              <a:latin typeface="Tahoma" panose="020B0604030504040204" pitchFamily="34" charset="0"/>
              <a:ea typeface="Tahoma" panose="020B0604030504040204" pitchFamily="34" charset="0"/>
              <a:cs typeface="Tahoma" panose="020B0604030504040204" pitchFamily="34" charset="0"/>
            </a:endParaRPr>
          </a:p>
          <a:p>
            <a:pPr marL="177800" indent="-177800">
              <a:buFont typeface="Arial" panose="020B0604020202020204" pitchFamily="34" charset="0"/>
              <a:buChar char="•"/>
            </a:pPr>
            <a:r>
              <a:rPr lang="de-DE" sz="1400" dirty="0" smtClean="0">
                <a:latin typeface="Tahoma" panose="020B0604030504040204" pitchFamily="34" charset="0"/>
                <a:ea typeface="Tahoma" panose="020B0604030504040204" pitchFamily="34" charset="0"/>
                <a:cs typeface="Tahoma" panose="020B0604030504040204" pitchFamily="34" charset="0"/>
              </a:rPr>
              <a:t>bezieht </a:t>
            </a:r>
            <a:r>
              <a:rPr lang="de-DE" sz="1400" dirty="0">
                <a:latin typeface="Tahoma" panose="020B0604030504040204" pitchFamily="34" charset="0"/>
                <a:ea typeface="Tahoma" panose="020B0604030504040204" pitchFamily="34" charset="0"/>
                <a:cs typeface="Tahoma" panose="020B0604030504040204" pitchFamily="34" charset="0"/>
              </a:rPr>
              <a:t>die benötigte Heizwärme über </a:t>
            </a:r>
            <a:r>
              <a:rPr lang="de-DE" sz="1400" dirty="0" smtClean="0">
                <a:latin typeface="Tahoma" panose="020B0604030504040204" pitchFamily="34" charset="0"/>
                <a:ea typeface="Tahoma" panose="020B0604030504040204" pitchFamily="34" charset="0"/>
                <a:cs typeface="Tahoma" panose="020B0604030504040204" pitchFamily="34" charset="0"/>
              </a:rPr>
              <a:t>2 Brunnen </a:t>
            </a:r>
            <a:r>
              <a:rPr lang="de-DE" sz="1400" dirty="0">
                <a:latin typeface="Tahoma" panose="020B0604030504040204" pitchFamily="34" charset="0"/>
                <a:ea typeface="Tahoma" panose="020B0604030504040204" pitchFamily="34" charset="0"/>
                <a:cs typeface="Tahoma" panose="020B0604030504040204" pitchFamily="34" charset="0"/>
              </a:rPr>
              <a:t>aus dem </a:t>
            </a:r>
            <a:r>
              <a:rPr lang="de-DE" sz="1400" dirty="0" smtClean="0">
                <a:latin typeface="Tahoma" panose="020B0604030504040204" pitchFamily="34" charset="0"/>
                <a:ea typeface="Tahoma" panose="020B0604030504040204" pitchFamily="34" charset="0"/>
                <a:cs typeface="Tahoma" panose="020B0604030504040204" pitchFamily="34" charset="0"/>
              </a:rPr>
              <a:t>Grundwasser</a:t>
            </a:r>
          </a:p>
          <a:p>
            <a:pPr marL="177800" indent="-177800">
              <a:buFont typeface="Arial" panose="020B0604020202020204" pitchFamily="34" charset="0"/>
              <a:buChar char="•"/>
            </a:pPr>
            <a:r>
              <a:rPr lang="de-DE" sz="1400" dirty="0">
                <a:latin typeface="Tahoma" panose="020B0604030504040204" pitchFamily="34" charset="0"/>
                <a:ea typeface="Tahoma" panose="020B0604030504040204" pitchFamily="34" charset="0"/>
                <a:cs typeface="Tahoma" panose="020B0604030504040204" pitchFamily="34" charset="0"/>
              </a:rPr>
              <a:t>Es müssen </a:t>
            </a:r>
            <a:r>
              <a:rPr lang="de-DE" sz="1400" dirty="0" smtClean="0">
                <a:latin typeface="Tahoma" panose="020B0604030504040204" pitchFamily="34" charset="0"/>
                <a:ea typeface="Tahoma" panose="020B0604030504040204" pitchFamily="34" charset="0"/>
                <a:cs typeface="Tahoma" panose="020B0604030504040204" pitchFamily="34" charset="0"/>
              </a:rPr>
              <a:t>Bohrungen </a:t>
            </a:r>
            <a:r>
              <a:rPr lang="de-DE" sz="1400" dirty="0">
                <a:latin typeface="Tahoma" panose="020B0604030504040204" pitchFamily="34" charset="0"/>
                <a:ea typeface="Tahoma" panose="020B0604030504040204" pitchFamily="34" charset="0"/>
                <a:cs typeface="Tahoma" panose="020B0604030504040204" pitchFamily="34" charset="0"/>
              </a:rPr>
              <a:t>von etwa 10 bis 20 Metern erfolgen</a:t>
            </a:r>
          </a:p>
          <a:p>
            <a:pPr marL="177800" indent="-177800">
              <a:buFont typeface="Arial" panose="020B0604020202020204" pitchFamily="34" charset="0"/>
              <a:buChar char="•"/>
            </a:pPr>
            <a:r>
              <a:rPr lang="de-DE" sz="1400" dirty="0">
                <a:latin typeface="Tahoma" panose="020B0604030504040204" pitchFamily="34" charset="0"/>
                <a:ea typeface="Tahoma" panose="020B0604030504040204" pitchFamily="34" charset="0"/>
                <a:cs typeface="Tahoma" panose="020B0604030504040204" pitchFamily="34" charset="0"/>
              </a:rPr>
              <a:t>Bohrungen bedürfen der Genehmigung der </a:t>
            </a:r>
            <a:r>
              <a:rPr lang="de-DE" sz="1400" dirty="0" smtClean="0">
                <a:latin typeface="Tahoma" panose="020B0604030504040204" pitchFamily="34" charset="0"/>
                <a:ea typeface="Tahoma" panose="020B0604030504040204" pitchFamily="34" charset="0"/>
                <a:cs typeface="Tahoma" panose="020B0604030504040204" pitchFamily="34" charset="0"/>
              </a:rPr>
              <a:t>Wasserbehörde,</a:t>
            </a:r>
            <a:br>
              <a:rPr lang="de-DE" sz="1400" dirty="0" smtClean="0">
                <a:latin typeface="Tahoma" panose="020B0604030504040204" pitchFamily="34" charset="0"/>
                <a:ea typeface="Tahoma" panose="020B0604030504040204" pitchFamily="34" charset="0"/>
                <a:cs typeface="Tahoma" panose="020B0604030504040204" pitchFamily="34" charset="0"/>
              </a:rPr>
            </a:br>
            <a:r>
              <a:rPr lang="de-DE" sz="1400" dirty="0" smtClean="0">
                <a:latin typeface="Tahoma" panose="020B0604030504040204" pitchFamily="34" charset="0"/>
                <a:ea typeface="Tahoma" panose="020B0604030504040204" pitchFamily="34" charset="0"/>
                <a:cs typeface="Tahoma" panose="020B0604030504040204" pitchFamily="34" charset="0"/>
              </a:rPr>
              <a:t>in Trinkwasserschutzgebieten nicht möglich </a:t>
            </a:r>
          </a:p>
          <a:p>
            <a:pPr marL="177800" indent="-177800">
              <a:buFont typeface="Arial" panose="020B0604020202020204" pitchFamily="34" charset="0"/>
              <a:buChar char="•"/>
            </a:pPr>
            <a:r>
              <a:rPr lang="de-DE" sz="1400" dirty="0">
                <a:latin typeface="Tahoma" panose="020B0604030504040204" pitchFamily="34" charset="0"/>
                <a:ea typeface="Tahoma" panose="020B0604030504040204" pitchFamily="34" charset="0"/>
                <a:cs typeface="Tahoma" panose="020B0604030504040204" pitchFamily="34" charset="0"/>
              </a:rPr>
              <a:t>b</a:t>
            </a:r>
            <a:r>
              <a:rPr lang="de-DE" sz="1400" dirty="0" smtClean="0">
                <a:latin typeface="Tahoma" panose="020B0604030504040204" pitchFamily="34" charset="0"/>
                <a:ea typeface="Tahoma" panose="020B0604030504040204" pitchFamily="34" charset="0"/>
                <a:cs typeface="Tahoma" panose="020B0604030504040204" pitchFamily="34" charset="0"/>
              </a:rPr>
              <a:t>ei Grundwasser </a:t>
            </a:r>
            <a:r>
              <a:rPr lang="de-DE" sz="1400" dirty="0">
                <a:latin typeface="Tahoma" panose="020B0604030504040204" pitchFamily="34" charset="0"/>
                <a:ea typeface="Tahoma" panose="020B0604030504040204" pitchFamily="34" charset="0"/>
                <a:cs typeface="Tahoma" panose="020B0604030504040204" pitchFamily="34" charset="0"/>
              </a:rPr>
              <a:t>mit </a:t>
            </a:r>
            <a:r>
              <a:rPr lang="de-DE" sz="1400" dirty="0" smtClean="0">
                <a:latin typeface="Tahoma" panose="020B0604030504040204" pitchFamily="34" charset="0"/>
                <a:ea typeface="Tahoma" panose="020B0604030504040204" pitchFamily="34" charset="0"/>
                <a:cs typeface="Tahoma" panose="020B0604030504040204" pitchFamily="34" charset="0"/>
              </a:rPr>
              <a:t>erhöhtem </a:t>
            </a:r>
            <a:r>
              <a:rPr lang="de-DE" sz="1400" dirty="0">
                <a:latin typeface="Tahoma" panose="020B0604030504040204" pitchFamily="34" charset="0"/>
                <a:ea typeface="Tahoma" panose="020B0604030504040204" pitchFamily="34" charset="0"/>
                <a:cs typeface="Tahoma" panose="020B0604030504040204" pitchFamily="34" charset="0"/>
              </a:rPr>
              <a:t>Anteil von Eisen und Mangan </a:t>
            </a:r>
            <a:r>
              <a:rPr lang="de-DE" sz="1400" dirty="0" smtClean="0">
                <a:latin typeface="Tahoma" panose="020B0604030504040204" pitchFamily="34" charset="0"/>
                <a:ea typeface="Tahoma" panose="020B0604030504040204" pitchFamily="34" charset="0"/>
                <a:cs typeface="Tahoma" panose="020B0604030504040204" pitchFamily="34" charset="0"/>
              </a:rPr>
              <a:t>nicht geeignet </a:t>
            </a:r>
            <a:br>
              <a:rPr lang="de-DE" sz="1400" dirty="0" smtClean="0">
                <a:latin typeface="Tahoma" panose="020B0604030504040204" pitchFamily="34" charset="0"/>
                <a:ea typeface="Tahoma" panose="020B0604030504040204" pitchFamily="34" charset="0"/>
                <a:cs typeface="Tahoma" panose="020B0604030504040204" pitchFamily="34" charset="0"/>
              </a:rPr>
            </a:br>
            <a:r>
              <a:rPr lang="de-DE" sz="1400" dirty="0" smtClean="0">
                <a:latin typeface="Tahoma" panose="020B0604030504040204" pitchFamily="34" charset="0"/>
                <a:ea typeface="Tahoma" panose="020B0604030504040204" pitchFamily="34" charset="0"/>
                <a:cs typeface="Tahoma" panose="020B0604030504040204" pitchFamily="34" charset="0"/>
              </a:rPr>
              <a:t>=&gt; erhöhter </a:t>
            </a:r>
            <a:r>
              <a:rPr lang="de-DE" sz="1400" dirty="0">
                <a:latin typeface="Tahoma" panose="020B0604030504040204" pitchFamily="34" charset="0"/>
                <a:ea typeface="Tahoma" panose="020B0604030504040204" pitchFamily="34" charset="0"/>
                <a:cs typeface="Tahoma" panose="020B0604030504040204" pitchFamily="34" charset="0"/>
              </a:rPr>
              <a:t>Verschleiß der Anlagenteile und eine Brunnenverockerung </a:t>
            </a:r>
            <a:endParaRPr lang="de-DE" sz="1400" dirty="0" smtClean="0">
              <a:latin typeface="Tahoma" panose="020B0604030504040204" pitchFamily="34" charset="0"/>
              <a:ea typeface="Tahoma" panose="020B0604030504040204" pitchFamily="34" charset="0"/>
              <a:cs typeface="Tahoma" panose="020B0604030504040204" pitchFamily="34" charset="0"/>
            </a:endParaRPr>
          </a:p>
          <a:p>
            <a:pPr marL="177800" indent="-177800">
              <a:buFont typeface="Arial" panose="020B0604020202020204" pitchFamily="34" charset="0"/>
              <a:buChar char="•"/>
            </a:pPr>
            <a:r>
              <a:rPr lang="de-DE" sz="1400" dirty="0" smtClean="0">
                <a:latin typeface="Tahoma" panose="020B0604030504040204" pitchFamily="34" charset="0"/>
                <a:ea typeface="Tahoma" panose="020B0604030504040204" pitchFamily="34" charset="0"/>
                <a:cs typeface="Tahoma" panose="020B0604030504040204" pitchFamily="34" charset="0"/>
              </a:rPr>
              <a:t>geringen </a:t>
            </a:r>
            <a:r>
              <a:rPr lang="de-DE" sz="1400" dirty="0">
                <a:latin typeface="Tahoma" panose="020B0604030504040204" pitchFamily="34" charset="0"/>
                <a:ea typeface="Tahoma" panose="020B0604030504040204" pitchFamily="34" charset="0"/>
                <a:cs typeface="Tahoma" panose="020B0604030504040204" pitchFamily="34" charset="0"/>
              </a:rPr>
              <a:t>Grundwassermengen </a:t>
            </a:r>
            <a:r>
              <a:rPr lang="de-DE" sz="1400" dirty="0" smtClean="0">
                <a:latin typeface="Tahoma" panose="020B0604030504040204" pitchFamily="34" charset="0"/>
                <a:ea typeface="Tahoma" panose="020B0604030504040204" pitchFamily="34" charset="0"/>
                <a:cs typeface="Tahoma" panose="020B0604030504040204" pitchFamily="34" charset="0"/>
              </a:rPr>
              <a:t>ebenfalls </a:t>
            </a:r>
            <a:r>
              <a:rPr lang="de-DE" sz="1400" dirty="0">
                <a:latin typeface="Tahoma" panose="020B0604030504040204" pitchFamily="34" charset="0"/>
                <a:ea typeface="Tahoma" panose="020B0604030504040204" pitchFamily="34" charset="0"/>
                <a:cs typeface="Tahoma" panose="020B0604030504040204" pitchFamily="34" charset="0"/>
              </a:rPr>
              <a:t>ein </a:t>
            </a:r>
            <a:r>
              <a:rPr lang="de-DE" sz="1400" dirty="0" smtClean="0">
                <a:latin typeface="Tahoma" panose="020B0604030504040204" pitchFamily="34" charset="0"/>
                <a:ea typeface="Tahoma" panose="020B0604030504040204" pitchFamily="34" charset="0"/>
                <a:cs typeface="Tahoma" panose="020B0604030504040204" pitchFamily="34" charset="0"/>
              </a:rPr>
              <a:t>Nachteil</a:t>
            </a:r>
            <a:endParaRPr lang="de-DE" sz="1400" dirty="0">
              <a:latin typeface="Tahoma" panose="020B0604030504040204" pitchFamily="34" charset="0"/>
              <a:ea typeface="Tahoma" panose="020B0604030504040204" pitchFamily="34" charset="0"/>
              <a:cs typeface="Tahoma" panose="020B0604030504040204" pitchFamily="34" charset="0"/>
            </a:endParaRPr>
          </a:p>
        </p:txBody>
      </p:sp>
      <p:pic>
        <p:nvPicPr>
          <p:cNvPr id="11" name="Grafik 10"/>
          <p:cNvPicPr>
            <a:picLocks noChangeAspect="1"/>
          </p:cNvPicPr>
          <p:nvPr/>
        </p:nvPicPr>
        <p:blipFill rotWithShape="1">
          <a:blip r:embed="rId3">
            <a:clrChange>
              <a:clrFrom>
                <a:srgbClr val="FFFFFF"/>
              </a:clrFrom>
              <a:clrTo>
                <a:srgbClr val="FFFFFF">
                  <a:alpha val="0"/>
                </a:srgbClr>
              </a:clrTo>
            </a:clrChange>
          </a:blip>
          <a:srcRect l="79856" t="92530" r="432"/>
          <a:stretch/>
        </p:blipFill>
        <p:spPr>
          <a:xfrm>
            <a:off x="10007600" y="6273799"/>
            <a:ext cx="1739900" cy="453089"/>
          </a:xfrm>
          <a:prstGeom prst="rect">
            <a:avLst/>
          </a:prstGeom>
        </p:spPr>
      </p:pic>
      <p:sp>
        <p:nvSpPr>
          <p:cNvPr id="5" name="Textfeld 4"/>
          <p:cNvSpPr txBox="1"/>
          <p:nvPr/>
        </p:nvSpPr>
        <p:spPr>
          <a:xfrm>
            <a:off x="9205234" y="6392621"/>
            <a:ext cx="975634" cy="215444"/>
          </a:xfrm>
          <a:prstGeom prst="rect">
            <a:avLst/>
          </a:prstGeom>
          <a:noFill/>
        </p:spPr>
        <p:txBody>
          <a:bodyPr wrap="square" rtlCol="0">
            <a:spAutoFit/>
          </a:bodyPr>
          <a:lstStyle/>
          <a:p>
            <a:r>
              <a:rPr lang="de-DE" sz="800" dirty="0" smtClean="0"/>
              <a:t>Quelle Bilder: </a:t>
            </a:r>
            <a:endParaRPr lang="de-DE" sz="800" dirty="0"/>
          </a:p>
        </p:txBody>
      </p:sp>
      <p:sp>
        <p:nvSpPr>
          <p:cNvPr id="15" name="Rechteck 14"/>
          <p:cNvSpPr/>
          <p:nvPr/>
        </p:nvSpPr>
        <p:spPr>
          <a:xfrm>
            <a:off x="1742918" y="5062571"/>
            <a:ext cx="4343303" cy="1079181"/>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Ellipse 15"/>
          <p:cNvSpPr/>
          <p:nvPr/>
        </p:nvSpPr>
        <p:spPr>
          <a:xfrm>
            <a:off x="693653" y="4945084"/>
            <a:ext cx="1332000" cy="1332868"/>
          </a:xfrm>
          <a:prstGeom prst="ellipse">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200" dirty="0" smtClean="0">
                <a:latin typeface="Arial Black" panose="020B0A04020102020204" pitchFamily="34" charset="0"/>
              </a:rPr>
              <a:t>30% </a:t>
            </a:r>
            <a:r>
              <a:rPr lang="de-DE" sz="1600" dirty="0" smtClean="0">
                <a:latin typeface="Arial Black" panose="020B0A04020102020204" pitchFamily="34" charset="0"/>
              </a:rPr>
              <a:t/>
            </a:r>
            <a:br>
              <a:rPr lang="de-DE" sz="1600" dirty="0" smtClean="0">
                <a:latin typeface="Arial Black" panose="020B0A04020102020204" pitchFamily="34" charset="0"/>
              </a:rPr>
            </a:br>
            <a:r>
              <a:rPr lang="de-DE" sz="1400" dirty="0" smtClean="0">
                <a:latin typeface="Arial Black" panose="020B0A04020102020204" pitchFamily="34" charset="0"/>
              </a:rPr>
              <a:t>BEG-Zuschuss</a:t>
            </a:r>
            <a:endParaRPr lang="de-DE" sz="1400" dirty="0">
              <a:latin typeface="Arial Black" panose="020B0A04020102020204" pitchFamily="34" charset="0"/>
            </a:endParaRPr>
          </a:p>
        </p:txBody>
      </p:sp>
      <p:sp>
        <p:nvSpPr>
          <p:cNvPr id="17" name="Textfeld 16"/>
          <p:cNvSpPr txBox="1"/>
          <p:nvPr/>
        </p:nvSpPr>
        <p:spPr>
          <a:xfrm>
            <a:off x="2148770" y="5121962"/>
            <a:ext cx="3531600" cy="954107"/>
          </a:xfrm>
          <a:prstGeom prst="rect">
            <a:avLst/>
          </a:prstGeom>
          <a:noFill/>
        </p:spPr>
        <p:txBody>
          <a:bodyPr wrap="square" rtlCol="0">
            <a:spAutoFit/>
          </a:bodyPr>
          <a:lstStyle/>
          <a:p>
            <a:pPr marL="177800" indent="-177800">
              <a:buFont typeface="Arial" panose="020B0604020202020204" pitchFamily="34" charset="0"/>
              <a:buChar char="•"/>
            </a:pPr>
            <a:r>
              <a:rPr lang="de-DE" sz="1400" dirty="0">
                <a:solidFill>
                  <a:schemeClr val="bg1"/>
                </a:solidFill>
                <a:latin typeface="Tahoma" panose="020B0604030504040204" pitchFamily="34" charset="0"/>
                <a:ea typeface="Tahoma" panose="020B0604030504040204" pitchFamily="34" charset="0"/>
                <a:cs typeface="Tahoma" panose="020B0604030504040204" pitchFamily="34" charset="0"/>
              </a:rPr>
              <a:t>bis zu 40% mit </a:t>
            </a: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Heizungstausch-Bonus</a:t>
            </a:r>
          </a:p>
          <a:p>
            <a:pPr marL="177800" indent="-177800">
              <a:buFont typeface="Arial" panose="020B0604020202020204" pitchFamily="34" charset="0"/>
              <a:buChar char="•"/>
            </a:pP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JAZ 2,7 oder besser</a:t>
            </a:r>
          </a:p>
          <a:p>
            <a:pPr marL="177800" indent="-177800">
              <a:buFont typeface="Arial" panose="020B0604020202020204" pitchFamily="34" charset="0"/>
              <a:buChar char="•"/>
            </a:pP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Förderung nur für nur Geräte, die beim BAFA gelistet sind</a:t>
            </a:r>
          </a:p>
        </p:txBody>
      </p:sp>
    </p:spTree>
    <p:extLst>
      <p:ext uri="{BB962C8B-B14F-4D97-AF65-F5344CB8AC3E}">
        <p14:creationId xmlns:p14="http://schemas.microsoft.com/office/powerpoint/2010/main" val="33174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0" y="2762966"/>
            <a:ext cx="8009469" cy="728134"/>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146" name="Picture 2" descr="https://files.vdzev.de/intelligent-heizen/heizsystem/hybridheizung/intelligent-heizen-hybridheizung_rgb-klein.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4704" b="6491"/>
          <a:stretch/>
        </p:blipFill>
        <p:spPr bwMode="auto">
          <a:xfrm>
            <a:off x="6017358" y="1811866"/>
            <a:ext cx="6354883" cy="4207934"/>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532992" y="299274"/>
            <a:ext cx="8661808" cy="3539430"/>
          </a:xfrm>
          <a:prstGeom prst="rect">
            <a:avLst/>
          </a:prstGeom>
        </p:spPr>
        <p:txBody>
          <a:bodyPr wrap="square">
            <a:spAutoFit/>
          </a:bodyPr>
          <a:lstStyle/>
          <a:p>
            <a:pPr>
              <a:spcAft>
                <a:spcPts val="0"/>
              </a:spcAft>
            </a:pPr>
            <a:r>
              <a:rPr lang="de-DE" sz="2200" b="1" dirty="0" smtClean="0">
                <a:latin typeface="Tahoma" panose="020B0604030504040204" pitchFamily="34" charset="0"/>
                <a:ea typeface="Tahoma" panose="020B0604030504040204" pitchFamily="34" charset="0"/>
                <a:cs typeface="Tahoma" panose="020B0604030504040204" pitchFamily="34" charset="0"/>
              </a:rPr>
              <a:t>Hybridheizung</a:t>
            </a:r>
          </a:p>
          <a:p>
            <a:r>
              <a:rPr lang="de-DE" sz="1600" b="1" dirty="0" smtClean="0">
                <a:latin typeface="Tahoma" panose="020B0604030504040204" pitchFamily="34" charset="0"/>
                <a:ea typeface="Tahoma" panose="020B0604030504040204" pitchFamily="34" charset="0"/>
                <a:cs typeface="Tahoma" panose="020B0604030504040204" pitchFamily="34" charset="0"/>
              </a:rPr>
              <a:t>Ein </a:t>
            </a:r>
            <a:r>
              <a:rPr lang="de-DE" sz="1600" b="1" dirty="0">
                <a:latin typeface="Tahoma" panose="020B0604030504040204" pitchFamily="34" charset="0"/>
                <a:ea typeface="Tahoma" panose="020B0604030504040204" pitchFamily="34" charset="0"/>
                <a:cs typeface="Tahoma" panose="020B0604030504040204" pitchFamily="34" charset="0"/>
              </a:rPr>
              <a:t>zweiter Wärmeerzeuger wird benötigt, wenn</a:t>
            </a:r>
            <a:r>
              <a:rPr lang="de-DE" sz="1600" b="1" dirty="0" smtClean="0">
                <a:latin typeface="Tahoma" panose="020B0604030504040204" pitchFamily="34" charset="0"/>
                <a:ea typeface="Tahoma" panose="020B0604030504040204" pitchFamily="34" charset="0"/>
                <a:cs typeface="Tahoma" panose="020B0604030504040204" pitchFamily="34" charset="0"/>
              </a:rPr>
              <a:t>:</a:t>
            </a:r>
            <a:br>
              <a:rPr lang="de-DE" sz="1600" b="1" dirty="0" smtClean="0">
                <a:latin typeface="Tahoma" panose="020B0604030504040204" pitchFamily="34" charset="0"/>
                <a:ea typeface="Tahoma" panose="020B0604030504040204" pitchFamily="34" charset="0"/>
                <a:cs typeface="Tahoma" panose="020B0604030504040204" pitchFamily="34" charset="0"/>
              </a:rPr>
            </a:br>
            <a:endParaRPr lang="de-DE" sz="16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400" dirty="0" smtClean="0">
                <a:latin typeface="Tahoma" panose="020B0604030504040204" pitchFamily="34" charset="0"/>
                <a:ea typeface="Tahoma" panose="020B0604030504040204" pitchFamily="34" charset="0"/>
                <a:cs typeface="Tahoma" panose="020B0604030504040204" pitchFamily="34" charset="0"/>
              </a:rPr>
              <a:t>die </a:t>
            </a:r>
            <a:r>
              <a:rPr lang="de-DE" sz="1400" b="1" dirty="0">
                <a:latin typeface="Tahoma" panose="020B0604030504040204" pitchFamily="34" charset="0"/>
                <a:ea typeface="Tahoma" panose="020B0604030504040204" pitchFamily="34" charset="0"/>
                <a:cs typeface="Tahoma" panose="020B0604030504040204" pitchFamily="34" charset="0"/>
              </a:rPr>
              <a:t>Heizleistung</a:t>
            </a:r>
            <a:r>
              <a:rPr lang="de-DE" sz="1400" dirty="0">
                <a:latin typeface="Tahoma" panose="020B0604030504040204" pitchFamily="34" charset="0"/>
                <a:ea typeface="Tahoma" panose="020B0604030504040204" pitchFamily="34" charset="0"/>
                <a:cs typeface="Tahoma" panose="020B0604030504040204" pitchFamily="34" charset="0"/>
              </a:rPr>
              <a:t> der Wärmepumpe </a:t>
            </a:r>
            <a:r>
              <a:rPr lang="de-DE" sz="1400" dirty="0" smtClean="0">
                <a:latin typeface="Tahoma" panose="020B0604030504040204" pitchFamily="34" charset="0"/>
                <a:ea typeface="Tahoma" panose="020B0604030504040204" pitchFamily="34" charset="0"/>
                <a:cs typeface="Tahoma" panose="020B0604030504040204" pitchFamily="34" charset="0"/>
              </a:rPr>
              <a:t>am Auslegungspunkt </a:t>
            </a:r>
            <a:r>
              <a:rPr lang="de-DE" sz="1400" dirty="0">
                <a:latin typeface="Tahoma" panose="020B0604030504040204" pitchFamily="34" charset="0"/>
                <a:ea typeface="Tahoma" panose="020B0604030504040204" pitchFamily="34" charset="0"/>
                <a:cs typeface="Tahoma" panose="020B0604030504040204" pitchFamily="34" charset="0"/>
              </a:rPr>
              <a:t>(Normheizlast) </a:t>
            </a:r>
            <a:r>
              <a:rPr lang="de-DE" sz="1400" dirty="0" smtClean="0">
                <a:latin typeface="Tahoma" panose="020B0604030504040204" pitchFamily="34" charset="0"/>
                <a:ea typeface="Tahoma" panose="020B0604030504040204" pitchFamily="34" charset="0"/>
                <a:cs typeface="Tahoma" panose="020B0604030504040204" pitchFamily="34" charset="0"/>
              </a:rPr>
              <a:t>nicht ausreicht</a:t>
            </a:r>
            <a:br>
              <a:rPr lang="de-DE" sz="1400" dirty="0" smtClean="0">
                <a:latin typeface="Tahoma" panose="020B0604030504040204" pitchFamily="34" charset="0"/>
                <a:ea typeface="Tahoma" panose="020B0604030504040204" pitchFamily="34" charset="0"/>
                <a:cs typeface="Tahoma" panose="020B0604030504040204" pitchFamily="34" charset="0"/>
              </a:rPr>
            </a:br>
            <a:endParaRPr lang="de-DE" sz="7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400" dirty="0" smtClean="0">
                <a:latin typeface="Tahoma" panose="020B0604030504040204" pitchFamily="34" charset="0"/>
                <a:ea typeface="Tahoma" panose="020B0604030504040204" pitchFamily="34" charset="0"/>
                <a:cs typeface="Tahoma" panose="020B0604030504040204" pitchFamily="34" charset="0"/>
              </a:rPr>
              <a:t>die </a:t>
            </a:r>
            <a:r>
              <a:rPr lang="de-DE" sz="1400" b="1" dirty="0">
                <a:latin typeface="Tahoma" panose="020B0604030504040204" pitchFamily="34" charset="0"/>
                <a:ea typeface="Tahoma" panose="020B0604030504040204" pitchFamily="34" charset="0"/>
                <a:cs typeface="Tahoma" panose="020B0604030504040204" pitchFamily="34" charset="0"/>
              </a:rPr>
              <a:t>Heiz-Vorlauftemperatur</a:t>
            </a:r>
            <a:r>
              <a:rPr lang="de-DE" sz="1400" dirty="0">
                <a:latin typeface="Tahoma" panose="020B0604030504040204" pitchFamily="34" charset="0"/>
                <a:ea typeface="Tahoma" panose="020B0604030504040204" pitchFamily="34" charset="0"/>
                <a:cs typeface="Tahoma" panose="020B0604030504040204" pitchFamily="34" charset="0"/>
              </a:rPr>
              <a:t> der Wärmepumpe </a:t>
            </a:r>
            <a:r>
              <a:rPr lang="de-DE" sz="1400" dirty="0" smtClean="0">
                <a:latin typeface="Tahoma" panose="020B0604030504040204" pitchFamily="34" charset="0"/>
                <a:ea typeface="Tahoma" panose="020B0604030504040204" pitchFamily="34" charset="0"/>
                <a:cs typeface="Tahoma" panose="020B0604030504040204" pitchFamily="34" charset="0"/>
              </a:rPr>
              <a:t>am Auslegungspunkt </a:t>
            </a:r>
            <a:r>
              <a:rPr lang="de-DE" sz="1400" dirty="0">
                <a:latin typeface="Tahoma" panose="020B0604030504040204" pitchFamily="34" charset="0"/>
                <a:ea typeface="Tahoma" panose="020B0604030504040204" pitchFamily="34" charset="0"/>
                <a:cs typeface="Tahoma" panose="020B0604030504040204" pitchFamily="34" charset="0"/>
              </a:rPr>
              <a:t>(Normheizlast) </a:t>
            </a:r>
            <a:r>
              <a:rPr lang="de-DE" sz="1400" dirty="0" smtClean="0">
                <a:latin typeface="Tahoma" panose="020B0604030504040204" pitchFamily="34" charset="0"/>
                <a:ea typeface="Tahoma" panose="020B0604030504040204" pitchFamily="34" charset="0"/>
                <a:cs typeface="Tahoma" panose="020B0604030504040204" pitchFamily="34" charset="0"/>
              </a:rPr>
              <a:t>nicht ausreicht (Anlagen </a:t>
            </a:r>
            <a:r>
              <a:rPr lang="de-DE" sz="1400" dirty="0">
                <a:latin typeface="Tahoma" panose="020B0604030504040204" pitchFamily="34" charset="0"/>
                <a:ea typeface="Tahoma" panose="020B0604030504040204" pitchFamily="34" charset="0"/>
                <a:cs typeface="Tahoma" panose="020B0604030504040204" pitchFamily="34" charset="0"/>
              </a:rPr>
              <a:t>im Bestand mit Heizkörpern</a:t>
            </a:r>
            <a:r>
              <a:rPr lang="de-DE" sz="1400" dirty="0" smtClean="0">
                <a:latin typeface="Tahoma" panose="020B0604030504040204" pitchFamily="34" charset="0"/>
                <a:ea typeface="Tahoma" panose="020B0604030504040204" pitchFamily="34" charset="0"/>
                <a:cs typeface="Tahoma" panose="020B0604030504040204" pitchFamily="34" charset="0"/>
              </a:rPr>
              <a:t>)</a:t>
            </a:r>
            <a:br>
              <a:rPr lang="de-DE" sz="1400" dirty="0" smtClean="0">
                <a:latin typeface="Tahoma" panose="020B0604030504040204" pitchFamily="34" charset="0"/>
                <a:ea typeface="Tahoma" panose="020B0604030504040204" pitchFamily="34" charset="0"/>
                <a:cs typeface="Tahoma" panose="020B0604030504040204" pitchFamily="34" charset="0"/>
              </a:rPr>
            </a:br>
            <a:endParaRPr lang="de-DE" sz="7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400" dirty="0" smtClean="0">
                <a:latin typeface="Tahoma" panose="020B0604030504040204" pitchFamily="34" charset="0"/>
                <a:ea typeface="Tahoma" panose="020B0604030504040204" pitchFamily="34" charset="0"/>
                <a:cs typeface="Tahoma" panose="020B0604030504040204" pitchFamily="34" charset="0"/>
              </a:rPr>
              <a:t>die </a:t>
            </a:r>
            <a:r>
              <a:rPr lang="de-DE" sz="1400" b="1" dirty="0">
                <a:latin typeface="Tahoma" panose="020B0604030504040204" pitchFamily="34" charset="0"/>
                <a:ea typeface="Tahoma" panose="020B0604030504040204" pitchFamily="34" charset="0"/>
                <a:cs typeface="Tahoma" panose="020B0604030504040204" pitchFamily="34" charset="0"/>
              </a:rPr>
              <a:t>Vorlauftemperatur</a:t>
            </a:r>
            <a:r>
              <a:rPr lang="de-DE" sz="1400" dirty="0">
                <a:latin typeface="Tahoma" panose="020B0604030504040204" pitchFamily="34" charset="0"/>
                <a:ea typeface="Tahoma" panose="020B0604030504040204" pitchFamily="34" charset="0"/>
                <a:cs typeface="Tahoma" panose="020B0604030504040204" pitchFamily="34" charset="0"/>
              </a:rPr>
              <a:t> der Wärmepumpe </a:t>
            </a:r>
            <a:r>
              <a:rPr lang="de-DE" sz="1400" dirty="0" smtClean="0">
                <a:latin typeface="Tahoma" panose="020B0604030504040204" pitchFamily="34" charset="0"/>
                <a:ea typeface="Tahoma" panose="020B0604030504040204" pitchFamily="34" charset="0"/>
                <a:cs typeface="Tahoma" panose="020B0604030504040204" pitchFamily="34" charset="0"/>
              </a:rPr>
              <a:t>zur Erwärmung </a:t>
            </a:r>
            <a:r>
              <a:rPr lang="de-DE" sz="1400" dirty="0">
                <a:latin typeface="Tahoma" panose="020B0604030504040204" pitchFamily="34" charset="0"/>
                <a:ea typeface="Tahoma" panose="020B0604030504040204" pitchFamily="34" charset="0"/>
                <a:cs typeface="Tahoma" panose="020B0604030504040204" pitchFamily="34" charset="0"/>
              </a:rPr>
              <a:t>des </a:t>
            </a:r>
            <a:br>
              <a:rPr lang="de-DE" sz="1400" dirty="0">
                <a:latin typeface="Tahoma" panose="020B0604030504040204" pitchFamily="34" charset="0"/>
                <a:ea typeface="Tahoma" panose="020B0604030504040204" pitchFamily="34" charset="0"/>
                <a:cs typeface="Tahoma" panose="020B0604030504040204" pitchFamily="34" charset="0"/>
              </a:rPr>
            </a:br>
            <a:r>
              <a:rPr lang="de-DE" sz="1400" dirty="0" smtClean="0">
                <a:latin typeface="Tahoma" panose="020B0604030504040204" pitchFamily="34" charset="0"/>
                <a:ea typeface="Tahoma" panose="020B0604030504040204" pitchFamily="34" charset="0"/>
                <a:cs typeface="Tahoma" panose="020B0604030504040204" pitchFamily="34" charset="0"/>
              </a:rPr>
              <a:t>Trinkwassers </a:t>
            </a:r>
            <a:r>
              <a:rPr lang="de-DE" sz="1400" dirty="0">
                <a:latin typeface="Tahoma" panose="020B0604030504040204" pitchFamily="34" charset="0"/>
                <a:ea typeface="Tahoma" panose="020B0604030504040204" pitchFamily="34" charset="0"/>
                <a:cs typeface="Tahoma" panose="020B0604030504040204" pitchFamily="34" charset="0"/>
              </a:rPr>
              <a:t>nicht </a:t>
            </a:r>
            <a:r>
              <a:rPr lang="de-DE" sz="1400" dirty="0" smtClean="0">
                <a:latin typeface="Tahoma" panose="020B0604030504040204" pitchFamily="34" charset="0"/>
                <a:ea typeface="Tahoma" panose="020B0604030504040204" pitchFamily="34" charset="0"/>
                <a:cs typeface="Tahoma" panose="020B0604030504040204" pitchFamily="34" charset="0"/>
              </a:rPr>
              <a:t>ausreicht (z</a:t>
            </a:r>
            <a:r>
              <a:rPr lang="de-DE" sz="1400" dirty="0">
                <a:latin typeface="Tahoma" panose="020B0604030504040204" pitchFamily="34" charset="0"/>
                <a:ea typeface="Tahoma" panose="020B0604030504040204" pitchFamily="34" charset="0"/>
                <a:cs typeface="Tahoma" panose="020B0604030504040204" pitchFamily="34" charset="0"/>
              </a:rPr>
              <a:t>. B. 65 °C im MFH mit Zirkulation</a:t>
            </a:r>
            <a:r>
              <a:rPr lang="de-DE" sz="1400" dirty="0" smtClean="0">
                <a:latin typeface="Tahoma" panose="020B0604030504040204" pitchFamily="34" charset="0"/>
                <a:ea typeface="Tahoma" panose="020B0604030504040204" pitchFamily="34" charset="0"/>
                <a:cs typeface="Tahoma" panose="020B0604030504040204" pitchFamily="34" charset="0"/>
              </a:rPr>
              <a:t>)</a:t>
            </a:r>
          </a:p>
          <a:p>
            <a:pPr marL="285750" indent="-285750">
              <a:buFont typeface="Arial" panose="020B0604020202020204" pitchFamily="34" charset="0"/>
              <a:buChar char="•"/>
            </a:pPr>
            <a:endParaRPr lang="de-DE" sz="700" b="1" dirty="0">
              <a:latin typeface="Tahoma" panose="020B0604030504040204" pitchFamily="34" charset="0"/>
              <a:ea typeface="Tahoma" panose="020B0604030504040204" pitchFamily="34" charset="0"/>
              <a:cs typeface="Tahoma" panose="020B0604030504040204" pitchFamily="34" charset="0"/>
            </a:endParaRPr>
          </a:p>
          <a:p>
            <a:r>
              <a:rPr lang="de-DE" sz="1400" b="1" dirty="0" smtClean="0">
                <a:latin typeface="Tahoma" panose="020B0604030504040204" pitchFamily="34" charset="0"/>
                <a:ea typeface="Tahoma" panose="020B0604030504040204" pitchFamily="34" charset="0"/>
                <a:cs typeface="Tahoma" panose="020B0604030504040204" pitchFamily="34" charset="0"/>
              </a:rPr>
              <a:t/>
            </a:r>
            <a:br>
              <a:rPr lang="de-DE" sz="1400" b="1" dirty="0" smtClean="0">
                <a:latin typeface="Tahoma" panose="020B0604030504040204" pitchFamily="34" charset="0"/>
                <a:ea typeface="Tahoma" panose="020B0604030504040204" pitchFamily="34" charset="0"/>
                <a:cs typeface="Tahoma" panose="020B0604030504040204" pitchFamily="34" charset="0"/>
              </a:rPr>
            </a:br>
            <a:r>
              <a:rPr lang="de-DE" sz="1400" b="1" dirty="0" smtClean="0">
                <a:latin typeface="Tahoma" panose="020B0604030504040204" pitchFamily="34" charset="0"/>
                <a:ea typeface="Tahoma" panose="020B0604030504040204" pitchFamily="34" charset="0"/>
                <a:cs typeface="Tahoma" panose="020B0604030504040204" pitchFamily="34" charset="0"/>
              </a:rPr>
              <a:t>Problem: </a:t>
            </a:r>
            <a:br>
              <a:rPr lang="de-DE" sz="1400" b="1" dirty="0" smtClean="0">
                <a:latin typeface="Tahoma" panose="020B0604030504040204" pitchFamily="34" charset="0"/>
                <a:ea typeface="Tahoma" panose="020B0604030504040204" pitchFamily="34" charset="0"/>
                <a:cs typeface="Tahoma" panose="020B0604030504040204" pitchFamily="34" charset="0"/>
              </a:rPr>
            </a:br>
            <a:r>
              <a:rPr lang="de-DE" sz="1400" dirty="0" smtClean="0">
                <a:latin typeface="Tahoma" panose="020B0604030504040204" pitchFamily="34" charset="0"/>
                <a:ea typeface="Tahoma" panose="020B0604030504040204" pitchFamily="34" charset="0"/>
                <a:cs typeface="Tahoma" panose="020B0604030504040204" pitchFamily="34" charset="0"/>
              </a:rPr>
              <a:t>Bei </a:t>
            </a:r>
            <a:r>
              <a:rPr lang="de-DE" sz="1400" dirty="0">
                <a:latin typeface="Tahoma" panose="020B0604030504040204" pitchFamily="34" charset="0"/>
                <a:ea typeface="Tahoma" panose="020B0604030504040204" pitchFamily="34" charset="0"/>
                <a:cs typeface="Tahoma" panose="020B0604030504040204" pitchFamily="34" charset="0"/>
              </a:rPr>
              <a:t>Luftwärmepumpe besteht der größte Heizleistungsbedarf dann, </a:t>
            </a:r>
            <a:br>
              <a:rPr lang="de-DE" sz="1400" dirty="0">
                <a:latin typeface="Tahoma" panose="020B0604030504040204" pitchFamily="34" charset="0"/>
                <a:ea typeface="Tahoma" panose="020B0604030504040204" pitchFamily="34" charset="0"/>
                <a:cs typeface="Tahoma" panose="020B0604030504040204" pitchFamily="34" charset="0"/>
              </a:rPr>
            </a:br>
            <a:r>
              <a:rPr lang="de-DE" sz="1400" dirty="0">
                <a:latin typeface="Tahoma" panose="020B0604030504040204" pitchFamily="34" charset="0"/>
                <a:ea typeface="Tahoma" panose="020B0604030504040204" pitchFamily="34" charset="0"/>
                <a:cs typeface="Tahoma" panose="020B0604030504040204" pitchFamily="34" charset="0"/>
              </a:rPr>
              <a:t>wenn die Quellentemperatur am geringsten ist und somit auch die Effizienz der Wärmepumpe</a:t>
            </a:r>
          </a:p>
          <a:p>
            <a:endParaRPr lang="de-DE" sz="1600" b="1" i="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2" descr="https://files.vdzev.de/intelligent-heizen/heizsystem/hybridheizung/intelligent-heizen-hybridheizung_rgb-klein.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9992" t="3129" b="85613"/>
          <a:stretch/>
        </p:blipFill>
        <p:spPr bwMode="auto">
          <a:xfrm>
            <a:off x="10295467" y="1811866"/>
            <a:ext cx="1771974" cy="41896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Quellen-Verfügbarkeit für Wärmepumpen- Systeme in Mehrfamilienhäuse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4" name="Grafik 3"/>
          <p:cNvPicPr>
            <a:picLocks noChangeAspect="1"/>
          </p:cNvPicPr>
          <p:nvPr/>
        </p:nvPicPr>
        <p:blipFill>
          <a:blip r:embed="rId3"/>
          <a:stretch>
            <a:fillRect/>
          </a:stretch>
        </p:blipFill>
        <p:spPr>
          <a:xfrm>
            <a:off x="460375" y="3492486"/>
            <a:ext cx="5950040" cy="2750730"/>
          </a:xfrm>
          <a:prstGeom prst="rect">
            <a:avLst/>
          </a:prstGeom>
        </p:spPr>
      </p:pic>
      <p:sp>
        <p:nvSpPr>
          <p:cNvPr id="7" name="Rechteck 6"/>
          <p:cNvSpPr/>
          <p:nvPr/>
        </p:nvSpPr>
        <p:spPr>
          <a:xfrm>
            <a:off x="719667" y="6310011"/>
            <a:ext cx="6096000" cy="215444"/>
          </a:xfrm>
          <a:prstGeom prst="rect">
            <a:avLst/>
          </a:prstGeom>
        </p:spPr>
        <p:txBody>
          <a:bodyPr>
            <a:spAutoFit/>
          </a:bodyPr>
          <a:lstStyle/>
          <a:p>
            <a:r>
              <a:rPr lang="de-DE" sz="800" dirty="0" smtClean="0">
                <a:latin typeface="Arial" panose="020B0604020202020204" pitchFamily="34" charset="0"/>
                <a:cs typeface="Arial" panose="020B0604020202020204" pitchFamily="34" charset="0"/>
              </a:rPr>
              <a:t>Quelle: LowEx-Konzepte </a:t>
            </a:r>
            <a:r>
              <a:rPr lang="de-DE" sz="800" dirty="0">
                <a:latin typeface="Arial" panose="020B0604020202020204" pitchFamily="34" charset="0"/>
                <a:cs typeface="Arial" panose="020B0604020202020204" pitchFamily="34" charset="0"/>
              </a:rPr>
              <a:t>für die Wärmeversorgung von Mehrfamilien-Bestandsgebäuden</a:t>
            </a:r>
          </a:p>
        </p:txBody>
      </p:sp>
      <p:sp>
        <p:nvSpPr>
          <p:cNvPr id="8" name="Gleichschenkliges Dreieck 7"/>
          <p:cNvSpPr/>
          <p:nvPr/>
        </p:nvSpPr>
        <p:spPr>
          <a:xfrm rot="5220240">
            <a:off x="1298839" y="4986849"/>
            <a:ext cx="508357" cy="578347"/>
          </a:xfrm>
          <a:prstGeom prst="triangle">
            <a:avLst/>
          </a:prstGeom>
          <a:pattFill prst="wdDnDiag">
            <a:fgClr>
              <a:srgbClr val="443D7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Ellipse 8"/>
          <p:cNvSpPr/>
          <p:nvPr/>
        </p:nvSpPr>
        <p:spPr>
          <a:xfrm>
            <a:off x="8382000" y="3407817"/>
            <a:ext cx="1020250" cy="1020250"/>
          </a:xfrm>
          <a:prstGeom prst="ellipse">
            <a:avLst/>
          </a:prstGeom>
          <a:noFill/>
          <a:ln w="38100">
            <a:solidFill>
              <a:srgbClr val="44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Ellipse 11"/>
          <p:cNvSpPr/>
          <p:nvPr/>
        </p:nvSpPr>
        <p:spPr>
          <a:xfrm>
            <a:off x="8009469" y="4460982"/>
            <a:ext cx="1193799" cy="1193799"/>
          </a:xfrm>
          <a:prstGeom prst="ellipse">
            <a:avLst/>
          </a:prstGeom>
          <a:noFill/>
          <a:ln w="38100">
            <a:solidFill>
              <a:srgbClr val="44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p:cNvSpPr/>
          <p:nvPr/>
        </p:nvSpPr>
        <p:spPr>
          <a:xfrm>
            <a:off x="7611534" y="1986370"/>
            <a:ext cx="1282699" cy="1282699"/>
          </a:xfrm>
          <a:prstGeom prst="ellipse">
            <a:avLst/>
          </a:prstGeom>
          <a:noFill/>
          <a:ln w="38100">
            <a:solidFill>
              <a:srgbClr val="44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13280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3318933"/>
            <a:ext cx="5367867" cy="728134"/>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146" name="Picture 2" descr="https://files.vdzev.de/intelligent-heizen/heizsystem/hybridheizung/intelligent-heizen-hybridheizung_rgb-klein.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6491"/>
          <a:stretch/>
        </p:blipFill>
        <p:spPr bwMode="auto">
          <a:xfrm>
            <a:off x="6209626" y="1434043"/>
            <a:ext cx="5771765" cy="4534958"/>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532991" y="299274"/>
            <a:ext cx="5791609" cy="5924699"/>
          </a:xfrm>
          <a:prstGeom prst="rect">
            <a:avLst/>
          </a:prstGeom>
        </p:spPr>
        <p:txBody>
          <a:bodyPr wrap="square">
            <a:spAutoFit/>
          </a:bodyPr>
          <a:lstStyle/>
          <a:p>
            <a:pPr>
              <a:spcAft>
                <a:spcPts val="0"/>
              </a:spcAft>
            </a:pPr>
            <a:r>
              <a:rPr lang="de-DE" sz="2200" b="1" dirty="0" smtClean="0">
                <a:latin typeface="Tahoma" panose="020B0604030504040204" pitchFamily="34" charset="0"/>
                <a:ea typeface="Tahoma" panose="020B0604030504040204" pitchFamily="34" charset="0"/>
                <a:cs typeface="Tahoma" panose="020B0604030504040204" pitchFamily="34" charset="0"/>
              </a:rPr>
              <a:t>Hybridheizung</a:t>
            </a:r>
          </a:p>
          <a:p>
            <a:pPr>
              <a:spcAft>
                <a:spcPts val="0"/>
              </a:spcAft>
            </a:pPr>
            <a:endParaRPr lang="de-DE" sz="2200" b="1" dirty="0">
              <a:latin typeface="Tahoma" panose="020B0604030504040204" pitchFamily="34" charset="0"/>
              <a:ea typeface="Tahoma" panose="020B0604030504040204" pitchFamily="34" charset="0"/>
              <a:cs typeface="Tahoma" panose="020B0604030504040204" pitchFamily="34" charset="0"/>
            </a:endParaRPr>
          </a:p>
          <a:p>
            <a:r>
              <a:rPr lang="de-DE" sz="1600" b="1" dirty="0" smtClean="0">
                <a:latin typeface="Tahoma" panose="020B0604030504040204" pitchFamily="34" charset="0"/>
                <a:ea typeface="Tahoma" panose="020B0604030504040204" pitchFamily="34" charset="0"/>
                <a:cs typeface="Tahoma" panose="020B0604030504040204" pitchFamily="34" charset="0"/>
              </a:rPr>
              <a:t>Wärmepumpen </a:t>
            </a:r>
            <a:r>
              <a:rPr lang="de-DE" sz="1600" b="1" dirty="0">
                <a:latin typeface="Tahoma" panose="020B0604030504040204" pitchFamily="34" charset="0"/>
                <a:ea typeface="Tahoma" panose="020B0604030504040204" pitchFamily="34" charset="0"/>
                <a:cs typeface="Tahoma" panose="020B0604030504040204" pitchFamily="34" charset="0"/>
              </a:rPr>
              <a:t>mit Photovoltaik</a:t>
            </a:r>
            <a:endParaRPr lang="de-DE" sz="1600" dirty="0">
              <a:latin typeface="Tahoma" panose="020B0604030504040204" pitchFamily="34" charset="0"/>
              <a:ea typeface="Tahoma" panose="020B0604030504040204" pitchFamily="34" charset="0"/>
              <a:cs typeface="Tahoma" panose="020B0604030504040204" pitchFamily="34" charset="0"/>
            </a:endParaRPr>
          </a:p>
          <a:p>
            <a:endParaRPr lang="de-DE" sz="16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Der </a:t>
            </a:r>
            <a:r>
              <a:rPr lang="de-DE" sz="1600" dirty="0">
                <a:latin typeface="Tahoma" panose="020B0604030504040204" pitchFamily="34" charset="0"/>
                <a:ea typeface="Tahoma" panose="020B0604030504040204" pitchFamily="34" charset="0"/>
                <a:cs typeface="Tahoma" panose="020B0604030504040204" pitchFamily="34" charset="0"/>
              </a:rPr>
              <a:t>Strom für den Betrieb der Wärmepumpe kann auch aus der eigenen Photovoltaikanlage stammen. </a:t>
            </a:r>
            <a:r>
              <a:rPr lang="de-DE" sz="1600" dirty="0" smtClean="0">
                <a:latin typeface="Tahoma" panose="020B0604030504040204" pitchFamily="34" charset="0"/>
                <a:ea typeface="Tahoma" panose="020B0604030504040204" pitchFamily="34" charset="0"/>
                <a:cs typeface="Tahoma" panose="020B0604030504040204" pitchFamily="34" charset="0"/>
              </a:rPr>
              <a:t/>
            </a:r>
            <a:br>
              <a:rPr lang="de-DE" sz="1600" dirty="0" smtClean="0">
                <a:latin typeface="Tahoma" panose="020B0604030504040204" pitchFamily="34" charset="0"/>
                <a:ea typeface="Tahoma" panose="020B0604030504040204" pitchFamily="34" charset="0"/>
                <a:cs typeface="Tahoma" panose="020B0604030504040204" pitchFamily="34" charset="0"/>
              </a:rPr>
            </a:br>
            <a:endParaRPr lang="de-DE"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Die </a:t>
            </a:r>
            <a:r>
              <a:rPr lang="de-DE" sz="1600" dirty="0">
                <a:latin typeface="Tahoma" panose="020B0604030504040204" pitchFamily="34" charset="0"/>
                <a:ea typeface="Tahoma" panose="020B0604030504040204" pitchFamily="34" charset="0"/>
                <a:cs typeface="Tahoma" panose="020B0604030504040204" pitchFamily="34" charset="0"/>
              </a:rPr>
              <a:t>Wärmepumpe erhöht beim Anschluss an </a:t>
            </a:r>
            <a:r>
              <a:rPr lang="de-DE" sz="1600" dirty="0" smtClean="0">
                <a:latin typeface="Tahoma" panose="020B0604030504040204" pitchFamily="34" charset="0"/>
                <a:ea typeface="Tahoma" panose="020B0604030504040204" pitchFamily="34" charset="0"/>
                <a:cs typeface="Tahoma" panose="020B0604030504040204" pitchFamily="34" charset="0"/>
              </a:rPr>
              <a:t>die eigene PV-Anlage </a:t>
            </a:r>
            <a:r>
              <a:rPr lang="de-DE" sz="1600" dirty="0">
                <a:latin typeface="Tahoma" panose="020B0604030504040204" pitchFamily="34" charset="0"/>
                <a:ea typeface="Tahoma" panose="020B0604030504040204" pitchFamily="34" charset="0"/>
                <a:cs typeface="Tahoma" panose="020B0604030504040204" pitchFamily="34" charset="0"/>
              </a:rPr>
              <a:t>den Eigenbedarf und nutzt den Stromüberschuss der Anlage, um den externen Stromverbrauch zu minimieren. </a:t>
            </a:r>
            <a:endParaRPr lang="de-DE" sz="1600" dirty="0" smtClean="0">
              <a:latin typeface="Tahoma" panose="020B0604030504040204" pitchFamily="34" charset="0"/>
              <a:ea typeface="Tahoma" panose="020B0604030504040204" pitchFamily="34" charset="0"/>
              <a:cs typeface="Tahoma" panose="020B0604030504040204" pitchFamily="34" charset="0"/>
            </a:endParaRPr>
          </a:p>
          <a:p>
            <a:r>
              <a:rPr lang="de-DE" sz="1600" b="1" dirty="0" smtClean="0">
                <a:latin typeface="Tahoma" panose="020B0604030504040204" pitchFamily="34" charset="0"/>
                <a:ea typeface="Tahoma" panose="020B0604030504040204" pitchFamily="34" charset="0"/>
                <a:cs typeface="Tahoma" panose="020B0604030504040204" pitchFamily="34" charset="0"/>
              </a:rPr>
              <a:t/>
            </a:r>
            <a:br>
              <a:rPr lang="de-DE" sz="1600" b="1" dirty="0" smtClean="0">
                <a:latin typeface="Tahoma" panose="020B0604030504040204" pitchFamily="34" charset="0"/>
                <a:ea typeface="Tahoma" panose="020B0604030504040204" pitchFamily="34" charset="0"/>
                <a:cs typeface="Tahoma" panose="020B0604030504040204" pitchFamily="34" charset="0"/>
              </a:rPr>
            </a:br>
            <a:r>
              <a:rPr lang="de-DE" sz="1600" b="1" dirty="0" smtClean="0">
                <a:latin typeface="Tahoma" panose="020B0604030504040204" pitchFamily="34" charset="0"/>
                <a:ea typeface="Tahoma" panose="020B0604030504040204" pitchFamily="34" charset="0"/>
                <a:cs typeface="Tahoma" panose="020B0604030504040204" pitchFamily="34" charset="0"/>
              </a:rPr>
              <a:t>Ersparnis </a:t>
            </a:r>
            <a:r>
              <a:rPr lang="de-DE" sz="1600" b="1" dirty="0">
                <a:latin typeface="Tahoma" panose="020B0604030504040204" pitchFamily="34" charset="0"/>
                <a:ea typeface="Tahoma" panose="020B0604030504040204" pitchFamily="34" charset="0"/>
                <a:cs typeface="Tahoma" panose="020B0604030504040204" pitchFamily="34" charset="0"/>
              </a:rPr>
              <a:t>je nach Größe der </a:t>
            </a:r>
            <a:r>
              <a:rPr lang="de-DE" sz="1600" b="1" dirty="0" smtClean="0">
                <a:latin typeface="Tahoma" panose="020B0604030504040204" pitchFamily="34" charset="0"/>
                <a:ea typeface="Tahoma" panose="020B0604030504040204" pitchFamily="34" charset="0"/>
                <a:cs typeface="Tahoma" panose="020B0604030504040204" pitchFamily="34" charset="0"/>
              </a:rPr>
              <a:t>PV-Anlage </a:t>
            </a:r>
            <a:br>
              <a:rPr lang="de-DE" sz="1600" b="1" dirty="0" smtClean="0">
                <a:latin typeface="Tahoma" panose="020B0604030504040204" pitchFamily="34" charset="0"/>
                <a:ea typeface="Tahoma" panose="020B0604030504040204" pitchFamily="34" charset="0"/>
                <a:cs typeface="Tahoma" panose="020B0604030504040204" pitchFamily="34" charset="0"/>
              </a:rPr>
            </a:br>
            <a:r>
              <a:rPr lang="de-DE" sz="1600" b="1" dirty="0" smtClean="0">
                <a:latin typeface="Tahoma" panose="020B0604030504040204" pitchFamily="34" charset="0"/>
                <a:ea typeface="Tahoma" panose="020B0604030504040204" pitchFamily="34" charset="0"/>
                <a:cs typeface="Tahoma" panose="020B0604030504040204" pitchFamily="34" charset="0"/>
              </a:rPr>
              <a:t>6 </a:t>
            </a:r>
            <a:r>
              <a:rPr lang="de-DE" sz="1600" b="1" dirty="0">
                <a:latin typeface="Tahoma" panose="020B0604030504040204" pitchFamily="34" charset="0"/>
                <a:ea typeface="Tahoma" panose="020B0604030504040204" pitchFamily="34" charset="0"/>
                <a:cs typeface="Tahoma" panose="020B0604030504040204" pitchFamily="34" charset="0"/>
              </a:rPr>
              <a:t>bis 8 Cent/kWh</a:t>
            </a:r>
          </a:p>
          <a:p>
            <a:endParaRPr lang="de-DE" sz="16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dirty="0">
                <a:latin typeface="Tahoma" panose="020B0604030504040204" pitchFamily="34" charset="0"/>
                <a:ea typeface="Tahoma" panose="020B0604030504040204" pitchFamily="34" charset="0"/>
                <a:cs typeface="Tahoma" panose="020B0604030504040204" pitchFamily="34" charset="0"/>
              </a:rPr>
              <a:t>Mit effizienten Anlagen und einem optimalen Strom- und Heizverbrauch lassen sich </a:t>
            </a:r>
            <a:r>
              <a:rPr lang="de-DE" sz="1600" dirty="0" smtClean="0">
                <a:latin typeface="Tahoma" panose="020B0604030504040204" pitchFamily="34" charset="0"/>
                <a:ea typeface="Tahoma" panose="020B0604030504040204" pitchFamily="34" charset="0"/>
                <a:cs typeface="Tahoma" panose="020B0604030504040204" pitchFamily="34" charset="0"/>
              </a:rPr>
              <a:t>bis </a:t>
            </a:r>
            <a:r>
              <a:rPr lang="de-DE" sz="1600" dirty="0">
                <a:latin typeface="Tahoma" panose="020B0604030504040204" pitchFamily="34" charset="0"/>
                <a:ea typeface="Tahoma" panose="020B0604030504040204" pitchFamily="34" charset="0"/>
                <a:cs typeface="Tahoma" panose="020B0604030504040204" pitchFamily="34" charset="0"/>
              </a:rPr>
              <a:t>zu 70% des Stroms aus der </a:t>
            </a:r>
            <a:r>
              <a:rPr lang="de-DE" sz="1600" dirty="0" smtClean="0">
                <a:latin typeface="Tahoma" panose="020B0604030504040204" pitchFamily="34" charset="0"/>
                <a:ea typeface="Tahoma" panose="020B0604030504040204" pitchFamily="34" charset="0"/>
                <a:cs typeface="Tahoma" panose="020B0604030504040204" pitchFamily="34" charset="0"/>
              </a:rPr>
              <a:t>PV-Anlage </a:t>
            </a:r>
            <a:r>
              <a:rPr lang="de-DE" sz="1600" dirty="0">
                <a:latin typeface="Tahoma" panose="020B0604030504040204" pitchFamily="34" charset="0"/>
                <a:ea typeface="Tahoma" panose="020B0604030504040204" pitchFamily="34" charset="0"/>
                <a:cs typeface="Tahoma" panose="020B0604030504040204" pitchFamily="34" charset="0"/>
              </a:rPr>
              <a:t>beziehen.</a:t>
            </a:r>
          </a:p>
          <a:p>
            <a:pPr marL="285750" indent="-285750">
              <a:buFont typeface="Arial" panose="020B0604020202020204" pitchFamily="34" charset="0"/>
              <a:buChar char="•"/>
            </a:pPr>
            <a:endParaRPr lang="de-DE" sz="8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Ein </a:t>
            </a:r>
            <a:r>
              <a:rPr lang="de-DE" sz="1600" dirty="0">
                <a:latin typeface="Tahoma" panose="020B0604030504040204" pitchFamily="34" charset="0"/>
                <a:ea typeface="Tahoma" panose="020B0604030504040204" pitchFamily="34" charset="0"/>
                <a:cs typeface="Tahoma" panose="020B0604030504040204" pitchFamily="34" charset="0"/>
              </a:rPr>
              <a:t>vollständig autarker Heizbetrieb und die Bereitstellung von Warmwasser über </a:t>
            </a:r>
            <a:r>
              <a:rPr lang="de-DE" sz="1600" dirty="0" smtClean="0">
                <a:latin typeface="Tahoma" panose="020B0604030504040204" pitchFamily="34" charset="0"/>
                <a:ea typeface="Tahoma" panose="020B0604030504040204" pitchFamily="34" charset="0"/>
                <a:cs typeface="Tahoma" panose="020B0604030504040204" pitchFamily="34" charset="0"/>
              </a:rPr>
              <a:t>PV </a:t>
            </a:r>
            <a:r>
              <a:rPr lang="de-DE" sz="1600" dirty="0">
                <a:latin typeface="Tahoma" panose="020B0604030504040204" pitchFamily="34" charset="0"/>
                <a:ea typeface="Tahoma" panose="020B0604030504040204" pitchFamily="34" charset="0"/>
                <a:cs typeface="Tahoma" panose="020B0604030504040204" pitchFamily="34" charset="0"/>
              </a:rPr>
              <a:t>ist </a:t>
            </a:r>
            <a:r>
              <a:rPr lang="de-DE" sz="1600" dirty="0" smtClean="0">
                <a:latin typeface="Tahoma" panose="020B0604030504040204" pitchFamily="34" charset="0"/>
                <a:ea typeface="Tahoma" panose="020B0604030504040204" pitchFamily="34" charset="0"/>
                <a:cs typeface="Tahoma" panose="020B0604030504040204" pitchFamily="34" charset="0"/>
              </a:rPr>
              <a:t>i.d.R. nicht wirtschaftlich</a:t>
            </a:r>
            <a:br>
              <a:rPr lang="de-DE" sz="1600" dirty="0" smtClean="0">
                <a:latin typeface="Tahoma" panose="020B0604030504040204" pitchFamily="34" charset="0"/>
                <a:ea typeface="Tahoma" panose="020B0604030504040204" pitchFamily="34" charset="0"/>
                <a:cs typeface="Tahoma" panose="020B0604030504040204" pitchFamily="34" charset="0"/>
              </a:rPr>
            </a:br>
            <a:endParaRPr lang="de-DE" sz="700" dirty="0" smtClean="0">
              <a:latin typeface="Tahoma" panose="020B0604030504040204" pitchFamily="34" charset="0"/>
              <a:ea typeface="Tahoma" panose="020B0604030504040204" pitchFamily="34" charset="0"/>
              <a:cs typeface="Tahoma" panose="020B0604030504040204" pitchFamily="34" charset="0"/>
            </a:endParaRPr>
          </a:p>
          <a:p>
            <a:pPr>
              <a:spcAft>
                <a:spcPts val="0"/>
              </a:spcAft>
            </a:pPr>
            <a:endParaRPr lang="de-DE" sz="1600" b="1" dirty="0" smtClean="0">
              <a:latin typeface="Tahoma" panose="020B0604030504040204" pitchFamily="34" charset="0"/>
              <a:ea typeface="Tahoma" panose="020B0604030504040204" pitchFamily="34" charset="0"/>
              <a:cs typeface="Tahoma" panose="020B0604030504040204" pitchFamily="34" charset="0"/>
            </a:endParaRPr>
          </a:p>
          <a:p>
            <a:endParaRPr lang="de-DE" sz="1600" b="1" i="1" dirty="0">
              <a:latin typeface="Tahoma" panose="020B0604030504040204" pitchFamily="34" charset="0"/>
              <a:ea typeface="Tahoma" panose="020B0604030504040204" pitchFamily="34" charset="0"/>
              <a:cs typeface="Tahoma" panose="020B0604030504040204" pitchFamily="34" charset="0"/>
            </a:endParaRPr>
          </a:p>
        </p:txBody>
      </p:sp>
      <p:sp>
        <p:nvSpPr>
          <p:cNvPr id="8" name="Ellipse 7"/>
          <p:cNvSpPr/>
          <p:nvPr/>
        </p:nvSpPr>
        <p:spPr>
          <a:xfrm>
            <a:off x="9849767" y="2091267"/>
            <a:ext cx="1495566" cy="1495566"/>
          </a:xfrm>
          <a:prstGeom prst="ellipse">
            <a:avLst/>
          </a:prstGeom>
          <a:noFill/>
          <a:ln w="38100">
            <a:solidFill>
              <a:srgbClr val="44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4489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63352" y="412718"/>
            <a:ext cx="7776864" cy="400110"/>
          </a:xfrm>
          <a:prstGeom prst="rect">
            <a:avLst/>
          </a:prstGeom>
          <a:solidFill>
            <a:schemeClr val="bg1"/>
          </a:solidFill>
          <a:ln>
            <a:noFill/>
          </a:ln>
        </p:spPr>
        <p:txBody>
          <a:bodyPr wrap="square" rtlCol="0">
            <a:spAutoFit/>
          </a:bodyPr>
          <a:lstStyle/>
          <a:p>
            <a:r>
              <a:rPr lang="de-DE" sz="2000" b="1" dirty="0" smtClean="0">
                <a:solidFill>
                  <a:srgbClr val="00378B"/>
                </a:solidFill>
                <a:latin typeface="Arial Black" panose="020B0A04020102020204" pitchFamily="34" charset="0"/>
                <a:cs typeface="Arial" panose="020B0604020202020204" pitchFamily="34" charset="0"/>
              </a:rPr>
              <a:t>Strompreisentwicklung in Deutschland</a:t>
            </a:r>
            <a:endParaRPr lang="de-DE" sz="2000" b="1" dirty="0">
              <a:solidFill>
                <a:srgbClr val="00378B"/>
              </a:solidFill>
              <a:latin typeface="Arial Black" panose="020B0A04020102020204" pitchFamily="34" charset="0"/>
              <a:cs typeface="Arial" panose="020B0604020202020204" pitchFamily="34" charset="0"/>
            </a:endParaRPr>
          </a:p>
        </p:txBody>
      </p:sp>
      <p:pic>
        <p:nvPicPr>
          <p:cNvPr id="4100" name="Picture 4" descr="Kostenentwicklung PV-Anlage und Stromspeicher im Vergleich zum öffentlichen Stromne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667" y="1531970"/>
            <a:ext cx="7495921" cy="337316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10679832" y="6309320"/>
            <a:ext cx="3024336" cy="246221"/>
          </a:xfrm>
          <a:prstGeom prst="rect">
            <a:avLst/>
          </a:prstGeom>
          <a:noFill/>
        </p:spPr>
        <p:txBody>
          <a:bodyPr wrap="square" rtlCol="0">
            <a:spAutoFit/>
          </a:bodyPr>
          <a:lstStyle/>
          <a:p>
            <a:r>
              <a:rPr lang="de-DE" sz="1000" dirty="0" smtClean="0"/>
              <a:t>Quelle: wegatech</a:t>
            </a:r>
            <a:endParaRPr lang="de-DE" sz="1000" dirty="0"/>
          </a:p>
        </p:txBody>
      </p:sp>
      <p:sp>
        <p:nvSpPr>
          <p:cNvPr id="10" name="Rechteck 9"/>
          <p:cNvSpPr/>
          <p:nvPr/>
        </p:nvSpPr>
        <p:spPr>
          <a:xfrm>
            <a:off x="263352" y="1916832"/>
            <a:ext cx="4029248" cy="2554545"/>
          </a:xfrm>
          <a:prstGeom prst="rect">
            <a:avLst/>
          </a:prstGeom>
        </p:spPr>
        <p:txBody>
          <a:bodyPr wrap="square">
            <a:spAutoFit/>
          </a:bodyPr>
          <a:lstStyle/>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ca. </a:t>
            </a:r>
            <a:r>
              <a:rPr lang="de-DE" sz="1600" dirty="0">
                <a:latin typeface="Tahoma" panose="020B0604030504040204" pitchFamily="34" charset="0"/>
                <a:ea typeface="Tahoma" panose="020B0604030504040204" pitchFamily="34" charset="0"/>
                <a:cs typeface="Tahoma" panose="020B0604030504040204" pitchFamily="34" charset="0"/>
              </a:rPr>
              <a:t>39-4</a:t>
            </a:r>
            <a:r>
              <a:rPr lang="de-DE" sz="1600" dirty="0" smtClean="0">
                <a:latin typeface="Tahoma" panose="020B0604030504040204" pitchFamily="34" charset="0"/>
                <a:ea typeface="Tahoma" panose="020B0604030504040204" pitchFamily="34" charset="0"/>
                <a:cs typeface="Tahoma" panose="020B0604030504040204" pitchFamily="34" charset="0"/>
              </a:rPr>
              <a:t>2 Cent kostet die kWh Strom von Energieversorgern in Dtld. </a:t>
            </a:r>
            <a:br>
              <a:rPr lang="de-DE" sz="1600" dirty="0" smtClean="0">
                <a:latin typeface="Tahoma" panose="020B0604030504040204" pitchFamily="34" charset="0"/>
                <a:ea typeface="Tahoma" panose="020B0604030504040204" pitchFamily="34" charset="0"/>
                <a:cs typeface="Tahoma" panose="020B0604030504040204" pitchFamily="34" charset="0"/>
              </a:rPr>
            </a:br>
            <a:r>
              <a:rPr lang="de-DE" sz="1600" dirty="0" smtClean="0">
                <a:latin typeface="Tahoma" panose="020B0604030504040204" pitchFamily="34" charset="0"/>
                <a:ea typeface="Tahoma" panose="020B0604030504040204" pitchFamily="34" charset="0"/>
                <a:cs typeface="Tahoma" panose="020B0604030504040204" pitchFamily="34" charset="0"/>
              </a:rPr>
              <a:t/>
            </a:r>
            <a:br>
              <a:rPr lang="de-DE" sz="1600" dirty="0" smtClean="0">
                <a:latin typeface="Tahoma" panose="020B0604030504040204" pitchFamily="34" charset="0"/>
                <a:ea typeface="Tahoma" panose="020B0604030504040204" pitchFamily="34" charset="0"/>
                <a:cs typeface="Tahoma" panose="020B0604030504040204" pitchFamily="34" charset="0"/>
              </a:rPr>
            </a:br>
            <a:endParaRPr lang="de-DE" sz="16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Strom </a:t>
            </a:r>
            <a:r>
              <a:rPr lang="de-DE" sz="1600" dirty="0">
                <a:latin typeface="Tahoma" panose="020B0604030504040204" pitchFamily="34" charset="0"/>
                <a:ea typeface="Tahoma" panose="020B0604030504040204" pitchFamily="34" charset="0"/>
                <a:cs typeface="Tahoma" panose="020B0604030504040204" pitchFamily="34" charset="0"/>
              </a:rPr>
              <a:t>aus einer </a:t>
            </a:r>
            <a:r>
              <a:rPr lang="de-DE" sz="1600" dirty="0" smtClean="0">
                <a:latin typeface="Tahoma" panose="020B0604030504040204" pitchFamily="34" charset="0"/>
                <a:ea typeface="Tahoma" panose="020B0604030504040204" pitchFamily="34" charset="0"/>
                <a:cs typeface="Tahoma" panose="020B0604030504040204" pitchFamily="34" charset="0"/>
              </a:rPr>
              <a:t>PV-Anlage auf dem kann </a:t>
            </a:r>
            <a:r>
              <a:rPr lang="de-DE" sz="1600" dirty="0">
                <a:latin typeface="Tahoma" panose="020B0604030504040204" pitchFamily="34" charset="0"/>
                <a:ea typeface="Tahoma" panose="020B0604030504040204" pitchFamily="34" charset="0"/>
                <a:cs typeface="Tahoma" panose="020B0604030504040204" pitchFamily="34" charset="0"/>
              </a:rPr>
              <a:t>bereits für </a:t>
            </a:r>
            <a:r>
              <a:rPr lang="de-DE" sz="1600" dirty="0" smtClean="0">
                <a:latin typeface="Tahoma" panose="020B0604030504040204" pitchFamily="34" charset="0"/>
                <a:ea typeface="Tahoma" panose="020B0604030504040204" pitchFamily="34" charset="0"/>
                <a:cs typeface="Tahoma" panose="020B0604030504040204" pitchFamily="34" charset="0"/>
              </a:rPr>
              <a:t>8-12 Cent pro </a:t>
            </a:r>
            <a:r>
              <a:rPr lang="de-DE" sz="1600" dirty="0">
                <a:latin typeface="Tahoma" panose="020B0604030504040204" pitchFamily="34" charset="0"/>
                <a:ea typeface="Tahoma" panose="020B0604030504040204" pitchFamily="34" charset="0"/>
                <a:cs typeface="Tahoma" panose="020B0604030504040204" pitchFamily="34" charset="0"/>
              </a:rPr>
              <a:t>kWh erzeugt werden. </a:t>
            </a:r>
            <a:r>
              <a:rPr lang="de-DE" sz="1600" dirty="0" smtClean="0">
                <a:latin typeface="Tahoma" panose="020B0604030504040204" pitchFamily="34" charset="0"/>
                <a:ea typeface="Tahoma" panose="020B0604030504040204" pitchFamily="34" charset="0"/>
                <a:cs typeface="Tahoma" panose="020B0604030504040204" pitchFamily="34" charset="0"/>
              </a:rPr>
              <a:t/>
            </a:r>
            <a:br>
              <a:rPr lang="de-DE" sz="1600" dirty="0" smtClean="0">
                <a:latin typeface="Tahoma" panose="020B0604030504040204" pitchFamily="34" charset="0"/>
                <a:ea typeface="Tahoma" panose="020B0604030504040204" pitchFamily="34" charset="0"/>
                <a:cs typeface="Tahoma" panose="020B0604030504040204" pitchFamily="34" charset="0"/>
              </a:rPr>
            </a:br>
            <a:endParaRPr lang="de-DE"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b="1" dirty="0" smtClean="0">
                <a:latin typeface="Tahoma" panose="020B0604030504040204" pitchFamily="34" charset="0"/>
                <a:ea typeface="Tahoma" panose="020B0604030504040204" pitchFamily="34" charset="0"/>
                <a:cs typeface="Tahoma" panose="020B0604030504040204" pitchFamily="34" charset="0"/>
              </a:rPr>
              <a:t>über </a:t>
            </a:r>
            <a:r>
              <a:rPr lang="de-DE" sz="1600" b="1" dirty="0" smtClean="0">
                <a:latin typeface="Tahoma" panose="020B0604030504040204" pitchFamily="34" charset="0"/>
                <a:ea typeface="Tahoma" panose="020B0604030504040204" pitchFamily="34" charset="0"/>
                <a:cs typeface="Tahoma" panose="020B0604030504040204" pitchFamily="34" charset="0"/>
              </a:rPr>
              <a:t>20 </a:t>
            </a:r>
            <a:r>
              <a:rPr lang="de-DE" sz="1600" b="1" dirty="0" smtClean="0">
                <a:latin typeface="Tahoma" panose="020B0604030504040204" pitchFamily="34" charset="0"/>
                <a:ea typeface="Tahoma" panose="020B0604030504040204" pitchFamily="34" charset="0"/>
                <a:cs typeface="Tahoma" panose="020B0604030504040204" pitchFamily="34" charset="0"/>
              </a:rPr>
              <a:t>Cent Ersparnis </a:t>
            </a:r>
            <a:br>
              <a:rPr lang="de-DE" sz="1600" b="1" dirty="0" smtClean="0">
                <a:latin typeface="Tahoma" panose="020B0604030504040204" pitchFamily="34" charset="0"/>
                <a:ea typeface="Tahoma" panose="020B0604030504040204" pitchFamily="34" charset="0"/>
                <a:cs typeface="Tahoma" panose="020B0604030504040204" pitchFamily="34" charset="0"/>
              </a:rPr>
            </a:br>
            <a:r>
              <a:rPr lang="de-DE" sz="1600" b="1" dirty="0" smtClean="0">
                <a:latin typeface="Tahoma" panose="020B0604030504040204" pitchFamily="34" charset="0"/>
                <a:ea typeface="Tahoma" panose="020B0604030504040204" pitchFamily="34" charset="0"/>
                <a:cs typeface="Tahoma" panose="020B0604030504040204" pitchFamily="34" charset="0"/>
              </a:rPr>
              <a:t>mit </a:t>
            </a:r>
            <a:r>
              <a:rPr lang="de-DE" sz="1600" b="1" dirty="0">
                <a:latin typeface="Tahoma" panose="020B0604030504040204" pitchFamily="34" charset="0"/>
                <a:ea typeface="Tahoma" panose="020B0604030504040204" pitchFamily="34" charset="0"/>
                <a:cs typeface="Tahoma" panose="020B0604030504040204" pitchFamily="34" charset="0"/>
              </a:rPr>
              <a:t>jeder </a:t>
            </a:r>
            <a:r>
              <a:rPr lang="de-DE" sz="1600" b="1" dirty="0" smtClean="0">
                <a:latin typeface="Tahoma" panose="020B0604030504040204" pitchFamily="34" charset="0"/>
                <a:ea typeface="Tahoma" panose="020B0604030504040204" pitchFamily="34" charset="0"/>
                <a:cs typeface="Tahoma" panose="020B0604030504040204" pitchFamily="34" charset="0"/>
              </a:rPr>
              <a:t>selbst verbrauchten </a:t>
            </a:r>
            <a:r>
              <a:rPr lang="de-DE" sz="1600" b="1" dirty="0" smtClean="0">
                <a:latin typeface="Tahoma" panose="020B0604030504040204" pitchFamily="34" charset="0"/>
                <a:ea typeface="Tahoma" panose="020B0604030504040204" pitchFamily="34" charset="0"/>
                <a:cs typeface="Tahoma" panose="020B0604030504040204" pitchFamily="34" charset="0"/>
              </a:rPr>
              <a:t>kWh</a:t>
            </a:r>
            <a:endParaRPr lang="de-DE" sz="1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508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dirty="0" smtClean="0"/>
              <a:t>Modernisierungsmaßnahmen</a:t>
            </a:r>
            <a:endParaRPr lang="de-DE" dirty="0"/>
          </a:p>
        </p:txBody>
      </p:sp>
      <p:sp>
        <p:nvSpPr>
          <p:cNvPr id="4" name="Rechteck 3"/>
          <p:cNvSpPr/>
          <p:nvPr/>
        </p:nvSpPr>
        <p:spPr>
          <a:xfrm>
            <a:off x="-26894" y="988559"/>
            <a:ext cx="12218894" cy="5259839"/>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699246" y="988561"/>
            <a:ext cx="8857129" cy="2431435"/>
          </a:xfrm>
          <a:prstGeom prst="rect">
            <a:avLst/>
          </a:prstGeom>
        </p:spPr>
        <p:txBody>
          <a:bodyPr wrap="square">
            <a:spAutoFit/>
          </a:bodyPr>
          <a:lstStyle/>
          <a:p>
            <a:pPr>
              <a:spcAft>
                <a:spcPts val="0"/>
              </a:spcAft>
            </a:pPr>
            <a:r>
              <a:rPr lang="de-DE" sz="2200" b="1" dirty="0">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de-DE" sz="1600" dirty="0">
                <a:latin typeface="Tahoma" panose="020B0604030504040204" pitchFamily="34" charset="0"/>
                <a:ea typeface="Tahoma" panose="020B0604030504040204" pitchFamily="34" charset="0"/>
                <a:cs typeface="Tahoma" panose="020B0604030504040204" pitchFamily="34" charset="0"/>
              </a:rPr>
              <a:t> </a:t>
            </a:r>
          </a:p>
          <a:p>
            <a:endParaRPr lang="de-DE" sz="2200" b="1" dirty="0" smtClean="0">
              <a:latin typeface="Tahoma" panose="020B0604030504040204" pitchFamily="34" charset="0"/>
              <a:ea typeface="Tahoma" panose="020B0604030504040204" pitchFamily="34" charset="0"/>
              <a:cs typeface="Tahoma" panose="020B0604030504040204" pitchFamily="34" charset="0"/>
            </a:endParaRPr>
          </a:p>
          <a:p>
            <a:r>
              <a:rPr lang="de-DE" sz="4600" dirty="0">
                <a:solidFill>
                  <a:schemeClr val="bg1"/>
                </a:solidFill>
                <a:latin typeface="Tahoma" panose="020B0604030504040204" pitchFamily="34" charset="0"/>
                <a:ea typeface="Tahoma" panose="020B0604030504040204" pitchFamily="34" charset="0"/>
                <a:cs typeface="Tahoma" panose="020B0604030504040204" pitchFamily="34" charset="0"/>
              </a:rPr>
              <a:t>Umfassende Modernisierung </a:t>
            </a:r>
            <a:r>
              <a:rPr lang="de-DE" sz="4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de-DE" sz="46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de-DE" sz="4600" dirty="0" smtClean="0">
                <a:solidFill>
                  <a:schemeClr val="bg1"/>
                </a:solidFill>
                <a:latin typeface="Tahoma" panose="020B0604030504040204" pitchFamily="34" charset="0"/>
                <a:ea typeface="Tahoma" panose="020B0604030504040204" pitchFamily="34" charset="0"/>
                <a:cs typeface="Tahoma" panose="020B0604030504040204" pitchFamily="34" charset="0"/>
              </a:rPr>
              <a:t>zum </a:t>
            </a:r>
            <a:r>
              <a:rPr lang="de-DE" sz="4600" dirty="0">
                <a:solidFill>
                  <a:schemeClr val="bg1"/>
                </a:solidFill>
                <a:latin typeface="Tahoma" panose="020B0604030504040204" pitchFamily="34" charset="0"/>
                <a:ea typeface="Tahoma" panose="020B0604030504040204" pitchFamily="34" charset="0"/>
                <a:cs typeface="Tahoma" panose="020B0604030504040204" pitchFamily="34" charset="0"/>
              </a:rPr>
              <a:t>Effizienzhaus </a:t>
            </a:r>
          </a:p>
        </p:txBody>
      </p:sp>
      <p:sp>
        <p:nvSpPr>
          <p:cNvPr id="6" name="Rechteck 5"/>
          <p:cNvSpPr/>
          <p:nvPr/>
        </p:nvSpPr>
        <p:spPr>
          <a:xfrm>
            <a:off x="10433271" y="6499267"/>
            <a:ext cx="1244251" cy="215444"/>
          </a:xfrm>
          <a:prstGeom prst="rect">
            <a:avLst/>
          </a:prstGeom>
        </p:spPr>
        <p:txBody>
          <a:bodyPr wrap="none">
            <a:spAutoFit/>
          </a:bodyPr>
          <a:lstStyle/>
          <a:p>
            <a:r>
              <a:rPr lang="de-DE" sz="800" dirty="0" smtClean="0">
                <a:latin typeface="Arial" panose="020B0604020202020204" pitchFamily="34" charset="0"/>
                <a:cs typeface="Arial" panose="020B0604020202020204" pitchFamily="34" charset="0"/>
              </a:rPr>
              <a:t>illustrations </a:t>
            </a:r>
            <a:r>
              <a:rPr lang="de-DE" sz="800" dirty="0">
                <a:latin typeface="Arial" panose="020B0604020202020204" pitchFamily="34" charset="0"/>
                <a:cs typeface="Arial" panose="020B0604020202020204" pitchFamily="34" charset="0"/>
              </a:rPr>
              <a:t>by Storyset</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3955" y="2687633"/>
            <a:ext cx="4397829" cy="4397829"/>
          </a:xfrm>
          <a:prstGeom prst="rect">
            <a:avLst/>
          </a:prstGeom>
        </p:spPr>
      </p:pic>
    </p:spTree>
    <p:extLst>
      <p:ext uri="{BB962C8B-B14F-4D97-AF65-F5344CB8AC3E}">
        <p14:creationId xmlns:p14="http://schemas.microsoft.com/office/powerpoint/2010/main" val="13334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187727" y="2860449"/>
            <a:ext cx="3809202" cy="296604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8206390" y="1663982"/>
            <a:ext cx="3855612" cy="1261884"/>
          </a:xfrm>
          <a:prstGeom prst="rect">
            <a:avLst/>
          </a:prstGeom>
        </p:spPr>
        <p:txBody>
          <a:bodyPr wrap="square">
            <a:spAutoFit/>
          </a:bodyPr>
          <a:lstStyle/>
          <a:p>
            <a:pPr marL="342900" indent="-342900">
              <a:buFont typeface="Wingdings" panose="05000000000000000000" pitchFamily="2" charset="2"/>
              <a:buChar char="è"/>
            </a:pPr>
            <a:r>
              <a:rPr lang="de-DE" sz="1400" dirty="0" smtClean="0">
                <a:solidFill>
                  <a:srgbClr val="443D7F"/>
                </a:solidFill>
                <a:latin typeface="Arial Black" panose="020B0A04020102020204" pitchFamily="34" charset="0"/>
                <a:cs typeface="Arial" panose="020B0604020202020204" pitchFamily="34" charset="0"/>
              </a:rPr>
              <a:t>Hinter </a:t>
            </a:r>
            <a:r>
              <a:rPr lang="de-DE" sz="1400" dirty="0">
                <a:solidFill>
                  <a:srgbClr val="443D7F"/>
                </a:solidFill>
                <a:latin typeface="Arial Black" panose="020B0A04020102020204" pitchFamily="34" charset="0"/>
                <a:cs typeface="Arial" panose="020B0604020202020204" pitchFamily="34" charset="0"/>
              </a:rPr>
              <a:t>der Bepreisung </a:t>
            </a:r>
            <a:r>
              <a:rPr lang="de-DE" sz="1400" dirty="0" smtClean="0">
                <a:solidFill>
                  <a:srgbClr val="443D7F"/>
                </a:solidFill>
                <a:latin typeface="Arial Black" panose="020B0A04020102020204" pitchFamily="34" charset="0"/>
                <a:cs typeface="Arial" panose="020B0604020202020204" pitchFamily="34" charset="0"/>
              </a:rPr>
              <a:t/>
            </a:r>
            <a:br>
              <a:rPr lang="de-DE" sz="1400" dirty="0" smtClean="0">
                <a:solidFill>
                  <a:srgbClr val="443D7F"/>
                </a:solidFill>
                <a:latin typeface="Arial Black" panose="020B0A04020102020204" pitchFamily="34" charset="0"/>
                <a:cs typeface="Arial" panose="020B0604020202020204" pitchFamily="34" charset="0"/>
              </a:rPr>
            </a:br>
            <a:r>
              <a:rPr lang="de-DE" sz="1400" dirty="0" smtClean="0">
                <a:solidFill>
                  <a:srgbClr val="443D7F"/>
                </a:solidFill>
                <a:latin typeface="Arial Black" panose="020B0A04020102020204" pitchFamily="34" charset="0"/>
                <a:cs typeface="Arial" panose="020B0604020202020204" pitchFamily="34" charset="0"/>
              </a:rPr>
              <a:t>von CO</a:t>
            </a:r>
            <a:r>
              <a:rPr lang="de-DE" sz="1400" baseline="-25000" dirty="0" smtClean="0">
                <a:solidFill>
                  <a:srgbClr val="443D7F"/>
                </a:solidFill>
                <a:latin typeface="Arial Black" panose="020B0A04020102020204" pitchFamily="34" charset="0"/>
                <a:cs typeface="Arial" panose="020B0604020202020204" pitchFamily="34" charset="0"/>
              </a:rPr>
              <a:t>2</a:t>
            </a:r>
            <a:r>
              <a:rPr lang="de-DE" sz="1400" dirty="0" smtClean="0">
                <a:solidFill>
                  <a:srgbClr val="443D7F"/>
                </a:solidFill>
                <a:latin typeface="Arial Black" panose="020B0A04020102020204" pitchFamily="34" charset="0"/>
                <a:cs typeface="Arial" panose="020B0604020202020204" pitchFamily="34" charset="0"/>
              </a:rPr>
              <a:t> </a:t>
            </a:r>
            <a:r>
              <a:rPr lang="de-DE" sz="1400" dirty="0">
                <a:solidFill>
                  <a:srgbClr val="443D7F"/>
                </a:solidFill>
                <a:latin typeface="Arial Black" panose="020B0A04020102020204" pitchFamily="34" charset="0"/>
                <a:cs typeface="Arial" panose="020B0604020202020204" pitchFamily="34" charset="0"/>
              </a:rPr>
              <a:t>steht das Prinzip: </a:t>
            </a:r>
            <a:br>
              <a:rPr lang="de-DE" sz="1400" dirty="0">
                <a:solidFill>
                  <a:srgbClr val="443D7F"/>
                </a:solidFill>
                <a:latin typeface="Arial Black" panose="020B0A04020102020204" pitchFamily="34" charset="0"/>
                <a:cs typeface="Arial" panose="020B0604020202020204" pitchFamily="34" charset="0"/>
              </a:rPr>
            </a:br>
            <a:r>
              <a:rPr lang="de-DE" sz="1400" dirty="0">
                <a:solidFill>
                  <a:srgbClr val="F29100"/>
                </a:solidFill>
                <a:latin typeface="Arial Black" panose="020B0A04020102020204" pitchFamily="34" charset="0"/>
                <a:cs typeface="Arial" panose="020B0604020202020204" pitchFamily="34" charset="0"/>
              </a:rPr>
              <a:t>Wer für den Ausstoß von </a:t>
            </a:r>
            <a:r>
              <a:rPr lang="de-DE" sz="1400" dirty="0" smtClean="0">
                <a:solidFill>
                  <a:srgbClr val="F29100"/>
                </a:solidFill>
                <a:latin typeface="Arial Black" panose="020B0A04020102020204" pitchFamily="34" charset="0"/>
                <a:cs typeface="Arial" panose="020B0604020202020204" pitchFamily="34" charset="0"/>
              </a:rPr>
              <a:t>CO</a:t>
            </a:r>
            <a:r>
              <a:rPr lang="de-DE" sz="1400" baseline="-25000" dirty="0">
                <a:solidFill>
                  <a:srgbClr val="F29100"/>
                </a:solidFill>
                <a:latin typeface="Arial Black" panose="020B0A04020102020204" pitchFamily="34" charset="0"/>
                <a:cs typeface="Arial" panose="020B0604020202020204" pitchFamily="34" charset="0"/>
              </a:rPr>
              <a:t>2</a:t>
            </a:r>
            <a:r>
              <a:rPr lang="de-DE" sz="1400" dirty="0" smtClean="0">
                <a:solidFill>
                  <a:srgbClr val="F29100"/>
                </a:solidFill>
                <a:latin typeface="Arial Black" panose="020B0A04020102020204" pitchFamily="34" charset="0"/>
                <a:cs typeface="Arial" panose="020B0604020202020204" pitchFamily="34" charset="0"/>
              </a:rPr>
              <a:t> </a:t>
            </a:r>
            <a:r>
              <a:rPr lang="de-DE" sz="1400" dirty="0">
                <a:solidFill>
                  <a:srgbClr val="F29100"/>
                </a:solidFill>
                <a:latin typeface="Arial Black" panose="020B0A04020102020204" pitchFamily="34" charset="0"/>
                <a:cs typeface="Arial" panose="020B0604020202020204" pitchFamily="34" charset="0"/>
              </a:rPr>
              <a:t>verantwortlich ist, </a:t>
            </a:r>
            <a:r>
              <a:rPr lang="de-DE" sz="1400" dirty="0" smtClean="0">
                <a:solidFill>
                  <a:srgbClr val="F29100"/>
                </a:solidFill>
                <a:latin typeface="Arial Black" panose="020B0A04020102020204" pitchFamily="34" charset="0"/>
                <a:cs typeface="Arial" panose="020B0604020202020204" pitchFamily="34" charset="0"/>
              </a:rPr>
              <a:t/>
            </a:r>
            <a:br>
              <a:rPr lang="de-DE" sz="1400" dirty="0" smtClean="0">
                <a:solidFill>
                  <a:srgbClr val="F29100"/>
                </a:solidFill>
                <a:latin typeface="Arial Black" panose="020B0A04020102020204" pitchFamily="34" charset="0"/>
                <a:cs typeface="Arial" panose="020B0604020202020204" pitchFamily="34" charset="0"/>
              </a:rPr>
            </a:br>
            <a:r>
              <a:rPr lang="de-DE" sz="1400" dirty="0" smtClean="0">
                <a:solidFill>
                  <a:srgbClr val="F29100"/>
                </a:solidFill>
                <a:latin typeface="Arial Black" panose="020B0A04020102020204" pitchFamily="34" charset="0"/>
                <a:cs typeface="Arial" panose="020B0604020202020204" pitchFamily="34" charset="0"/>
              </a:rPr>
              <a:t>soll </a:t>
            </a:r>
            <a:r>
              <a:rPr lang="de-DE" sz="1400" dirty="0">
                <a:solidFill>
                  <a:srgbClr val="F29100"/>
                </a:solidFill>
                <a:latin typeface="Arial Black" panose="020B0A04020102020204" pitchFamily="34" charset="0"/>
                <a:cs typeface="Arial" panose="020B0604020202020204" pitchFamily="34" charset="0"/>
              </a:rPr>
              <a:t>auch dafür </a:t>
            </a:r>
            <a:r>
              <a:rPr lang="de-DE" sz="1400" dirty="0" smtClean="0">
                <a:solidFill>
                  <a:srgbClr val="F29100"/>
                </a:solidFill>
                <a:latin typeface="Arial Black" panose="020B0A04020102020204" pitchFamily="34" charset="0"/>
                <a:cs typeface="Arial" panose="020B0604020202020204" pitchFamily="34" charset="0"/>
              </a:rPr>
              <a:t>zahlen.</a:t>
            </a:r>
          </a:p>
          <a:p>
            <a:pPr marL="342900" indent="-342900">
              <a:buFont typeface="Wingdings" panose="05000000000000000000" pitchFamily="2" charset="2"/>
              <a:buChar char="è"/>
            </a:pPr>
            <a:endParaRPr lang="de-DE" sz="600" dirty="0">
              <a:latin typeface="Arial" panose="020B0604020202020204" pitchFamily="34" charset="0"/>
              <a:cs typeface="Arial" panose="020B0604020202020204" pitchFamily="34" charset="0"/>
            </a:endParaRPr>
          </a:p>
        </p:txBody>
      </p:sp>
      <p:grpSp>
        <p:nvGrpSpPr>
          <p:cNvPr id="1027" name="Gruppieren 1026"/>
          <p:cNvGrpSpPr/>
          <p:nvPr/>
        </p:nvGrpSpPr>
        <p:grpSpPr>
          <a:xfrm>
            <a:off x="597408" y="1884221"/>
            <a:ext cx="8442374" cy="4388346"/>
            <a:chOff x="1453896" y="2240837"/>
            <a:chExt cx="8442374" cy="4388346"/>
          </a:xfrm>
        </p:grpSpPr>
        <p:sp>
          <p:nvSpPr>
            <p:cNvPr id="6" name="Textfeld 5"/>
            <p:cNvSpPr txBox="1"/>
            <p:nvPr/>
          </p:nvSpPr>
          <p:spPr>
            <a:xfrm>
              <a:off x="1492934" y="2240837"/>
              <a:ext cx="8403336"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v</a:t>
              </a:r>
              <a:r>
                <a:rPr lang="de-DE" sz="1200" dirty="0" smtClean="0">
                  <a:latin typeface="Arial" panose="020B0604020202020204" pitchFamily="34" charset="0"/>
                  <a:cs typeface="Arial" panose="020B0604020202020204" pitchFamily="34" charset="0"/>
                </a:rPr>
                <a:t>or 2021	2021	2022	2023	2024	2025	2026	2027-2030</a:t>
              </a:r>
              <a:endParaRPr lang="de-DE" sz="1200" dirty="0">
                <a:latin typeface="Arial" panose="020B0604020202020204" pitchFamily="34" charset="0"/>
                <a:cs typeface="Arial" panose="020B0604020202020204" pitchFamily="34" charset="0"/>
              </a:endParaRPr>
            </a:p>
          </p:txBody>
        </p:sp>
        <p:sp>
          <p:nvSpPr>
            <p:cNvPr id="4" name="Textfeld 3"/>
            <p:cNvSpPr txBox="1"/>
            <p:nvPr/>
          </p:nvSpPr>
          <p:spPr>
            <a:xfrm>
              <a:off x="1559745" y="5875333"/>
              <a:ext cx="606107" cy="307777"/>
            </a:xfrm>
            <a:prstGeom prst="rect">
              <a:avLst/>
            </a:prstGeom>
            <a:noFill/>
            <a:ln>
              <a:solidFill>
                <a:srgbClr val="00378B"/>
              </a:solidFill>
            </a:ln>
          </p:spPr>
          <p:txBody>
            <a:bodyPr wrap="square" rtlCol="0">
              <a:spAutoFit/>
            </a:bodyPr>
            <a:lstStyle/>
            <a:p>
              <a:pPr algn="ctr"/>
              <a:r>
                <a:rPr lang="de-DE" sz="1400" dirty="0" smtClean="0">
                  <a:solidFill>
                    <a:srgbClr val="00378B"/>
                  </a:solidFill>
                  <a:latin typeface="Arial" panose="020B0604020202020204" pitchFamily="34" charset="0"/>
                  <a:cs typeface="Arial" panose="020B0604020202020204" pitchFamily="34" charset="0"/>
                </a:rPr>
                <a:t>0 €</a:t>
              </a:r>
              <a:r>
                <a:rPr lang="de-DE" sz="1400" dirty="0">
                  <a:solidFill>
                    <a:srgbClr val="00378B"/>
                  </a:solidFill>
                  <a:latin typeface="Arial" panose="020B0604020202020204" pitchFamily="34" charset="0"/>
                  <a:cs typeface="Arial" panose="020B0604020202020204" pitchFamily="34" charset="0"/>
                </a:rPr>
                <a:t>/t</a:t>
              </a:r>
            </a:p>
          </p:txBody>
        </p:sp>
        <p:cxnSp>
          <p:nvCxnSpPr>
            <p:cNvPr id="16" name="Gerade Verbindung mit Pfeil 15"/>
            <p:cNvCxnSpPr/>
            <p:nvPr/>
          </p:nvCxnSpPr>
          <p:spPr>
            <a:xfrm flipV="1">
              <a:off x="1453896" y="2513040"/>
              <a:ext cx="0" cy="3754046"/>
            </a:xfrm>
            <a:prstGeom prst="straightConnector1">
              <a:avLst/>
            </a:prstGeom>
            <a:ln w="28575">
              <a:solidFill>
                <a:srgbClr val="00378B"/>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1453896" y="6265628"/>
              <a:ext cx="7796784" cy="0"/>
            </a:xfrm>
            <a:prstGeom prst="straightConnector1">
              <a:avLst/>
            </a:prstGeom>
            <a:ln w="28575">
              <a:solidFill>
                <a:srgbClr val="00378B"/>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2240114" y="6321406"/>
              <a:ext cx="4531567" cy="307777"/>
            </a:xfrm>
            <a:prstGeom prst="rect">
              <a:avLst/>
            </a:prstGeom>
            <a:solidFill>
              <a:srgbClr val="87586B"/>
            </a:solidFill>
            <a:ln>
              <a:solidFill>
                <a:srgbClr val="87586B"/>
              </a:solidFill>
            </a:ln>
          </p:spPr>
          <p:txBody>
            <a:bodyPr wrap="square" rtlCol="0">
              <a:spAutoFit/>
            </a:bodyPr>
            <a:lstStyle/>
            <a:p>
              <a:pPr algn="ctr"/>
              <a:r>
                <a:rPr lang="de-DE" sz="1400" dirty="0" smtClean="0">
                  <a:solidFill>
                    <a:schemeClr val="bg1"/>
                  </a:solidFill>
                  <a:latin typeface="Arial" panose="020B0604020202020204" pitchFamily="34" charset="0"/>
                  <a:cs typeface="Arial" panose="020B0604020202020204" pitchFamily="34" charset="0"/>
                </a:rPr>
                <a:t>CO</a:t>
              </a:r>
              <a:r>
                <a:rPr lang="de-DE" sz="1400" baseline="-25000" dirty="0" smtClean="0">
                  <a:solidFill>
                    <a:schemeClr val="bg1"/>
                  </a:solidFill>
                  <a:latin typeface="Arial" panose="020B0604020202020204" pitchFamily="34" charset="0"/>
                  <a:cs typeface="Arial" panose="020B0604020202020204" pitchFamily="34" charset="0"/>
                </a:rPr>
                <a:t>2</a:t>
              </a:r>
              <a:r>
                <a:rPr lang="de-DE" sz="1400" dirty="0" smtClean="0">
                  <a:solidFill>
                    <a:schemeClr val="bg1"/>
                  </a:solidFill>
                  <a:latin typeface="Arial" panose="020B0604020202020204" pitchFamily="34" charset="0"/>
                  <a:cs typeface="Arial" panose="020B0604020202020204" pitchFamily="34" charset="0"/>
                </a:rPr>
                <a:t>-Steuer</a:t>
              </a:r>
              <a:endParaRPr lang="de-DE" sz="1400" dirty="0">
                <a:solidFill>
                  <a:schemeClr val="bg1"/>
                </a:solidFill>
                <a:latin typeface="Arial" panose="020B0604020202020204" pitchFamily="34" charset="0"/>
                <a:cs typeface="Arial" panose="020B0604020202020204" pitchFamily="34" charset="0"/>
              </a:endParaRPr>
            </a:p>
          </p:txBody>
        </p:sp>
        <p:sp>
          <p:nvSpPr>
            <p:cNvPr id="21" name="Textfeld 20"/>
            <p:cNvSpPr txBox="1"/>
            <p:nvPr/>
          </p:nvSpPr>
          <p:spPr>
            <a:xfrm>
              <a:off x="6863430" y="6321406"/>
              <a:ext cx="2056637" cy="307777"/>
            </a:xfrm>
            <a:prstGeom prst="rect">
              <a:avLst/>
            </a:prstGeom>
            <a:solidFill>
              <a:srgbClr val="F29100"/>
            </a:solidFill>
            <a:ln>
              <a:noFill/>
            </a:ln>
          </p:spPr>
          <p:txBody>
            <a:bodyPr wrap="square" rtlCol="0">
              <a:spAutoFit/>
            </a:bodyPr>
            <a:lstStyle/>
            <a:p>
              <a:pPr algn="ctr"/>
              <a:r>
                <a:rPr lang="de-DE" sz="1400" dirty="0" smtClean="0">
                  <a:solidFill>
                    <a:schemeClr val="bg1"/>
                  </a:solidFill>
                  <a:latin typeface="Arial" panose="020B0604020202020204" pitchFamily="34" charset="0"/>
                  <a:cs typeface="Arial" panose="020B0604020202020204" pitchFamily="34" charset="0"/>
                </a:rPr>
                <a:t>Emissionshandel</a:t>
              </a:r>
              <a:endParaRPr lang="de-DE" sz="1400" dirty="0">
                <a:solidFill>
                  <a:schemeClr val="bg1"/>
                </a:solidFill>
                <a:latin typeface="Arial" panose="020B0604020202020204" pitchFamily="34" charset="0"/>
                <a:cs typeface="Arial" panose="020B0604020202020204" pitchFamily="34" charset="0"/>
              </a:endParaRPr>
            </a:p>
          </p:txBody>
        </p:sp>
        <p:cxnSp>
          <p:nvCxnSpPr>
            <p:cNvPr id="22" name="Gerader Verbinder 21"/>
            <p:cNvCxnSpPr/>
            <p:nvPr/>
          </p:nvCxnSpPr>
          <p:spPr>
            <a:xfrm>
              <a:off x="2270832" y="2857733"/>
              <a:ext cx="0" cy="3420000"/>
            </a:xfrm>
            <a:prstGeom prst="line">
              <a:avLst/>
            </a:prstGeom>
            <a:ln w="19050">
              <a:solidFill>
                <a:srgbClr val="00378B"/>
              </a:solidFill>
              <a:prstDash val="sysDot"/>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3011061" y="2857733"/>
              <a:ext cx="0" cy="3420000"/>
            </a:xfrm>
            <a:prstGeom prst="line">
              <a:avLst/>
            </a:prstGeom>
            <a:ln w="19050">
              <a:solidFill>
                <a:srgbClr val="00378B"/>
              </a:solidFill>
              <a:prstDash val="sysDot"/>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3953452" y="2857733"/>
              <a:ext cx="0" cy="3420000"/>
            </a:xfrm>
            <a:prstGeom prst="line">
              <a:avLst/>
            </a:prstGeom>
            <a:ln w="19050">
              <a:solidFill>
                <a:srgbClr val="00378B"/>
              </a:solidFill>
              <a:prstDash val="sysDot"/>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4888992" y="2857733"/>
              <a:ext cx="0" cy="3420000"/>
            </a:xfrm>
            <a:prstGeom prst="line">
              <a:avLst/>
            </a:prstGeom>
            <a:ln w="19050">
              <a:solidFill>
                <a:srgbClr val="00378B"/>
              </a:solidFill>
              <a:prstDash val="sysDot"/>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5838237" y="2857732"/>
              <a:ext cx="0" cy="3420000"/>
            </a:xfrm>
            <a:prstGeom prst="line">
              <a:avLst/>
            </a:prstGeom>
            <a:ln w="19050">
              <a:solidFill>
                <a:srgbClr val="00378B"/>
              </a:solidFill>
              <a:prstDash val="sysDot"/>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6821061" y="2857732"/>
              <a:ext cx="0" cy="3420000"/>
            </a:xfrm>
            <a:prstGeom prst="line">
              <a:avLst/>
            </a:prstGeom>
            <a:ln w="19050">
              <a:solidFill>
                <a:srgbClr val="00378B"/>
              </a:solidFill>
              <a:prstDash val="sysDot"/>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7747903" y="2857731"/>
              <a:ext cx="0" cy="3420000"/>
            </a:xfrm>
            <a:prstGeom prst="line">
              <a:avLst/>
            </a:prstGeom>
            <a:ln w="19050">
              <a:solidFill>
                <a:srgbClr val="00378B"/>
              </a:solidFill>
              <a:prstDash val="sysDot"/>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V="1">
              <a:off x="2270832" y="5231416"/>
              <a:ext cx="0" cy="1034210"/>
            </a:xfrm>
            <a:prstGeom prst="line">
              <a:avLst/>
            </a:prstGeom>
            <a:ln w="28575">
              <a:solidFill>
                <a:srgbClr val="00378B"/>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a:off x="2270832" y="5240774"/>
              <a:ext cx="740229" cy="0"/>
            </a:xfrm>
            <a:prstGeom prst="line">
              <a:avLst/>
            </a:prstGeom>
            <a:ln w="28575">
              <a:solidFill>
                <a:srgbClr val="00378B"/>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a:off x="3011061" y="4889322"/>
              <a:ext cx="942391" cy="0"/>
            </a:xfrm>
            <a:prstGeom prst="line">
              <a:avLst/>
            </a:prstGeom>
            <a:ln w="28575">
              <a:solidFill>
                <a:srgbClr val="00378B"/>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flipV="1">
              <a:off x="3011061" y="4889322"/>
              <a:ext cx="0" cy="351452"/>
            </a:xfrm>
            <a:prstGeom prst="line">
              <a:avLst/>
            </a:prstGeom>
            <a:ln w="28575">
              <a:solidFill>
                <a:srgbClr val="00378B"/>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a:off x="3953452" y="4889127"/>
              <a:ext cx="942391" cy="0"/>
            </a:xfrm>
            <a:prstGeom prst="line">
              <a:avLst/>
            </a:prstGeom>
            <a:ln w="28575">
              <a:solidFill>
                <a:srgbClr val="00378B"/>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a:xfrm flipV="1">
              <a:off x="3953452" y="4547200"/>
              <a:ext cx="0" cy="351452"/>
            </a:xfrm>
            <a:prstGeom prst="line">
              <a:avLst/>
            </a:prstGeom>
            <a:ln w="28575">
              <a:solidFill>
                <a:srgbClr val="00378B"/>
              </a:solidFill>
              <a:prstDash val="sysDot"/>
            </a:ln>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p:nvCxnSpPr>
          <p:spPr>
            <a:xfrm>
              <a:off x="4881092" y="3997212"/>
              <a:ext cx="942391" cy="0"/>
            </a:xfrm>
            <a:prstGeom prst="line">
              <a:avLst/>
            </a:prstGeom>
            <a:ln w="28575">
              <a:solidFill>
                <a:srgbClr val="00378B"/>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a:xfrm flipV="1">
              <a:off x="4895843" y="3997212"/>
              <a:ext cx="0" cy="892110"/>
            </a:xfrm>
            <a:prstGeom prst="line">
              <a:avLst/>
            </a:prstGeom>
            <a:ln w="28575">
              <a:solidFill>
                <a:srgbClr val="00378B"/>
              </a:solidFill>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a:off x="2366917" y="4858354"/>
              <a:ext cx="644144" cy="307777"/>
            </a:xfrm>
            <a:prstGeom prst="rect">
              <a:avLst/>
            </a:prstGeom>
            <a:solidFill>
              <a:srgbClr val="87586B"/>
            </a:solidFill>
            <a:ln>
              <a:solidFill>
                <a:srgbClr val="87586B"/>
              </a:solidFill>
            </a:ln>
          </p:spPr>
          <p:txBody>
            <a:bodyPr wrap="square" rtlCol="0">
              <a:spAutoFit/>
            </a:bodyPr>
            <a:lstStyle/>
            <a:p>
              <a:pPr algn="ctr"/>
              <a:r>
                <a:rPr lang="de-DE" sz="1400" dirty="0" smtClean="0">
                  <a:solidFill>
                    <a:schemeClr val="bg1"/>
                  </a:solidFill>
                  <a:latin typeface="Arial" panose="020B0604020202020204" pitchFamily="34" charset="0"/>
                  <a:cs typeface="Arial" panose="020B0604020202020204" pitchFamily="34" charset="0"/>
                </a:rPr>
                <a:t>25 €</a:t>
              </a:r>
              <a:r>
                <a:rPr lang="de-DE" sz="1400" dirty="0">
                  <a:solidFill>
                    <a:schemeClr val="bg1"/>
                  </a:solidFill>
                  <a:latin typeface="Arial" panose="020B0604020202020204" pitchFamily="34" charset="0"/>
                  <a:cs typeface="Arial" panose="020B0604020202020204" pitchFamily="34" charset="0"/>
                </a:rPr>
                <a:t>/t</a:t>
              </a:r>
            </a:p>
          </p:txBody>
        </p:sp>
        <p:sp>
          <p:nvSpPr>
            <p:cNvPr id="61" name="Textfeld 60"/>
            <p:cNvSpPr txBox="1"/>
            <p:nvPr/>
          </p:nvSpPr>
          <p:spPr>
            <a:xfrm>
              <a:off x="4101214" y="4164150"/>
              <a:ext cx="644144" cy="307777"/>
            </a:xfrm>
            <a:prstGeom prst="rect">
              <a:avLst/>
            </a:prstGeom>
            <a:noFill/>
            <a:ln>
              <a:solidFill>
                <a:srgbClr val="00378B"/>
              </a:solidFill>
            </a:ln>
          </p:spPr>
          <p:txBody>
            <a:bodyPr wrap="square" rtlCol="0">
              <a:spAutoFit/>
            </a:bodyPr>
            <a:lstStyle>
              <a:defPPr>
                <a:defRPr lang="de-DE"/>
              </a:defPPr>
              <a:lvl1pPr algn="ctr">
                <a:defRPr sz="1400">
                  <a:solidFill>
                    <a:srgbClr val="00378B"/>
                  </a:solidFill>
                  <a:latin typeface="Arial" panose="020B0604020202020204" pitchFamily="34" charset="0"/>
                  <a:cs typeface="Arial" panose="020B0604020202020204" pitchFamily="34" charset="0"/>
                </a:defRPr>
              </a:lvl1pPr>
            </a:lstStyle>
            <a:p>
              <a:r>
                <a:rPr lang="de-DE" b="1" dirty="0" smtClean="0">
                  <a:solidFill>
                    <a:schemeClr val="bg1">
                      <a:lumMod val="50000"/>
                    </a:schemeClr>
                  </a:solidFill>
                </a:rPr>
                <a:t>35 </a:t>
              </a:r>
              <a:r>
                <a:rPr lang="de-DE" b="1" dirty="0">
                  <a:solidFill>
                    <a:schemeClr val="bg1">
                      <a:lumMod val="50000"/>
                    </a:schemeClr>
                  </a:solidFill>
                </a:rPr>
                <a:t>€/t</a:t>
              </a:r>
            </a:p>
          </p:txBody>
        </p:sp>
        <p:sp>
          <p:nvSpPr>
            <p:cNvPr id="62" name="Textfeld 61"/>
            <p:cNvSpPr txBox="1"/>
            <p:nvPr/>
          </p:nvSpPr>
          <p:spPr>
            <a:xfrm>
              <a:off x="4091690" y="4512573"/>
              <a:ext cx="644144" cy="307777"/>
            </a:xfrm>
            <a:prstGeom prst="rect">
              <a:avLst/>
            </a:prstGeom>
            <a:solidFill>
              <a:srgbClr val="87586B"/>
            </a:solidFill>
            <a:ln>
              <a:solidFill>
                <a:srgbClr val="87586B"/>
              </a:solidFill>
            </a:ln>
          </p:spPr>
          <p:txBody>
            <a:bodyPr wrap="square" rtlCol="0">
              <a:spAutoFit/>
            </a:bodyPr>
            <a:lstStyle>
              <a:defPPr>
                <a:defRPr lang="de-DE"/>
              </a:defPPr>
              <a:lvl1pPr algn="ctr">
                <a:defRPr sz="1400">
                  <a:solidFill>
                    <a:schemeClr val="bg1"/>
                  </a:solidFill>
                  <a:latin typeface="Arial" panose="020B0604020202020204" pitchFamily="34" charset="0"/>
                  <a:cs typeface="Arial" panose="020B0604020202020204" pitchFamily="34" charset="0"/>
                </a:defRPr>
              </a:lvl1pPr>
            </a:lstStyle>
            <a:p>
              <a:r>
                <a:rPr lang="de-DE" dirty="0"/>
                <a:t>30 €/t</a:t>
              </a:r>
            </a:p>
          </p:txBody>
        </p:sp>
        <p:sp>
          <p:nvSpPr>
            <p:cNvPr id="63" name="Textfeld 62"/>
            <p:cNvSpPr txBox="1"/>
            <p:nvPr/>
          </p:nvSpPr>
          <p:spPr>
            <a:xfrm>
              <a:off x="3180398" y="4502490"/>
              <a:ext cx="644144" cy="307777"/>
            </a:xfrm>
            <a:prstGeom prst="rect">
              <a:avLst/>
            </a:prstGeom>
            <a:solidFill>
              <a:srgbClr val="87586B"/>
            </a:solidFill>
            <a:ln>
              <a:solidFill>
                <a:srgbClr val="87586B"/>
              </a:solidFill>
            </a:ln>
          </p:spPr>
          <p:txBody>
            <a:bodyPr wrap="square" rtlCol="0">
              <a:spAutoFit/>
            </a:bodyPr>
            <a:lstStyle/>
            <a:p>
              <a:pPr algn="ctr"/>
              <a:r>
                <a:rPr lang="de-DE" sz="1400" dirty="0" smtClean="0">
                  <a:solidFill>
                    <a:schemeClr val="bg1"/>
                  </a:solidFill>
                  <a:latin typeface="Arial" panose="020B0604020202020204" pitchFamily="34" charset="0"/>
                  <a:cs typeface="Arial" panose="020B0604020202020204" pitchFamily="34" charset="0"/>
                </a:rPr>
                <a:t>30 €</a:t>
              </a:r>
              <a:r>
                <a:rPr lang="de-DE" sz="1400" dirty="0">
                  <a:solidFill>
                    <a:schemeClr val="bg1"/>
                  </a:solidFill>
                  <a:latin typeface="Arial" panose="020B0604020202020204" pitchFamily="34" charset="0"/>
                  <a:cs typeface="Arial" panose="020B0604020202020204" pitchFamily="34" charset="0"/>
                </a:rPr>
                <a:t>/t</a:t>
              </a:r>
            </a:p>
          </p:txBody>
        </p:sp>
        <p:sp>
          <p:nvSpPr>
            <p:cNvPr id="64" name="Textfeld 63"/>
            <p:cNvSpPr txBox="1"/>
            <p:nvPr/>
          </p:nvSpPr>
          <p:spPr>
            <a:xfrm>
              <a:off x="5051409" y="3626938"/>
              <a:ext cx="644144" cy="307777"/>
            </a:xfrm>
            <a:prstGeom prst="rect">
              <a:avLst/>
            </a:prstGeom>
            <a:solidFill>
              <a:srgbClr val="F29402"/>
            </a:solidFill>
            <a:ln>
              <a:solidFill>
                <a:srgbClr val="00378B"/>
              </a:solidFill>
            </a:ln>
          </p:spPr>
          <p:txBody>
            <a:bodyPr wrap="square" rtlCol="0">
              <a:spAutoFit/>
            </a:bodyPr>
            <a:lstStyle>
              <a:defPPr>
                <a:defRPr lang="de-DE"/>
              </a:defPPr>
              <a:lvl1pPr algn="ctr">
                <a:defRPr sz="1400">
                  <a:solidFill>
                    <a:schemeClr val="bg1"/>
                  </a:solidFill>
                  <a:latin typeface="Arial" panose="020B0604020202020204" pitchFamily="34" charset="0"/>
                  <a:cs typeface="Arial" panose="020B0604020202020204" pitchFamily="34" charset="0"/>
                </a:defRPr>
              </a:lvl1pPr>
            </a:lstStyle>
            <a:p>
              <a:r>
                <a:rPr lang="de-DE" dirty="0"/>
                <a:t>45 €/t</a:t>
              </a:r>
            </a:p>
          </p:txBody>
        </p:sp>
        <p:sp>
          <p:nvSpPr>
            <p:cNvPr id="65" name="Textfeld 64"/>
            <p:cNvSpPr txBox="1"/>
            <p:nvPr/>
          </p:nvSpPr>
          <p:spPr>
            <a:xfrm>
              <a:off x="6015850" y="3027417"/>
              <a:ext cx="644144" cy="307777"/>
            </a:xfrm>
            <a:prstGeom prst="rect">
              <a:avLst/>
            </a:prstGeom>
            <a:noFill/>
            <a:ln>
              <a:solidFill>
                <a:srgbClr val="00378B"/>
              </a:solidFill>
            </a:ln>
          </p:spPr>
          <p:txBody>
            <a:bodyPr wrap="square" rtlCol="0">
              <a:spAutoFit/>
            </a:bodyPr>
            <a:lstStyle>
              <a:defPPr>
                <a:defRPr lang="de-DE"/>
              </a:defPPr>
              <a:lvl1pPr algn="ctr">
                <a:defRPr sz="1400">
                  <a:solidFill>
                    <a:srgbClr val="00378B"/>
                  </a:solidFill>
                  <a:latin typeface="Arial" panose="020B0604020202020204" pitchFamily="34" charset="0"/>
                  <a:cs typeface="Arial" panose="020B0604020202020204" pitchFamily="34" charset="0"/>
                </a:defRPr>
              </a:lvl1pPr>
            </a:lstStyle>
            <a:p>
              <a:r>
                <a:rPr lang="de-DE" b="1" dirty="0" smtClean="0"/>
                <a:t>55 </a:t>
              </a:r>
              <a:r>
                <a:rPr lang="de-DE" b="1" dirty="0"/>
                <a:t>€/t</a:t>
              </a:r>
            </a:p>
          </p:txBody>
        </p:sp>
        <p:cxnSp>
          <p:nvCxnSpPr>
            <p:cNvPr id="68" name="Gerader Verbinder 67"/>
            <p:cNvCxnSpPr/>
            <p:nvPr/>
          </p:nvCxnSpPr>
          <p:spPr>
            <a:xfrm>
              <a:off x="5838234" y="3477291"/>
              <a:ext cx="964165" cy="0"/>
            </a:xfrm>
            <a:prstGeom prst="line">
              <a:avLst/>
            </a:prstGeom>
            <a:ln w="28575">
              <a:solidFill>
                <a:srgbClr val="00378B"/>
              </a:solidFill>
            </a:ln>
          </p:spPr>
          <p:style>
            <a:lnRef idx="1">
              <a:schemeClr val="accent1"/>
            </a:lnRef>
            <a:fillRef idx="0">
              <a:schemeClr val="accent1"/>
            </a:fillRef>
            <a:effectRef idx="0">
              <a:schemeClr val="accent1"/>
            </a:effectRef>
            <a:fontRef idx="minor">
              <a:schemeClr val="tx1"/>
            </a:fontRef>
          </p:style>
        </p:cxnSp>
        <p:cxnSp>
          <p:nvCxnSpPr>
            <p:cNvPr id="69" name="Gerader Verbinder 68"/>
            <p:cNvCxnSpPr/>
            <p:nvPr/>
          </p:nvCxnSpPr>
          <p:spPr>
            <a:xfrm flipV="1">
              <a:off x="5838234" y="3477291"/>
              <a:ext cx="0" cy="519921"/>
            </a:xfrm>
            <a:prstGeom prst="line">
              <a:avLst/>
            </a:prstGeom>
            <a:ln w="28575">
              <a:solidFill>
                <a:srgbClr val="00378B"/>
              </a:solidFill>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a:off x="8976691" y="2857731"/>
              <a:ext cx="0" cy="3420000"/>
            </a:xfrm>
            <a:prstGeom prst="line">
              <a:avLst/>
            </a:prstGeom>
            <a:ln w="19050">
              <a:solidFill>
                <a:srgbClr val="00378B"/>
              </a:solidFill>
              <a:prstDash val="sysDot"/>
            </a:ln>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a:off x="6802399" y="2876449"/>
              <a:ext cx="942391" cy="0"/>
            </a:xfrm>
            <a:prstGeom prst="line">
              <a:avLst/>
            </a:prstGeom>
            <a:ln w="28575">
              <a:solidFill>
                <a:srgbClr val="00378B"/>
              </a:solidFill>
            </a:ln>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flipV="1">
              <a:off x="6821061" y="2947417"/>
              <a:ext cx="197201" cy="529874"/>
            </a:xfrm>
            <a:prstGeom prst="line">
              <a:avLst/>
            </a:prstGeom>
            <a:ln w="28575">
              <a:solidFill>
                <a:srgbClr val="00378B"/>
              </a:solidFill>
            </a:ln>
          </p:spPr>
          <p:style>
            <a:lnRef idx="1">
              <a:schemeClr val="accent1"/>
            </a:lnRef>
            <a:fillRef idx="0">
              <a:schemeClr val="accent1"/>
            </a:fillRef>
            <a:effectRef idx="0">
              <a:schemeClr val="accent1"/>
            </a:effectRef>
            <a:fontRef idx="minor">
              <a:schemeClr val="tx1"/>
            </a:fontRef>
          </p:style>
        </p:cxnSp>
        <p:cxnSp>
          <p:nvCxnSpPr>
            <p:cNvPr id="78" name="Gerader Verbinder 77"/>
            <p:cNvCxnSpPr/>
            <p:nvPr/>
          </p:nvCxnSpPr>
          <p:spPr>
            <a:xfrm flipH="1" flipV="1">
              <a:off x="7021375" y="2947416"/>
              <a:ext cx="252219" cy="419331"/>
            </a:xfrm>
            <a:prstGeom prst="line">
              <a:avLst/>
            </a:prstGeom>
            <a:ln w="28575">
              <a:solidFill>
                <a:srgbClr val="00378B"/>
              </a:solidFill>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V="1">
              <a:off x="7273594" y="3142988"/>
              <a:ext cx="322293" cy="226171"/>
            </a:xfrm>
            <a:prstGeom prst="line">
              <a:avLst/>
            </a:prstGeom>
            <a:ln w="28575">
              <a:solidFill>
                <a:srgbClr val="00378B"/>
              </a:solidFill>
            </a:ln>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flipH="1" flipV="1">
              <a:off x="7592593" y="3142602"/>
              <a:ext cx="123575" cy="178868"/>
            </a:xfrm>
            <a:prstGeom prst="line">
              <a:avLst/>
            </a:prstGeom>
            <a:ln w="28575">
              <a:solidFill>
                <a:srgbClr val="00378B"/>
              </a:solidFill>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flipV="1">
              <a:off x="7702876" y="2895167"/>
              <a:ext cx="328438" cy="419252"/>
            </a:xfrm>
            <a:prstGeom prst="line">
              <a:avLst/>
            </a:prstGeom>
            <a:ln w="28575">
              <a:solidFill>
                <a:srgbClr val="00378B"/>
              </a:solidFill>
              <a:prstDash val="sysDot"/>
            </a:ln>
          </p:spPr>
          <p:style>
            <a:lnRef idx="1">
              <a:schemeClr val="accent1"/>
            </a:lnRef>
            <a:fillRef idx="0">
              <a:schemeClr val="accent1"/>
            </a:fillRef>
            <a:effectRef idx="0">
              <a:schemeClr val="accent1"/>
            </a:effectRef>
            <a:fontRef idx="minor">
              <a:schemeClr val="tx1"/>
            </a:fontRef>
          </p:style>
        </p:cxnSp>
        <p:sp>
          <p:nvSpPr>
            <p:cNvPr id="1025" name="Rechteck 1024"/>
            <p:cNvSpPr/>
            <p:nvPr/>
          </p:nvSpPr>
          <p:spPr>
            <a:xfrm>
              <a:off x="6833374" y="3764583"/>
              <a:ext cx="2133068" cy="24465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è"/>
              </a:pPr>
              <a:r>
                <a:rPr lang="de-DE" sz="1200" dirty="0">
                  <a:solidFill>
                    <a:schemeClr val="bg1"/>
                  </a:solidFill>
                  <a:latin typeface="Arial" panose="020B0604020202020204" pitchFamily="34" charset="0"/>
                  <a:cs typeface="Arial" panose="020B0604020202020204" pitchFamily="34" charset="0"/>
                </a:rPr>
                <a:t>Ab </a:t>
              </a:r>
              <a:r>
                <a:rPr lang="de-DE" sz="1200" dirty="0" smtClean="0">
                  <a:solidFill>
                    <a:schemeClr val="bg1"/>
                  </a:solidFill>
                  <a:latin typeface="Arial" panose="020B0604020202020204" pitchFamily="34" charset="0"/>
                  <a:cs typeface="Arial" panose="020B0604020202020204" pitchFamily="34" charset="0"/>
                </a:rPr>
                <a:t>2026 (in 2027) </a:t>
              </a:r>
              <a:r>
                <a:rPr lang="de-DE" sz="1200" dirty="0">
                  <a:solidFill>
                    <a:schemeClr val="bg1"/>
                  </a:solidFill>
                  <a:latin typeface="Arial" panose="020B0604020202020204" pitchFamily="34" charset="0"/>
                  <a:cs typeface="Arial" panose="020B0604020202020204" pitchFamily="34" charset="0"/>
                </a:rPr>
                <a:t>soll der Zertifikatspreis </a:t>
              </a:r>
              <a:r>
                <a:rPr lang="de-DE" sz="1200" dirty="0" smtClean="0">
                  <a:solidFill>
                    <a:schemeClr val="bg1"/>
                  </a:solidFill>
                  <a:latin typeface="Arial" panose="020B0604020202020204" pitchFamily="34" charset="0"/>
                  <a:cs typeface="Arial" panose="020B0604020202020204" pitchFamily="34" charset="0"/>
                </a:rPr>
                <a:t>im </a:t>
              </a:r>
              <a:r>
                <a:rPr lang="de-DE" sz="1200" dirty="0">
                  <a:solidFill>
                    <a:schemeClr val="bg1"/>
                  </a:solidFill>
                  <a:latin typeface="Arial" panose="020B0604020202020204" pitchFamily="34" charset="0"/>
                  <a:cs typeface="Arial" panose="020B0604020202020204" pitchFamily="34" charset="0"/>
                </a:rPr>
                <a:t>freien Handel ermittelt werden</a:t>
              </a:r>
              <a:r>
                <a:rPr lang="de-DE" sz="1200" dirty="0" smtClean="0">
                  <a:solidFill>
                    <a:schemeClr val="bg1"/>
                  </a:solidFill>
                  <a:latin typeface="Arial" panose="020B0604020202020204" pitchFamily="34" charset="0"/>
                  <a:cs typeface="Arial" panose="020B0604020202020204" pitchFamily="34" charset="0"/>
                </a:rPr>
                <a:t>.</a:t>
              </a:r>
              <a:br>
                <a:rPr lang="de-DE" sz="1200" dirty="0" smtClean="0">
                  <a:solidFill>
                    <a:schemeClr val="bg1"/>
                  </a:solidFill>
                  <a:latin typeface="Arial" panose="020B0604020202020204" pitchFamily="34" charset="0"/>
                  <a:cs typeface="Arial" panose="020B0604020202020204" pitchFamily="34" charset="0"/>
                </a:rPr>
              </a:br>
              <a:endParaRPr lang="de-DE" sz="1200" dirty="0">
                <a:solidFill>
                  <a:schemeClr val="bg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è"/>
              </a:pPr>
              <a:r>
                <a:rPr lang="de-DE" sz="1200" dirty="0">
                  <a:solidFill>
                    <a:schemeClr val="bg1"/>
                  </a:solidFill>
                  <a:latin typeface="Arial" panose="020B0604020202020204" pitchFamily="34" charset="0"/>
                  <a:cs typeface="Arial" panose="020B0604020202020204" pitchFamily="34" charset="0"/>
                </a:rPr>
                <a:t>Hierbei </a:t>
              </a:r>
              <a:r>
                <a:rPr lang="de-DE" sz="1200" dirty="0" smtClean="0">
                  <a:solidFill>
                    <a:schemeClr val="bg1"/>
                  </a:solidFill>
                  <a:latin typeface="Arial" panose="020B0604020202020204" pitchFamily="34" charset="0"/>
                  <a:cs typeface="Arial" panose="020B0604020202020204" pitchFamily="34" charset="0"/>
                </a:rPr>
                <a:t>gilt für 2026 ein Mindestpreis von 55,- €/t und ein Maximalpreis von 65,- €/t.</a:t>
              </a:r>
              <a:br>
                <a:rPr lang="de-DE" sz="1200" dirty="0" smtClean="0">
                  <a:solidFill>
                    <a:schemeClr val="bg1"/>
                  </a:solidFill>
                  <a:latin typeface="Arial" panose="020B0604020202020204" pitchFamily="34" charset="0"/>
                  <a:cs typeface="Arial" panose="020B0604020202020204" pitchFamily="34" charset="0"/>
                </a:rPr>
              </a:br>
              <a:endParaRPr lang="de-DE" sz="1200" dirty="0" smtClean="0">
                <a:solidFill>
                  <a:schemeClr val="bg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è"/>
              </a:pPr>
              <a:r>
                <a:rPr lang="de-DE" sz="1200" dirty="0" smtClean="0">
                  <a:solidFill>
                    <a:schemeClr val="bg1"/>
                  </a:solidFill>
                  <a:latin typeface="Arial" panose="020B0604020202020204" pitchFamily="34" charset="0"/>
                  <a:cs typeface="Arial" panose="020B0604020202020204" pitchFamily="34" charset="0"/>
                </a:rPr>
                <a:t>Für die folgenden Jahre wird geprüft, ob ein Preiskorridor notwendig ist.</a:t>
              </a:r>
              <a:endParaRPr lang="de-DE" sz="1200" dirty="0">
                <a:solidFill>
                  <a:schemeClr val="bg1"/>
                </a:solidFill>
                <a:latin typeface="Arial" panose="020B0604020202020204" pitchFamily="34" charset="0"/>
                <a:cs typeface="Arial" panose="020B0604020202020204" pitchFamily="34" charset="0"/>
              </a:endParaRPr>
            </a:p>
          </p:txBody>
        </p:sp>
        <p:cxnSp>
          <p:nvCxnSpPr>
            <p:cNvPr id="90" name="Gerader Verbinder 89"/>
            <p:cNvCxnSpPr/>
            <p:nvPr/>
          </p:nvCxnSpPr>
          <p:spPr>
            <a:xfrm flipH="1" flipV="1">
              <a:off x="8034427" y="2895914"/>
              <a:ext cx="358346" cy="649031"/>
            </a:xfrm>
            <a:prstGeom prst="line">
              <a:avLst/>
            </a:prstGeom>
            <a:ln w="28575">
              <a:solidFill>
                <a:srgbClr val="00378B"/>
              </a:solidFill>
              <a:prstDash val="sysDot"/>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flipV="1">
              <a:off x="8385317" y="3085919"/>
              <a:ext cx="413450" cy="472473"/>
            </a:xfrm>
            <a:prstGeom prst="line">
              <a:avLst/>
            </a:prstGeom>
            <a:ln w="28575">
              <a:solidFill>
                <a:srgbClr val="00378B"/>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028" name="Rechteck 1027"/>
          <p:cNvSpPr/>
          <p:nvPr/>
        </p:nvSpPr>
        <p:spPr>
          <a:xfrm>
            <a:off x="8177663" y="2945019"/>
            <a:ext cx="3868709" cy="2862322"/>
          </a:xfrm>
          <a:prstGeom prst="rect">
            <a:avLst/>
          </a:prstGeom>
        </p:spPr>
        <p:txBody>
          <a:bodyPr wrap="square">
            <a:spAutoFit/>
          </a:bodyPr>
          <a:lstStyle/>
          <a:p>
            <a:pPr marL="182563" indent="-182563">
              <a:buFont typeface="Wingdings" panose="05000000000000000000" pitchFamily="2" charset="2"/>
              <a:buChar char="è"/>
            </a:pPr>
            <a:r>
              <a:rPr lang="de-DE" sz="1200" dirty="0" smtClean="0">
                <a:latin typeface="Arial" panose="020B0604020202020204" pitchFamily="34" charset="0"/>
                <a:cs typeface="Arial" panose="020B0604020202020204" pitchFamily="34" charset="0"/>
              </a:rPr>
              <a:t>Händler/Produzenten </a:t>
            </a:r>
            <a:r>
              <a:rPr lang="de-DE" sz="1200" dirty="0">
                <a:latin typeface="Arial" panose="020B0604020202020204" pitchFamily="34" charset="0"/>
                <a:cs typeface="Arial" panose="020B0604020202020204" pitchFamily="34" charset="0"/>
              </a:rPr>
              <a:t>die Brennstoffe in den Verkehr bringen, sind verpflichtet dem UBA zu melden, </a:t>
            </a:r>
            <a:r>
              <a:rPr lang="de-DE" sz="1200" dirty="0" smtClean="0">
                <a:latin typeface="Arial" panose="020B0604020202020204" pitchFamily="34" charset="0"/>
                <a:cs typeface="Arial" panose="020B0604020202020204" pitchFamily="34" charset="0"/>
              </a:rPr>
              <a:t>wie </a:t>
            </a:r>
            <a:r>
              <a:rPr lang="de-DE" sz="1200" dirty="0">
                <a:latin typeface="Arial" panose="020B0604020202020204" pitchFamily="34" charset="0"/>
                <a:cs typeface="Arial" panose="020B0604020202020204" pitchFamily="34" charset="0"/>
              </a:rPr>
              <a:t>viele Zertifikate sie in einem Jahr erworben haben. </a:t>
            </a:r>
            <a:r>
              <a:rPr lang="de-DE" sz="1200" dirty="0" smtClean="0">
                <a:latin typeface="Arial" panose="020B0604020202020204" pitchFamily="34" charset="0"/>
                <a:cs typeface="Arial" panose="020B0604020202020204" pitchFamily="34" charset="0"/>
              </a:rPr>
              <a:t/>
            </a:r>
            <a:br>
              <a:rPr lang="de-DE" sz="1200" dirty="0" smtClean="0">
                <a:latin typeface="Arial" panose="020B0604020202020204" pitchFamily="34" charset="0"/>
                <a:cs typeface="Arial" panose="020B0604020202020204" pitchFamily="34" charset="0"/>
              </a:rPr>
            </a:br>
            <a:endParaRPr lang="de-DE" sz="1200" dirty="0">
              <a:latin typeface="Arial" panose="020B0604020202020204" pitchFamily="34" charset="0"/>
              <a:cs typeface="Arial" panose="020B0604020202020204" pitchFamily="34" charset="0"/>
            </a:endParaRPr>
          </a:p>
          <a:p>
            <a:pPr marL="182563" indent="-182563">
              <a:buFont typeface="Wingdings" panose="05000000000000000000" pitchFamily="2" charset="2"/>
              <a:buChar char="è"/>
            </a:pPr>
            <a:r>
              <a:rPr lang="de-DE" sz="1200" dirty="0">
                <a:latin typeface="Arial" panose="020B0604020202020204" pitchFamily="34" charset="0"/>
                <a:cs typeface="Arial" panose="020B0604020202020204" pitchFamily="34" charset="0"/>
              </a:rPr>
              <a:t>Diese Daten nutzt die Behörde, um ab 2026 die Menge an Zertifikaten zu begrenzen. </a:t>
            </a:r>
            <a:endParaRPr lang="de-DE" sz="1200" dirty="0" smtClean="0">
              <a:latin typeface="Arial" panose="020B0604020202020204" pitchFamily="34" charset="0"/>
              <a:cs typeface="Arial" panose="020B0604020202020204" pitchFamily="34" charset="0"/>
            </a:endParaRPr>
          </a:p>
          <a:p>
            <a:pPr marL="182563" indent="-182563">
              <a:buFont typeface="Wingdings" panose="05000000000000000000" pitchFamily="2" charset="2"/>
              <a:buChar char="è"/>
            </a:pPr>
            <a:endParaRPr lang="de-DE" sz="1200" dirty="0">
              <a:latin typeface="Arial" panose="020B0604020202020204" pitchFamily="34" charset="0"/>
              <a:cs typeface="Arial" panose="020B0604020202020204" pitchFamily="34" charset="0"/>
            </a:endParaRPr>
          </a:p>
          <a:p>
            <a:pPr marL="182563" indent="-182563">
              <a:buFont typeface="Wingdings" panose="05000000000000000000" pitchFamily="2" charset="2"/>
              <a:buChar char="è"/>
            </a:pPr>
            <a:r>
              <a:rPr lang="de-DE" sz="1200" dirty="0" smtClean="0">
                <a:latin typeface="Arial" panose="020B0604020202020204" pitchFamily="34" charset="0"/>
                <a:cs typeface="Arial" panose="020B0604020202020204" pitchFamily="34" charset="0"/>
              </a:rPr>
              <a:t>Wie </a:t>
            </a:r>
            <a:r>
              <a:rPr lang="de-DE" sz="1200" dirty="0">
                <a:latin typeface="Arial" panose="020B0604020202020204" pitchFamily="34" charset="0"/>
                <a:cs typeface="Arial" panose="020B0604020202020204" pitchFamily="34" charset="0"/>
              </a:rPr>
              <a:t>viele Zertifikate noch ausgegeben werden können, richtet sich nach den Klimaschutzzielen. </a:t>
            </a:r>
            <a:br>
              <a:rPr lang="de-DE" sz="1200" dirty="0">
                <a:latin typeface="Arial" panose="020B0604020202020204" pitchFamily="34" charset="0"/>
                <a:cs typeface="Arial" panose="020B0604020202020204" pitchFamily="34" charset="0"/>
              </a:rPr>
            </a:br>
            <a:endParaRPr lang="de-DE" sz="1200" dirty="0" smtClean="0">
              <a:latin typeface="Arial" panose="020B0604020202020204" pitchFamily="34" charset="0"/>
              <a:cs typeface="Arial" panose="020B0604020202020204" pitchFamily="34" charset="0"/>
            </a:endParaRPr>
          </a:p>
          <a:p>
            <a:pPr marL="182563" indent="-182563">
              <a:buFont typeface="Wingdings" panose="05000000000000000000" pitchFamily="2" charset="2"/>
              <a:buChar char="è"/>
            </a:pPr>
            <a:r>
              <a:rPr lang="de-DE" sz="1200" dirty="0" smtClean="0">
                <a:latin typeface="Arial Black" panose="020B0A04020102020204" pitchFamily="34" charset="0"/>
                <a:cs typeface="Arial" panose="020B0604020202020204" pitchFamily="34" charset="0"/>
              </a:rPr>
              <a:t>Verringert </a:t>
            </a:r>
            <a:r>
              <a:rPr lang="de-DE" sz="1200" dirty="0">
                <a:latin typeface="Arial Black" panose="020B0A04020102020204" pitchFamily="34" charset="0"/>
                <a:cs typeface="Arial" panose="020B0604020202020204" pitchFamily="34" charset="0"/>
              </a:rPr>
              <a:t>sich die </a:t>
            </a:r>
            <a:r>
              <a:rPr lang="de-DE" sz="1200" dirty="0" smtClean="0">
                <a:latin typeface="Arial Black" panose="020B0A04020102020204" pitchFamily="34" charset="0"/>
                <a:cs typeface="Arial" panose="020B0604020202020204" pitchFamily="34" charset="0"/>
              </a:rPr>
              <a:t>Emissionsmenge </a:t>
            </a:r>
            <a:br>
              <a:rPr lang="de-DE" sz="1200" dirty="0" smtClean="0">
                <a:latin typeface="Arial Black" panose="020B0A04020102020204" pitchFamily="34" charset="0"/>
                <a:cs typeface="Arial" panose="020B0604020202020204" pitchFamily="34" charset="0"/>
              </a:rPr>
            </a:br>
            <a:r>
              <a:rPr lang="de-DE" sz="1200" dirty="0" smtClean="0">
                <a:latin typeface="Arial Black" panose="020B0A04020102020204" pitchFamily="34" charset="0"/>
                <a:cs typeface="Arial" panose="020B0604020202020204" pitchFamily="34" charset="0"/>
              </a:rPr>
              <a:t>in </a:t>
            </a:r>
            <a:r>
              <a:rPr lang="de-DE" sz="1200" dirty="0">
                <a:latin typeface="Arial Black" panose="020B0A04020102020204" pitchFamily="34" charset="0"/>
                <a:cs typeface="Arial" panose="020B0604020202020204" pitchFamily="34" charset="0"/>
              </a:rPr>
              <a:t>einem Jahr </a:t>
            </a:r>
            <a:r>
              <a:rPr lang="de-DE" sz="1200" dirty="0">
                <a:solidFill>
                  <a:srgbClr val="F29100"/>
                </a:solidFill>
                <a:latin typeface="Arial Black" panose="020B0A04020102020204" pitchFamily="34" charset="0"/>
                <a:cs typeface="Arial" panose="020B0604020202020204" pitchFamily="34" charset="0"/>
              </a:rPr>
              <a:t>weniger als nötig wäre</a:t>
            </a:r>
            <a:r>
              <a:rPr lang="de-DE" sz="1200" dirty="0">
                <a:latin typeface="Arial Black" panose="020B0A04020102020204" pitchFamily="34" charset="0"/>
                <a:cs typeface="Arial" panose="020B0604020202020204" pitchFamily="34" charset="0"/>
              </a:rPr>
              <a:t>, </a:t>
            </a:r>
            <a:r>
              <a:rPr lang="de-DE" sz="1200" dirty="0" smtClean="0">
                <a:latin typeface="Arial Black" panose="020B0A04020102020204" pitchFamily="34" charset="0"/>
                <a:cs typeface="Arial" panose="020B0604020202020204" pitchFamily="34" charset="0"/>
              </a:rPr>
              <a:t>bedeutet </a:t>
            </a:r>
            <a:r>
              <a:rPr lang="de-DE" sz="1200" dirty="0">
                <a:latin typeface="Arial Black" panose="020B0A04020102020204" pitchFamily="34" charset="0"/>
                <a:cs typeface="Arial" panose="020B0604020202020204" pitchFamily="34" charset="0"/>
              </a:rPr>
              <a:t>das eine stärkere Verknappung der Zertifikatsmenge.</a:t>
            </a:r>
          </a:p>
        </p:txBody>
      </p:sp>
      <p:sp>
        <p:nvSpPr>
          <p:cNvPr id="103" name="Textfeld 102"/>
          <p:cNvSpPr txBox="1"/>
          <p:nvPr/>
        </p:nvSpPr>
        <p:spPr>
          <a:xfrm>
            <a:off x="3145304" y="3084139"/>
            <a:ext cx="843616" cy="707886"/>
          </a:xfrm>
          <a:prstGeom prst="rect">
            <a:avLst/>
          </a:prstGeom>
          <a:noFill/>
          <a:ln>
            <a:noFill/>
          </a:ln>
        </p:spPr>
        <p:txBody>
          <a:bodyPr wrap="square" rtlCol="0">
            <a:spAutoFit/>
          </a:bodyPr>
          <a:lstStyle>
            <a:defPPr>
              <a:defRPr lang="de-DE"/>
            </a:defPPr>
            <a:lvl1pPr algn="ctr">
              <a:defRPr sz="1400">
                <a:solidFill>
                  <a:srgbClr val="00378B"/>
                </a:solidFill>
                <a:latin typeface="Arial" panose="020B0604020202020204" pitchFamily="34" charset="0"/>
                <a:cs typeface="Arial" panose="020B0604020202020204" pitchFamily="34" charset="0"/>
              </a:defRPr>
            </a:lvl1pPr>
          </a:lstStyle>
          <a:p>
            <a:r>
              <a:rPr lang="de-DE" sz="1000" i="1" dirty="0"/>
              <a:t>g</a:t>
            </a:r>
            <a:r>
              <a:rPr lang="de-DE" sz="1000" i="1" dirty="0" smtClean="0"/>
              <a:t>eplanter Anstieg wurde ausgesetzt</a:t>
            </a:r>
            <a:endParaRPr lang="de-DE" sz="1000" i="1" dirty="0"/>
          </a:p>
        </p:txBody>
      </p:sp>
      <p:sp>
        <p:nvSpPr>
          <p:cNvPr id="45" name="Rechteck 44"/>
          <p:cNvSpPr/>
          <p:nvPr/>
        </p:nvSpPr>
        <p:spPr>
          <a:xfrm>
            <a:off x="435934" y="283815"/>
            <a:ext cx="11756066" cy="1046440"/>
          </a:xfrm>
          <a:prstGeom prst="rect">
            <a:avLst/>
          </a:prstGeom>
        </p:spPr>
        <p:txBody>
          <a:bodyPr wrap="square">
            <a:spAutoFit/>
          </a:bodyPr>
          <a:lstStyle/>
          <a:p>
            <a:endParaRPr lang="de-DE" sz="1200" dirty="0" smtClean="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de-DE" sz="1200" dirty="0" smtClean="0">
              <a:solidFill>
                <a:srgbClr val="005229"/>
              </a:solidFill>
              <a:latin typeface="Arial" panose="020B0604020202020204" pitchFamily="34" charset="0"/>
              <a:ea typeface="Calibri" panose="020F0502020204030204" pitchFamily="34" charset="0"/>
              <a:cs typeface="Arial" panose="020B0604020202020204" pitchFamily="34" charset="0"/>
            </a:endParaRPr>
          </a:p>
          <a:p>
            <a:r>
              <a:rPr lang="de-DE" sz="2200" b="1" dirty="0">
                <a:latin typeface="Tahoma" panose="020B0604030504040204" pitchFamily="34" charset="0"/>
                <a:ea typeface="Tahoma" panose="020B0604030504040204" pitchFamily="34" charset="0"/>
                <a:cs typeface="Tahoma" panose="020B0604030504040204" pitchFamily="34" charset="0"/>
              </a:rPr>
              <a:t>Beim weiteren Betrieb von Öl-/ Gasheizungen </a:t>
            </a:r>
            <a:r>
              <a:rPr lang="de-DE" sz="2400" dirty="0" smtClean="0">
                <a:solidFill>
                  <a:srgbClr val="01378B"/>
                </a:solidFill>
                <a:latin typeface="Arial Black" panose="020B0A04020102020204" pitchFamily="34" charset="0"/>
                <a:ea typeface="Calibri" panose="020F0502020204030204" pitchFamily="34" charset="0"/>
                <a:cs typeface="Arial" panose="020B0604020202020204" pitchFamily="34" charset="0"/>
              </a:rPr>
              <a:t/>
            </a:r>
            <a:br>
              <a:rPr lang="de-DE" sz="2400" dirty="0" smtClean="0">
                <a:solidFill>
                  <a:srgbClr val="01378B"/>
                </a:solidFill>
                <a:latin typeface="Arial Black" panose="020B0A04020102020204" pitchFamily="34" charset="0"/>
                <a:ea typeface="Calibri" panose="020F0502020204030204" pitchFamily="34" charset="0"/>
                <a:cs typeface="Arial" panose="020B0604020202020204" pitchFamily="34" charset="0"/>
              </a:rPr>
            </a:br>
            <a: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t>CO2-Preis einrechnen !</a:t>
            </a:r>
          </a:p>
        </p:txBody>
      </p:sp>
      <p:sp>
        <p:nvSpPr>
          <p:cNvPr id="53" name="Textfeld 52"/>
          <p:cNvSpPr txBox="1"/>
          <p:nvPr/>
        </p:nvSpPr>
        <p:spPr>
          <a:xfrm>
            <a:off x="6120933" y="2184167"/>
            <a:ext cx="644144" cy="307777"/>
          </a:xfrm>
          <a:prstGeom prst="rect">
            <a:avLst/>
          </a:prstGeom>
          <a:noFill/>
          <a:ln>
            <a:solidFill>
              <a:srgbClr val="00378B"/>
            </a:solidFill>
          </a:ln>
        </p:spPr>
        <p:txBody>
          <a:bodyPr wrap="square" rtlCol="0">
            <a:spAutoFit/>
          </a:bodyPr>
          <a:lstStyle>
            <a:defPPr>
              <a:defRPr lang="de-DE"/>
            </a:defPPr>
            <a:lvl1pPr algn="ctr">
              <a:defRPr sz="1400">
                <a:solidFill>
                  <a:srgbClr val="00378B"/>
                </a:solidFill>
                <a:latin typeface="Arial" panose="020B0604020202020204" pitchFamily="34" charset="0"/>
                <a:cs typeface="Arial" panose="020B0604020202020204" pitchFamily="34" charset="0"/>
              </a:defRPr>
            </a:lvl1pPr>
          </a:lstStyle>
          <a:p>
            <a:r>
              <a:rPr lang="de-DE" b="1" dirty="0" smtClean="0">
                <a:solidFill>
                  <a:srgbClr val="FF0000"/>
                </a:solidFill>
              </a:rPr>
              <a:t>65 </a:t>
            </a:r>
            <a:r>
              <a:rPr lang="de-DE" b="1" dirty="0">
                <a:solidFill>
                  <a:srgbClr val="FF0000"/>
                </a:solidFill>
              </a:rPr>
              <a:t>€/t</a:t>
            </a:r>
          </a:p>
        </p:txBody>
      </p:sp>
      <p:sp>
        <p:nvSpPr>
          <p:cNvPr id="54" name="Textfeld 53"/>
          <p:cNvSpPr txBox="1"/>
          <p:nvPr/>
        </p:nvSpPr>
        <p:spPr>
          <a:xfrm>
            <a:off x="7145941" y="2185954"/>
            <a:ext cx="796337" cy="307777"/>
          </a:xfrm>
          <a:prstGeom prst="rect">
            <a:avLst/>
          </a:prstGeom>
          <a:noFill/>
          <a:ln>
            <a:solidFill>
              <a:srgbClr val="00378B"/>
            </a:solidFill>
          </a:ln>
        </p:spPr>
        <p:txBody>
          <a:bodyPr wrap="square" rtlCol="0">
            <a:spAutoFit/>
          </a:bodyPr>
          <a:lstStyle>
            <a:defPPr>
              <a:defRPr lang="de-DE"/>
            </a:defPPr>
            <a:lvl1pPr algn="ctr">
              <a:defRPr sz="1400">
                <a:solidFill>
                  <a:srgbClr val="00378B"/>
                </a:solidFill>
                <a:latin typeface="Arial" panose="020B0604020202020204" pitchFamily="34" charset="0"/>
                <a:cs typeface="Arial" panose="020B0604020202020204" pitchFamily="34" charset="0"/>
              </a:defRPr>
            </a:lvl1pPr>
          </a:lstStyle>
          <a:p>
            <a:r>
              <a:rPr lang="de-DE" b="1" dirty="0">
                <a:solidFill>
                  <a:srgbClr val="FF0000"/>
                </a:solidFill>
              </a:rPr>
              <a:t>x</a:t>
            </a:r>
            <a:r>
              <a:rPr lang="de-DE" b="1" dirty="0" smtClean="0">
                <a:solidFill>
                  <a:srgbClr val="FF0000"/>
                </a:solidFill>
              </a:rPr>
              <a:t>xx </a:t>
            </a:r>
            <a:r>
              <a:rPr lang="de-DE" b="1" dirty="0">
                <a:solidFill>
                  <a:srgbClr val="FF0000"/>
                </a:solidFill>
              </a:rPr>
              <a:t>€/t</a:t>
            </a:r>
          </a:p>
        </p:txBody>
      </p:sp>
      <p:cxnSp>
        <p:nvCxnSpPr>
          <p:cNvPr id="55" name="Gerader Verbinder 54"/>
          <p:cNvCxnSpPr/>
          <p:nvPr/>
        </p:nvCxnSpPr>
        <p:spPr>
          <a:xfrm>
            <a:off x="3095602" y="4178103"/>
            <a:ext cx="942391" cy="0"/>
          </a:xfrm>
          <a:prstGeom prst="line">
            <a:avLst/>
          </a:prstGeom>
          <a:ln w="28575">
            <a:solidFill>
              <a:srgbClr val="00378B"/>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18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23332" y="386140"/>
            <a:ext cx="5073317" cy="5755422"/>
          </a:xfrm>
          <a:prstGeom prst="rect">
            <a:avLst/>
          </a:prstGeom>
        </p:spPr>
        <p:txBody>
          <a:bodyPr wrap="square">
            <a:spAutoFit/>
          </a:bodyPr>
          <a:lstStyle/>
          <a:p>
            <a:r>
              <a:rPr lang="de-DE" sz="1600" b="1" dirty="0" smtClean="0">
                <a:latin typeface="Tahoma" panose="020B0604030504040204" pitchFamily="34" charset="0"/>
                <a:ea typeface="Tahoma" panose="020B0604030504040204" pitchFamily="34" charset="0"/>
                <a:cs typeface="Tahoma" panose="020B0604030504040204" pitchFamily="34" charset="0"/>
              </a:rPr>
              <a:t>Förderung </a:t>
            </a:r>
            <a:br>
              <a:rPr lang="de-DE" sz="1600" b="1" dirty="0" smtClean="0">
                <a:latin typeface="Tahoma" panose="020B0604030504040204" pitchFamily="34" charset="0"/>
                <a:ea typeface="Tahoma" panose="020B0604030504040204" pitchFamily="34" charset="0"/>
                <a:cs typeface="Tahoma" panose="020B0604030504040204" pitchFamily="34" charset="0"/>
              </a:rPr>
            </a:br>
            <a:r>
              <a:rPr lang="de-DE" sz="1600" b="1" dirty="0" smtClean="0">
                <a:latin typeface="Tahoma" panose="020B0604030504040204" pitchFamily="34" charset="0"/>
                <a:ea typeface="Tahoma" panose="020B0604030504040204" pitchFamily="34" charset="0"/>
                <a:cs typeface="Tahoma" panose="020B0604030504040204" pitchFamily="34" charset="0"/>
              </a:rPr>
              <a:t>über einen KfW-Kredit mit Tilgungszuschuss</a:t>
            </a:r>
          </a:p>
          <a:p>
            <a:endParaRPr lang="de-DE" sz="1600" b="1" dirty="0" smtClean="0">
              <a:latin typeface="Tahoma" panose="020B0604030504040204" pitchFamily="34" charset="0"/>
              <a:ea typeface="Tahoma" panose="020B0604030504040204" pitchFamily="34" charset="0"/>
              <a:cs typeface="Tahoma" panose="020B0604030504040204" pitchFamily="34" charset="0"/>
            </a:endParaRPr>
          </a:p>
          <a:p>
            <a:endParaRPr lang="de-DE" sz="1600" b="1" dirty="0">
              <a:latin typeface="Tahoma" panose="020B0604030504040204" pitchFamily="34" charset="0"/>
              <a:ea typeface="Tahoma" panose="020B0604030504040204" pitchFamily="34" charset="0"/>
              <a:cs typeface="Tahoma" panose="020B0604030504040204" pitchFamily="34" charset="0"/>
            </a:endParaRPr>
          </a:p>
          <a:p>
            <a:r>
              <a:rPr lang="de-DE" sz="1600" b="1" dirty="0" smtClean="0">
                <a:latin typeface="Tahoma" panose="020B0604030504040204" pitchFamily="34" charset="0"/>
                <a:ea typeface="Tahoma" panose="020B0604030504040204" pitchFamily="34" charset="0"/>
                <a:cs typeface="Tahoma" panose="020B0604030504040204" pitchFamily="34" charset="0"/>
              </a:rPr>
              <a:t>Förderfähige Kosten energetische Sanierung</a:t>
            </a: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maximal </a:t>
            </a:r>
            <a:r>
              <a:rPr lang="de-DE" sz="1600" dirty="0">
                <a:latin typeface="Tahoma" panose="020B0604030504040204" pitchFamily="34" charset="0"/>
                <a:ea typeface="Tahoma" panose="020B0604030504040204" pitchFamily="34" charset="0"/>
                <a:cs typeface="Tahoma" panose="020B0604030504040204" pitchFamily="34" charset="0"/>
              </a:rPr>
              <a:t>120.000 Euro pro </a:t>
            </a:r>
            <a:r>
              <a:rPr lang="de-DE" sz="1600" dirty="0" smtClean="0">
                <a:latin typeface="Tahoma" panose="020B0604030504040204" pitchFamily="34" charset="0"/>
                <a:ea typeface="Tahoma" panose="020B0604030504040204" pitchFamily="34" charset="0"/>
                <a:cs typeface="Tahoma" panose="020B0604030504040204" pitchFamily="34" charset="0"/>
              </a:rPr>
              <a:t>Wohneinheit</a:t>
            </a: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für </a:t>
            </a:r>
            <a:r>
              <a:rPr lang="de-DE" sz="1600" dirty="0">
                <a:latin typeface="Tahoma" panose="020B0604030504040204" pitchFamily="34" charset="0"/>
                <a:ea typeface="Tahoma" panose="020B0604030504040204" pitchFamily="34" charset="0"/>
                <a:cs typeface="Tahoma" panose="020B0604030504040204" pitchFamily="34" charset="0"/>
              </a:rPr>
              <a:t>EE-Klasse: maximal 150.000 Euro pro Wohneinheit</a:t>
            </a:r>
          </a:p>
          <a:p>
            <a:endParaRPr lang="de-DE" sz="1600" dirty="0">
              <a:latin typeface="Tahoma" panose="020B0604030504040204" pitchFamily="34" charset="0"/>
              <a:ea typeface="Tahoma" panose="020B0604030504040204" pitchFamily="34" charset="0"/>
              <a:cs typeface="Tahoma" panose="020B0604030504040204" pitchFamily="34" charset="0"/>
            </a:endParaRPr>
          </a:p>
          <a:p>
            <a:r>
              <a:rPr lang="de-DE" sz="1600" b="1" dirty="0">
                <a:latin typeface="Tahoma" panose="020B0604030504040204" pitchFamily="34" charset="0"/>
                <a:ea typeface="Tahoma" panose="020B0604030504040204" pitchFamily="34" charset="0"/>
                <a:cs typeface="Tahoma" panose="020B0604030504040204" pitchFamily="34" charset="0"/>
              </a:rPr>
              <a:t>Energetische Fachplanung und </a:t>
            </a:r>
            <a:r>
              <a:rPr lang="de-DE" sz="1600" b="1" dirty="0" smtClean="0">
                <a:latin typeface="Tahoma" panose="020B0604030504040204" pitchFamily="34" charset="0"/>
                <a:ea typeface="Tahoma" panose="020B0604030504040204" pitchFamily="34" charset="0"/>
                <a:cs typeface="Tahoma" panose="020B0604030504040204" pitchFamily="34" charset="0"/>
              </a:rPr>
              <a:t>Baubegleitung </a:t>
            </a:r>
            <a:endParaRPr lang="de-DE" sz="16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Ein- </a:t>
            </a:r>
            <a:r>
              <a:rPr lang="de-DE" sz="1600" dirty="0">
                <a:latin typeface="Tahoma" panose="020B0604030504040204" pitchFamily="34" charset="0"/>
                <a:ea typeface="Tahoma" panose="020B0604030504040204" pitchFamily="34" charset="0"/>
                <a:cs typeface="Tahoma" panose="020B0604030504040204" pitchFamily="34" charset="0"/>
              </a:rPr>
              <a:t>und Zweifamilienhäuser: 10.000 Euro pro Vorhaben </a:t>
            </a: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Mehrfamilienhäuser</a:t>
            </a:r>
            <a:r>
              <a:rPr lang="de-DE" sz="1600" dirty="0">
                <a:latin typeface="Tahoma" panose="020B0604030504040204" pitchFamily="34" charset="0"/>
                <a:ea typeface="Tahoma" panose="020B0604030504040204" pitchFamily="34" charset="0"/>
                <a:cs typeface="Tahoma" panose="020B0604030504040204" pitchFamily="34" charset="0"/>
              </a:rPr>
              <a:t>: 4.000 Euro pro Wohneinheit, maximal 40.000 Euro pro </a:t>
            </a:r>
            <a:r>
              <a:rPr lang="de-DE" sz="1600" dirty="0" smtClean="0">
                <a:latin typeface="Tahoma" panose="020B0604030504040204" pitchFamily="34" charset="0"/>
                <a:ea typeface="Tahoma" panose="020B0604030504040204" pitchFamily="34" charset="0"/>
                <a:cs typeface="Tahoma" panose="020B0604030504040204" pitchFamily="34" charset="0"/>
              </a:rPr>
              <a:t>Vorhaben</a:t>
            </a:r>
          </a:p>
          <a:p>
            <a:pPr marL="285750" indent="-285750">
              <a:buFont typeface="Arial" panose="020B0604020202020204" pitchFamily="34" charset="0"/>
              <a:buChar char="•"/>
            </a:pPr>
            <a:r>
              <a:rPr lang="de-DE" sz="1600" b="1" dirty="0" smtClean="0">
                <a:latin typeface="Tahoma" panose="020B0604030504040204" pitchFamily="34" charset="0"/>
                <a:ea typeface="Tahoma" panose="020B0604030504040204" pitchFamily="34" charset="0"/>
                <a:cs typeface="Tahoma" panose="020B0604030504040204" pitchFamily="34" charset="0"/>
              </a:rPr>
              <a:t>50 % Tilgungszuschuss </a:t>
            </a:r>
          </a:p>
          <a:p>
            <a:endParaRPr lang="de-DE" sz="1600" dirty="0">
              <a:latin typeface="Tahoma" panose="020B0604030504040204" pitchFamily="34" charset="0"/>
              <a:ea typeface="Tahoma" panose="020B0604030504040204" pitchFamily="34" charset="0"/>
              <a:cs typeface="Tahoma" panose="020B0604030504040204" pitchFamily="34" charset="0"/>
            </a:endParaRPr>
          </a:p>
          <a:p>
            <a:r>
              <a:rPr lang="de-DE" sz="1600" b="1" dirty="0" smtClean="0">
                <a:latin typeface="Tahoma" panose="020B0604030504040204" pitchFamily="34" charset="0"/>
                <a:ea typeface="Tahoma" panose="020B0604030504040204" pitchFamily="34" charset="0"/>
                <a:cs typeface="Tahoma" panose="020B0604030504040204" pitchFamily="34" charset="0"/>
              </a:rPr>
              <a:t>Nachhaltigkeitszertifizierung </a:t>
            </a:r>
            <a:endParaRPr lang="de-DE" sz="16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Ein- </a:t>
            </a:r>
            <a:r>
              <a:rPr lang="de-DE" sz="1600" dirty="0">
                <a:latin typeface="Tahoma" panose="020B0604030504040204" pitchFamily="34" charset="0"/>
                <a:ea typeface="Tahoma" panose="020B0604030504040204" pitchFamily="34" charset="0"/>
                <a:cs typeface="Tahoma" panose="020B0604030504040204" pitchFamily="34" charset="0"/>
              </a:rPr>
              <a:t>und Zweifamilienhäuser: </a:t>
            </a:r>
            <a:r>
              <a:rPr lang="de-DE" sz="1600" dirty="0" smtClean="0">
                <a:latin typeface="Tahoma" panose="020B0604030504040204" pitchFamily="34" charset="0"/>
                <a:ea typeface="Tahoma" panose="020B0604030504040204" pitchFamily="34" charset="0"/>
                <a:cs typeface="Tahoma" panose="020B0604030504040204" pitchFamily="34" charset="0"/>
              </a:rPr>
              <a:t/>
            </a:r>
            <a:br>
              <a:rPr lang="de-DE" sz="1600" dirty="0" smtClean="0">
                <a:latin typeface="Tahoma" panose="020B0604030504040204" pitchFamily="34" charset="0"/>
                <a:ea typeface="Tahoma" panose="020B0604030504040204" pitchFamily="34" charset="0"/>
                <a:cs typeface="Tahoma" panose="020B0604030504040204" pitchFamily="34" charset="0"/>
              </a:rPr>
            </a:br>
            <a:r>
              <a:rPr lang="de-DE" sz="1600" dirty="0" smtClean="0">
                <a:latin typeface="Tahoma" panose="020B0604030504040204" pitchFamily="34" charset="0"/>
                <a:ea typeface="Tahoma" panose="020B0604030504040204" pitchFamily="34" charset="0"/>
                <a:cs typeface="Tahoma" panose="020B0604030504040204" pitchFamily="34" charset="0"/>
              </a:rPr>
              <a:t>10.000 </a:t>
            </a:r>
            <a:r>
              <a:rPr lang="de-DE" sz="1600" dirty="0">
                <a:latin typeface="Tahoma" panose="020B0604030504040204" pitchFamily="34" charset="0"/>
                <a:ea typeface="Tahoma" panose="020B0604030504040204" pitchFamily="34" charset="0"/>
                <a:cs typeface="Tahoma" panose="020B0604030504040204" pitchFamily="34" charset="0"/>
              </a:rPr>
              <a:t>Euro pro Vorhaben </a:t>
            </a:r>
            <a:endParaRPr lang="de-DE" sz="16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1600" dirty="0" smtClean="0">
                <a:latin typeface="Tahoma" panose="020B0604030504040204" pitchFamily="34" charset="0"/>
                <a:ea typeface="Tahoma" panose="020B0604030504040204" pitchFamily="34" charset="0"/>
                <a:cs typeface="Tahoma" panose="020B0604030504040204" pitchFamily="34" charset="0"/>
              </a:rPr>
              <a:t>Mehrfamilienhäuser</a:t>
            </a:r>
            <a:r>
              <a:rPr lang="de-DE" sz="1600" dirty="0">
                <a:latin typeface="Tahoma" panose="020B0604030504040204" pitchFamily="34" charset="0"/>
                <a:ea typeface="Tahoma" panose="020B0604030504040204" pitchFamily="34" charset="0"/>
                <a:cs typeface="Tahoma" panose="020B0604030504040204" pitchFamily="34" charset="0"/>
              </a:rPr>
              <a:t>: </a:t>
            </a:r>
            <a:r>
              <a:rPr lang="de-DE" sz="1600" dirty="0" smtClean="0">
                <a:latin typeface="Tahoma" panose="020B0604030504040204" pitchFamily="34" charset="0"/>
                <a:ea typeface="Tahoma" panose="020B0604030504040204" pitchFamily="34" charset="0"/>
                <a:cs typeface="Tahoma" panose="020B0604030504040204" pitchFamily="34" charset="0"/>
              </a:rPr>
              <a:t/>
            </a:r>
            <a:br>
              <a:rPr lang="de-DE" sz="1600" dirty="0" smtClean="0">
                <a:latin typeface="Tahoma" panose="020B0604030504040204" pitchFamily="34" charset="0"/>
                <a:ea typeface="Tahoma" panose="020B0604030504040204" pitchFamily="34" charset="0"/>
                <a:cs typeface="Tahoma" panose="020B0604030504040204" pitchFamily="34" charset="0"/>
              </a:rPr>
            </a:br>
            <a:r>
              <a:rPr lang="de-DE" sz="1600" dirty="0" smtClean="0">
                <a:latin typeface="Tahoma" panose="020B0604030504040204" pitchFamily="34" charset="0"/>
                <a:ea typeface="Tahoma" panose="020B0604030504040204" pitchFamily="34" charset="0"/>
                <a:cs typeface="Tahoma" panose="020B0604030504040204" pitchFamily="34" charset="0"/>
              </a:rPr>
              <a:t>4.000 </a:t>
            </a:r>
            <a:r>
              <a:rPr lang="de-DE" sz="1600" dirty="0">
                <a:latin typeface="Tahoma" panose="020B0604030504040204" pitchFamily="34" charset="0"/>
                <a:ea typeface="Tahoma" panose="020B0604030504040204" pitchFamily="34" charset="0"/>
                <a:cs typeface="Tahoma" panose="020B0604030504040204" pitchFamily="34" charset="0"/>
              </a:rPr>
              <a:t>Euro pro Wohneinheit, </a:t>
            </a:r>
            <a:r>
              <a:rPr lang="de-DE" sz="1600" dirty="0" smtClean="0">
                <a:latin typeface="Tahoma" panose="020B0604030504040204" pitchFamily="34" charset="0"/>
                <a:ea typeface="Tahoma" panose="020B0604030504040204" pitchFamily="34" charset="0"/>
                <a:cs typeface="Tahoma" panose="020B0604030504040204" pitchFamily="34" charset="0"/>
              </a:rPr>
              <a:t/>
            </a:r>
            <a:br>
              <a:rPr lang="de-DE" sz="1600" dirty="0" smtClean="0">
                <a:latin typeface="Tahoma" panose="020B0604030504040204" pitchFamily="34" charset="0"/>
                <a:ea typeface="Tahoma" panose="020B0604030504040204" pitchFamily="34" charset="0"/>
                <a:cs typeface="Tahoma" panose="020B0604030504040204" pitchFamily="34" charset="0"/>
              </a:rPr>
            </a:br>
            <a:r>
              <a:rPr lang="de-DE" sz="1600" dirty="0" smtClean="0">
                <a:latin typeface="Tahoma" panose="020B0604030504040204" pitchFamily="34" charset="0"/>
                <a:ea typeface="Tahoma" panose="020B0604030504040204" pitchFamily="34" charset="0"/>
                <a:cs typeface="Tahoma" panose="020B0604030504040204" pitchFamily="34" charset="0"/>
              </a:rPr>
              <a:t>maximal </a:t>
            </a:r>
            <a:r>
              <a:rPr lang="de-DE" sz="1600" dirty="0">
                <a:latin typeface="Tahoma" panose="020B0604030504040204" pitchFamily="34" charset="0"/>
                <a:ea typeface="Tahoma" panose="020B0604030504040204" pitchFamily="34" charset="0"/>
                <a:cs typeface="Tahoma" panose="020B0604030504040204" pitchFamily="34" charset="0"/>
              </a:rPr>
              <a:t>40.000 Euro pro </a:t>
            </a:r>
            <a:r>
              <a:rPr lang="de-DE" sz="1600" dirty="0" smtClean="0">
                <a:latin typeface="Tahoma" panose="020B0604030504040204" pitchFamily="34" charset="0"/>
                <a:ea typeface="Tahoma" panose="020B0604030504040204" pitchFamily="34" charset="0"/>
                <a:cs typeface="Tahoma" panose="020B0604030504040204" pitchFamily="34" charset="0"/>
              </a:rPr>
              <a:t>Vorhaben</a:t>
            </a:r>
          </a:p>
          <a:p>
            <a:pPr marL="285750" indent="-285750">
              <a:buFont typeface="Arial" panose="020B0604020202020204" pitchFamily="34" charset="0"/>
              <a:buChar char="•"/>
            </a:pPr>
            <a:r>
              <a:rPr lang="de-DE" sz="1600" b="1" dirty="0" smtClean="0">
                <a:latin typeface="Tahoma" panose="020B0604030504040204" pitchFamily="34" charset="0"/>
                <a:ea typeface="Tahoma" panose="020B0604030504040204" pitchFamily="34" charset="0"/>
                <a:cs typeface="Tahoma" panose="020B0604030504040204" pitchFamily="34" charset="0"/>
              </a:rPr>
              <a:t>50% Tilgungszuschuss</a:t>
            </a:r>
            <a:endParaRPr lang="de-DE" sz="1600" b="1" dirty="0">
              <a:latin typeface="Tahoma" panose="020B0604030504040204" pitchFamily="34" charset="0"/>
              <a:ea typeface="Tahoma" panose="020B0604030504040204" pitchFamily="34" charset="0"/>
              <a:cs typeface="Tahoma" panose="020B0604030504040204" pitchFamily="34" charset="0"/>
            </a:endParaRPr>
          </a:p>
        </p:txBody>
      </p:sp>
      <p:sp>
        <p:nvSpPr>
          <p:cNvPr id="6" name="Rechteck 5"/>
          <p:cNvSpPr/>
          <p:nvPr/>
        </p:nvSpPr>
        <p:spPr>
          <a:xfrm>
            <a:off x="5647265" y="3671386"/>
            <a:ext cx="6294363" cy="456221"/>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p:cNvSpPr/>
          <p:nvPr/>
        </p:nvSpPr>
        <p:spPr>
          <a:xfrm>
            <a:off x="5647265" y="2213113"/>
            <a:ext cx="6294363" cy="45622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p:cNvPicPr>
            <a:picLocks noChangeAspect="1"/>
          </p:cNvPicPr>
          <p:nvPr/>
        </p:nvPicPr>
        <p:blipFill rotWithShape="1">
          <a:blip r:embed="rId2">
            <a:clrChange>
              <a:clrFrom>
                <a:srgbClr val="FFFFFF"/>
              </a:clrFrom>
              <a:clrTo>
                <a:srgbClr val="FFFFFF">
                  <a:alpha val="0"/>
                </a:srgbClr>
              </a:clrTo>
            </a:clrChange>
          </a:blip>
          <a:srcRect b="62875"/>
          <a:stretch/>
        </p:blipFill>
        <p:spPr>
          <a:xfrm>
            <a:off x="5596466" y="2663197"/>
            <a:ext cx="6595534" cy="1014067"/>
          </a:xfrm>
          <a:prstGeom prst="rect">
            <a:avLst/>
          </a:prstGeom>
        </p:spPr>
      </p:pic>
      <p:grpSp>
        <p:nvGrpSpPr>
          <p:cNvPr id="9" name="Gruppieren 8"/>
          <p:cNvGrpSpPr/>
          <p:nvPr/>
        </p:nvGrpSpPr>
        <p:grpSpPr>
          <a:xfrm>
            <a:off x="6121400" y="1353608"/>
            <a:ext cx="687978" cy="856042"/>
            <a:chOff x="5825068" y="1611823"/>
            <a:chExt cx="922866" cy="1148310"/>
          </a:xfrm>
        </p:grpSpPr>
        <p:sp>
          <p:nvSpPr>
            <p:cNvPr id="10" name="Rechteck 9"/>
            <p:cNvSpPr/>
            <p:nvPr/>
          </p:nvSpPr>
          <p:spPr>
            <a:xfrm>
              <a:off x="5825068" y="2191396"/>
              <a:ext cx="922866" cy="568737"/>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Gleichschenkliges Dreieck 10"/>
            <p:cNvSpPr/>
            <p:nvPr/>
          </p:nvSpPr>
          <p:spPr>
            <a:xfrm>
              <a:off x="5825068" y="1611823"/>
              <a:ext cx="922866" cy="579573"/>
            </a:xfrm>
            <a:prstGeom prst="triangle">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p:cNvSpPr txBox="1"/>
            <p:nvPr/>
          </p:nvSpPr>
          <p:spPr>
            <a:xfrm>
              <a:off x="5854699" y="2291098"/>
              <a:ext cx="884768" cy="356000"/>
            </a:xfrm>
            <a:prstGeom prst="rect">
              <a:avLst/>
            </a:prstGeom>
            <a:noFill/>
          </p:spPr>
          <p:txBody>
            <a:bodyPr wrap="square" rtlCol="0">
              <a:spAutoFit/>
            </a:bodyPr>
            <a:lstStyle/>
            <a:p>
              <a:pPr algn="ct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100%</a:t>
              </a:r>
              <a:endParaRPr lang="de-DE"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3" name="Textfeld 12"/>
          <p:cNvSpPr txBox="1"/>
          <p:nvPr/>
        </p:nvSpPr>
        <p:spPr>
          <a:xfrm>
            <a:off x="6121400" y="2219136"/>
            <a:ext cx="687978" cy="338554"/>
          </a:xfrm>
          <a:prstGeom prst="rect">
            <a:avLst/>
          </a:prstGeom>
          <a:noFill/>
        </p:spPr>
        <p:txBody>
          <a:bodyPr wrap="square" rtlCol="0">
            <a:spAutoFit/>
          </a:bodyPr>
          <a:lstStyle/>
          <a:p>
            <a:pPr algn="ctr"/>
            <a:r>
              <a:rPr lang="de-DE" sz="800" dirty="0" smtClean="0">
                <a:latin typeface="Tahoma" panose="020B0604030504040204" pitchFamily="34" charset="0"/>
                <a:ea typeface="Tahoma" panose="020B0604030504040204" pitchFamily="34" charset="0"/>
                <a:cs typeface="Tahoma" panose="020B0604030504040204" pitchFamily="34" charset="0"/>
              </a:rPr>
              <a:t>Referenz-haus</a:t>
            </a:r>
            <a:endParaRPr lang="de-DE" sz="800" dirty="0">
              <a:latin typeface="Tahoma" panose="020B0604030504040204" pitchFamily="34" charset="0"/>
              <a:ea typeface="Tahoma" panose="020B0604030504040204" pitchFamily="34" charset="0"/>
              <a:cs typeface="Tahoma" panose="020B0604030504040204" pitchFamily="34" charset="0"/>
            </a:endParaRPr>
          </a:p>
        </p:txBody>
      </p:sp>
      <p:sp>
        <p:nvSpPr>
          <p:cNvPr id="14" name="Rechteck 13"/>
          <p:cNvSpPr/>
          <p:nvPr/>
        </p:nvSpPr>
        <p:spPr>
          <a:xfrm>
            <a:off x="7472922" y="1789131"/>
            <a:ext cx="687978" cy="423982"/>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Gleichschenkliges Dreieck 14"/>
          <p:cNvSpPr/>
          <p:nvPr/>
        </p:nvSpPr>
        <p:spPr>
          <a:xfrm>
            <a:off x="7472922" y="1357071"/>
            <a:ext cx="687978" cy="432060"/>
          </a:xfrm>
          <a:prstGeom prst="triangle">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7472922" y="2251174"/>
            <a:ext cx="687978" cy="338554"/>
          </a:xfrm>
          <a:prstGeom prst="rect">
            <a:avLst/>
          </a:prstGeom>
          <a:noFill/>
        </p:spPr>
        <p:txBody>
          <a:bodyPr wrap="square" rtlCol="0">
            <a:spAutoFit/>
          </a:bodyPr>
          <a:lstStyle/>
          <a:p>
            <a:pPr algn="ctr"/>
            <a:r>
              <a:rPr lang="de-DE" sz="800" dirty="0" smtClean="0">
                <a:latin typeface="Tahoma" panose="020B0604030504040204" pitchFamily="34" charset="0"/>
                <a:ea typeface="Tahoma" panose="020B0604030504040204" pitchFamily="34" charset="0"/>
                <a:cs typeface="Tahoma" panose="020B0604030504040204" pitchFamily="34" charset="0"/>
              </a:rPr>
              <a:t>Effizienz-haus 40</a:t>
            </a:r>
            <a:endParaRPr lang="de-DE" sz="800" dirty="0">
              <a:latin typeface="Tahoma" panose="020B0604030504040204" pitchFamily="34" charset="0"/>
              <a:ea typeface="Tahoma" panose="020B0604030504040204" pitchFamily="34" charset="0"/>
              <a:cs typeface="Tahoma" panose="020B0604030504040204" pitchFamily="34" charset="0"/>
            </a:endParaRPr>
          </a:p>
        </p:txBody>
      </p:sp>
      <p:sp>
        <p:nvSpPr>
          <p:cNvPr id="17" name="Rechteck 16"/>
          <p:cNvSpPr/>
          <p:nvPr/>
        </p:nvSpPr>
        <p:spPr>
          <a:xfrm>
            <a:off x="7472922" y="2013058"/>
            <a:ext cx="690133" cy="200055"/>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p:cNvSpPr txBox="1"/>
          <p:nvPr/>
        </p:nvSpPr>
        <p:spPr>
          <a:xfrm>
            <a:off x="7511945" y="1954215"/>
            <a:ext cx="659577" cy="307777"/>
          </a:xfrm>
          <a:prstGeom prst="rect">
            <a:avLst/>
          </a:prstGeom>
          <a:noFill/>
        </p:spPr>
        <p:txBody>
          <a:bodyPr wrap="square" rtlCol="0">
            <a:spAutoFit/>
          </a:bodyPr>
          <a:lstStyle/>
          <a:p>
            <a:pPr algn="ct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40%</a:t>
            </a:r>
            <a:endParaRPr lang="de-DE"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hteck 18"/>
          <p:cNvSpPr/>
          <p:nvPr/>
        </p:nvSpPr>
        <p:spPr>
          <a:xfrm>
            <a:off x="8278280" y="1789131"/>
            <a:ext cx="687978" cy="423982"/>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Gleichschenkliges Dreieck 19"/>
          <p:cNvSpPr/>
          <p:nvPr/>
        </p:nvSpPr>
        <p:spPr>
          <a:xfrm>
            <a:off x="8278280" y="1357071"/>
            <a:ext cx="687978" cy="432060"/>
          </a:xfrm>
          <a:prstGeom prst="triangle">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p:cNvSpPr txBox="1"/>
          <p:nvPr/>
        </p:nvSpPr>
        <p:spPr>
          <a:xfrm>
            <a:off x="8278280" y="2251174"/>
            <a:ext cx="687978" cy="338554"/>
          </a:xfrm>
          <a:prstGeom prst="rect">
            <a:avLst/>
          </a:prstGeom>
          <a:noFill/>
        </p:spPr>
        <p:txBody>
          <a:bodyPr wrap="square" rtlCol="0">
            <a:spAutoFit/>
          </a:bodyPr>
          <a:lstStyle/>
          <a:p>
            <a:pPr algn="ctr"/>
            <a:r>
              <a:rPr lang="de-DE" sz="800" dirty="0" smtClean="0">
                <a:latin typeface="Tahoma" panose="020B0604030504040204" pitchFamily="34" charset="0"/>
                <a:ea typeface="Tahoma" panose="020B0604030504040204" pitchFamily="34" charset="0"/>
                <a:cs typeface="Tahoma" panose="020B0604030504040204" pitchFamily="34" charset="0"/>
              </a:rPr>
              <a:t>Effizienz-haus 55</a:t>
            </a:r>
            <a:endParaRPr lang="de-DE" sz="800" dirty="0">
              <a:latin typeface="Tahoma" panose="020B0604030504040204" pitchFamily="34" charset="0"/>
              <a:ea typeface="Tahoma" panose="020B0604030504040204" pitchFamily="34" charset="0"/>
              <a:cs typeface="Tahoma" panose="020B0604030504040204" pitchFamily="34" charset="0"/>
            </a:endParaRPr>
          </a:p>
        </p:txBody>
      </p:sp>
      <p:sp>
        <p:nvSpPr>
          <p:cNvPr id="22" name="Rechteck 21"/>
          <p:cNvSpPr/>
          <p:nvPr/>
        </p:nvSpPr>
        <p:spPr>
          <a:xfrm>
            <a:off x="8278280" y="1950244"/>
            <a:ext cx="690133" cy="262869"/>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feld 22"/>
          <p:cNvSpPr txBox="1"/>
          <p:nvPr/>
        </p:nvSpPr>
        <p:spPr>
          <a:xfrm>
            <a:off x="8317303" y="1924757"/>
            <a:ext cx="659577" cy="307777"/>
          </a:xfrm>
          <a:prstGeom prst="rect">
            <a:avLst/>
          </a:prstGeom>
          <a:noFill/>
        </p:spPr>
        <p:txBody>
          <a:bodyPr wrap="square" rtlCol="0">
            <a:spAutoFit/>
          </a:bodyPr>
          <a:lstStyle/>
          <a:p>
            <a:pPr algn="ct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55%</a:t>
            </a:r>
            <a:endParaRPr lang="de-DE"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hteck 23"/>
          <p:cNvSpPr/>
          <p:nvPr/>
        </p:nvSpPr>
        <p:spPr>
          <a:xfrm>
            <a:off x="9015903" y="1789131"/>
            <a:ext cx="687978" cy="423982"/>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Gleichschenkliges Dreieck 24"/>
          <p:cNvSpPr/>
          <p:nvPr/>
        </p:nvSpPr>
        <p:spPr>
          <a:xfrm>
            <a:off x="9015903" y="1357071"/>
            <a:ext cx="687978" cy="432060"/>
          </a:xfrm>
          <a:prstGeom prst="triangle">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p:cNvSpPr txBox="1"/>
          <p:nvPr/>
        </p:nvSpPr>
        <p:spPr>
          <a:xfrm>
            <a:off x="9015903" y="2251174"/>
            <a:ext cx="687978" cy="338554"/>
          </a:xfrm>
          <a:prstGeom prst="rect">
            <a:avLst/>
          </a:prstGeom>
          <a:noFill/>
        </p:spPr>
        <p:txBody>
          <a:bodyPr wrap="square" rtlCol="0">
            <a:spAutoFit/>
          </a:bodyPr>
          <a:lstStyle/>
          <a:p>
            <a:pPr algn="ctr"/>
            <a:r>
              <a:rPr lang="de-DE" sz="800" dirty="0" smtClean="0">
                <a:latin typeface="Tahoma" panose="020B0604030504040204" pitchFamily="34" charset="0"/>
                <a:ea typeface="Tahoma" panose="020B0604030504040204" pitchFamily="34" charset="0"/>
                <a:cs typeface="Tahoma" panose="020B0604030504040204" pitchFamily="34" charset="0"/>
              </a:rPr>
              <a:t>Effizienz-haus 40</a:t>
            </a:r>
            <a:endParaRPr lang="de-DE" sz="800" dirty="0">
              <a:latin typeface="Tahoma" panose="020B0604030504040204" pitchFamily="34" charset="0"/>
              <a:ea typeface="Tahoma" panose="020B0604030504040204" pitchFamily="34" charset="0"/>
              <a:cs typeface="Tahoma" panose="020B0604030504040204" pitchFamily="34" charset="0"/>
            </a:endParaRPr>
          </a:p>
        </p:txBody>
      </p:sp>
      <p:sp>
        <p:nvSpPr>
          <p:cNvPr id="27" name="Rechteck 26"/>
          <p:cNvSpPr/>
          <p:nvPr/>
        </p:nvSpPr>
        <p:spPr>
          <a:xfrm>
            <a:off x="9015903" y="1913792"/>
            <a:ext cx="690133" cy="299321"/>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Textfeld 27"/>
          <p:cNvSpPr txBox="1"/>
          <p:nvPr/>
        </p:nvSpPr>
        <p:spPr>
          <a:xfrm>
            <a:off x="9054926" y="1908455"/>
            <a:ext cx="659577" cy="307777"/>
          </a:xfrm>
          <a:prstGeom prst="rect">
            <a:avLst/>
          </a:prstGeom>
          <a:noFill/>
        </p:spPr>
        <p:txBody>
          <a:bodyPr wrap="square" rtlCol="0">
            <a:spAutoFit/>
          </a:bodyPr>
          <a:lstStyle/>
          <a:p>
            <a:pPr algn="ct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70%</a:t>
            </a:r>
            <a:endParaRPr lang="de-DE"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hteck 28"/>
          <p:cNvSpPr/>
          <p:nvPr/>
        </p:nvSpPr>
        <p:spPr>
          <a:xfrm>
            <a:off x="9753526" y="1789131"/>
            <a:ext cx="687978" cy="423982"/>
          </a:xfrm>
          <a:prstGeom prst="rect">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Gleichschenkliges Dreieck 29"/>
          <p:cNvSpPr/>
          <p:nvPr/>
        </p:nvSpPr>
        <p:spPr>
          <a:xfrm>
            <a:off x="9753526" y="1357071"/>
            <a:ext cx="687978" cy="432060"/>
          </a:xfrm>
          <a:prstGeom prst="triangle">
            <a:avLst/>
          </a:prstGeom>
          <a:solidFill>
            <a:srgbClr val="F2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p:cNvSpPr txBox="1"/>
          <p:nvPr/>
        </p:nvSpPr>
        <p:spPr>
          <a:xfrm>
            <a:off x="9753526" y="2251174"/>
            <a:ext cx="687978" cy="338554"/>
          </a:xfrm>
          <a:prstGeom prst="rect">
            <a:avLst/>
          </a:prstGeom>
          <a:noFill/>
        </p:spPr>
        <p:txBody>
          <a:bodyPr wrap="square" rtlCol="0">
            <a:spAutoFit/>
          </a:bodyPr>
          <a:lstStyle/>
          <a:p>
            <a:pPr algn="ctr"/>
            <a:r>
              <a:rPr lang="de-DE" sz="800" dirty="0" smtClean="0">
                <a:latin typeface="Tahoma" panose="020B0604030504040204" pitchFamily="34" charset="0"/>
                <a:ea typeface="Tahoma" panose="020B0604030504040204" pitchFamily="34" charset="0"/>
                <a:cs typeface="Tahoma" panose="020B0604030504040204" pitchFamily="34" charset="0"/>
              </a:rPr>
              <a:t>Effizienz-haus 55</a:t>
            </a:r>
            <a:endParaRPr lang="de-DE" sz="800" dirty="0">
              <a:latin typeface="Tahoma" panose="020B0604030504040204" pitchFamily="34" charset="0"/>
              <a:ea typeface="Tahoma" panose="020B0604030504040204" pitchFamily="34" charset="0"/>
              <a:cs typeface="Tahoma" panose="020B0604030504040204" pitchFamily="34" charset="0"/>
            </a:endParaRPr>
          </a:p>
        </p:txBody>
      </p:sp>
      <p:sp>
        <p:nvSpPr>
          <p:cNvPr id="32" name="Rechteck 31"/>
          <p:cNvSpPr/>
          <p:nvPr/>
        </p:nvSpPr>
        <p:spPr>
          <a:xfrm>
            <a:off x="9753526" y="1853206"/>
            <a:ext cx="690133" cy="359907"/>
          </a:xfrm>
          <a:prstGeom prst="rect">
            <a:avLst/>
          </a:prstGeom>
          <a:solidFill>
            <a:srgbClr val="443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Textfeld 32"/>
          <p:cNvSpPr txBox="1"/>
          <p:nvPr/>
        </p:nvSpPr>
        <p:spPr>
          <a:xfrm>
            <a:off x="9792549" y="1876941"/>
            <a:ext cx="659577" cy="307777"/>
          </a:xfrm>
          <a:prstGeom prst="rect">
            <a:avLst/>
          </a:prstGeom>
          <a:noFill/>
        </p:spPr>
        <p:txBody>
          <a:bodyPr wrap="square" rtlCol="0">
            <a:spAutoFit/>
          </a:bodyPr>
          <a:lstStyle/>
          <a:p>
            <a:pPr algn="ctr"/>
            <a:r>
              <a:rPr lang="de-DE" sz="1400" dirty="0">
                <a:solidFill>
                  <a:schemeClr val="bg1"/>
                </a:solidFill>
                <a:latin typeface="Tahoma" panose="020B0604030504040204" pitchFamily="34" charset="0"/>
                <a:ea typeface="Tahoma" panose="020B0604030504040204" pitchFamily="34" charset="0"/>
                <a:cs typeface="Tahoma" panose="020B0604030504040204" pitchFamily="34" charset="0"/>
              </a:rPr>
              <a:t>8</a:t>
            </a:r>
            <a:r>
              <a:rPr lang="de-DE"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de-DE"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feld 33"/>
          <p:cNvSpPr txBox="1"/>
          <p:nvPr/>
        </p:nvSpPr>
        <p:spPr>
          <a:xfrm>
            <a:off x="5586941" y="3768692"/>
            <a:ext cx="6509809" cy="307777"/>
          </a:xfrm>
          <a:prstGeom prst="rect">
            <a:avLst/>
          </a:prstGeom>
          <a:noFill/>
        </p:spPr>
        <p:txBody>
          <a:bodyPr wrap="square" rtlCol="0">
            <a:spAutoFit/>
          </a:bodyPr>
          <a:lstStyle/>
          <a:p>
            <a:r>
              <a:rPr lang="de-DE" sz="1100" b="1" dirty="0" smtClean="0">
                <a:latin typeface="Arial" panose="020B0604020202020204" pitchFamily="34" charset="0"/>
                <a:ea typeface="Tahoma" panose="020B0604030504040204" pitchFamily="34" charset="0"/>
                <a:cs typeface="Arial" panose="020B0604020202020204" pitchFamily="34" charset="0"/>
              </a:rPr>
              <a:t>Tilgungszuschuss	 </a:t>
            </a:r>
            <a:r>
              <a:rPr lang="de-DE" sz="1400" b="1" dirty="0" smtClean="0">
                <a:latin typeface="Arial" panose="020B0604020202020204" pitchFamily="34" charset="0"/>
                <a:ea typeface="Tahoma" panose="020B0604030504040204" pitchFamily="34" charset="0"/>
                <a:cs typeface="Arial" panose="020B0604020202020204" pitchFamily="34" charset="0"/>
              </a:rPr>
              <a:t>20%        15%       10%          5% 	     5%</a:t>
            </a:r>
            <a:endParaRPr lang="de-DE" sz="1400" b="1" dirty="0">
              <a:latin typeface="Arial" panose="020B0604020202020204" pitchFamily="34" charset="0"/>
              <a:ea typeface="Tahoma" panose="020B0604030504040204" pitchFamily="34" charset="0"/>
              <a:cs typeface="Arial" panose="020B0604020202020204" pitchFamily="34" charset="0"/>
            </a:endParaRPr>
          </a:p>
        </p:txBody>
      </p:sp>
      <p:sp>
        <p:nvSpPr>
          <p:cNvPr id="35" name="Rechteck 34"/>
          <p:cNvSpPr/>
          <p:nvPr/>
        </p:nvSpPr>
        <p:spPr>
          <a:xfrm>
            <a:off x="7511945" y="4133143"/>
            <a:ext cx="4429683" cy="342392"/>
          </a:xfrm>
          <a:prstGeom prst="rect">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6" name="Grafik 35"/>
          <p:cNvPicPr>
            <a:picLocks noChangeAspect="1"/>
          </p:cNvPicPr>
          <p:nvPr/>
        </p:nvPicPr>
        <p:blipFill rotWithShape="1">
          <a:blip r:embed="rId2">
            <a:clrChange>
              <a:clrFrom>
                <a:srgbClr val="FFFFFF"/>
              </a:clrFrom>
              <a:clrTo>
                <a:srgbClr val="FFFFFF">
                  <a:alpha val="0"/>
                </a:srgbClr>
              </a:clrTo>
            </a:clrChange>
          </a:blip>
          <a:srcRect t="36328"/>
          <a:stretch/>
        </p:blipFill>
        <p:spPr>
          <a:xfrm>
            <a:off x="5574695" y="4105791"/>
            <a:ext cx="6595534" cy="1739187"/>
          </a:xfrm>
          <a:prstGeom prst="rect">
            <a:avLst/>
          </a:prstGeom>
        </p:spPr>
      </p:pic>
      <p:sp>
        <p:nvSpPr>
          <p:cNvPr id="37" name="Textfeld 36"/>
          <p:cNvSpPr txBox="1"/>
          <p:nvPr/>
        </p:nvSpPr>
        <p:spPr>
          <a:xfrm>
            <a:off x="9404150" y="4148609"/>
            <a:ext cx="611664" cy="307777"/>
          </a:xfrm>
          <a:prstGeom prst="rect">
            <a:avLst/>
          </a:prstGeom>
          <a:solidFill>
            <a:srgbClr val="87586B"/>
          </a:solidFill>
        </p:spPr>
        <p:txBody>
          <a:bodyPr wrap="square" rtlCol="0">
            <a:spAutoFit/>
          </a:bodyPr>
          <a:lstStyle/>
          <a:p>
            <a:r>
              <a:rPr lang="de-DE" sz="1400" b="1" dirty="0" smtClean="0">
                <a:solidFill>
                  <a:schemeClr val="bg1"/>
                </a:solidFill>
                <a:latin typeface="Arial" panose="020B0604020202020204" pitchFamily="34" charset="0"/>
                <a:ea typeface="Tahoma" panose="020B0604030504040204" pitchFamily="34" charset="0"/>
                <a:cs typeface="Arial" panose="020B0604020202020204" pitchFamily="34" charset="0"/>
              </a:rPr>
              <a:t>+5%</a:t>
            </a:r>
            <a:endParaRPr lang="de-DE" sz="14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38" name="Rechteck 37"/>
          <p:cNvSpPr/>
          <p:nvPr/>
        </p:nvSpPr>
        <p:spPr>
          <a:xfrm>
            <a:off x="7490173" y="4828749"/>
            <a:ext cx="1479656" cy="516137"/>
          </a:xfrm>
          <a:prstGeom prst="rect">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feld 38"/>
          <p:cNvSpPr txBox="1"/>
          <p:nvPr/>
        </p:nvSpPr>
        <p:spPr>
          <a:xfrm>
            <a:off x="7962467" y="4920820"/>
            <a:ext cx="833189" cy="307777"/>
          </a:xfrm>
          <a:prstGeom prst="rect">
            <a:avLst/>
          </a:prstGeom>
          <a:solidFill>
            <a:srgbClr val="87586B"/>
          </a:solidFill>
        </p:spPr>
        <p:txBody>
          <a:bodyPr wrap="square" rtlCol="0">
            <a:spAutoFit/>
          </a:bodyPr>
          <a:lstStyle/>
          <a:p>
            <a:r>
              <a:rPr lang="de-DE" sz="1400" b="1" dirty="0" smtClean="0">
                <a:solidFill>
                  <a:schemeClr val="bg1"/>
                </a:solidFill>
                <a:latin typeface="Arial" panose="020B0604020202020204" pitchFamily="34" charset="0"/>
                <a:ea typeface="Tahoma" panose="020B0604030504040204" pitchFamily="34" charset="0"/>
                <a:cs typeface="Arial" panose="020B0604020202020204" pitchFamily="34" charset="0"/>
              </a:rPr>
              <a:t>+10%</a:t>
            </a:r>
            <a:endParaRPr lang="de-DE" sz="14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40" name="Rechteck 39"/>
          <p:cNvSpPr/>
          <p:nvPr/>
        </p:nvSpPr>
        <p:spPr>
          <a:xfrm>
            <a:off x="7490173" y="5344886"/>
            <a:ext cx="1479656" cy="337985"/>
          </a:xfrm>
          <a:prstGeom prst="rect">
            <a:avLst/>
          </a:prstGeom>
          <a:solidFill>
            <a:srgbClr val="875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Textfeld 40"/>
          <p:cNvSpPr txBox="1"/>
          <p:nvPr/>
        </p:nvSpPr>
        <p:spPr>
          <a:xfrm>
            <a:off x="7962467" y="5372780"/>
            <a:ext cx="833189" cy="307777"/>
          </a:xfrm>
          <a:prstGeom prst="rect">
            <a:avLst/>
          </a:prstGeom>
          <a:solidFill>
            <a:srgbClr val="87586B"/>
          </a:solidFill>
        </p:spPr>
        <p:txBody>
          <a:bodyPr wrap="square" rtlCol="0">
            <a:spAutoFit/>
          </a:bodyPr>
          <a:lstStyle/>
          <a:p>
            <a:r>
              <a:rPr lang="de-DE" sz="1400" b="1" dirty="0" smtClean="0">
                <a:solidFill>
                  <a:schemeClr val="bg1"/>
                </a:solidFill>
                <a:latin typeface="Arial" panose="020B0604020202020204" pitchFamily="34" charset="0"/>
                <a:ea typeface="Tahoma" panose="020B0604030504040204" pitchFamily="34" charset="0"/>
                <a:cs typeface="Arial" panose="020B0604020202020204" pitchFamily="34" charset="0"/>
              </a:rPr>
              <a:t>+15%</a:t>
            </a:r>
            <a:endParaRPr lang="de-DE" sz="14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6817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17236" y="688172"/>
            <a:ext cx="11508509" cy="5632311"/>
          </a:xfrm>
          <a:prstGeom prst="rect">
            <a:avLst/>
          </a:prstGeom>
        </p:spPr>
        <p:txBody>
          <a:bodyPr wrap="square">
            <a:spAutoFit/>
          </a:bodyPr>
          <a:lstStyle/>
          <a:p>
            <a:r>
              <a:rPr lang="de-DE" sz="4500" dirty="0" smtClean="0">
                <a:latin typeface="Tahoma" panose="020B0604030504040204" pitchFamily="34" charset="0"/>
                <a:ea typeface="Tahoma" panose="020B0604030504040204" pitchFamily="34" charset="0"/>
                <a:cs typeface="Tahoma" panose="020B0604030504040204" pitchFamily="34" charset="0"/>
              </a:rPr>
              <a:t>Vielen Dank! </a:t>
            </a:r>
          </a:p>
          <a:p>
            <a:r>
              <a:rPr lang="de-DE" sz="4500" dirty="0" smtClean="0">
                <a:latin typeface="Tahoma" panose="020B0604030504040204" pitchFamily="34" charset="0"/>
                <a:ea typeface="Tahoma" panose="020B0604030504040204" pitchFamily="34" charset="0"/>
                <a:cs typeface="Tahoma" panose="020B0604030504040204" pitchFamily="34" charset="0"/>
              </a:rPr>
              <a:t>Kostenlose Förderauskunft, </a:t>
            </a:r>
          </a:p>
          <a:p>
            <a:r>
              <a:rPr lang="de-DE" sz="4500" dirty="0" smtClean="0">
                <a:latin typeface="Tahoma" panose="020B0604030504040204" pitchFamily="34" charset="0"/>
                <a:ea typeface="Tahoma" panose="020B0604030504040204" pitchFamily="34" charset="0"/>
                <a:cs typeface="Tahoma" panose="020B0604030504040204" pitchFamily="34" charset="0"/>
              </a:rPr>
              <a:t>Energiesparrechner auf</a:t>
            </a:r>
          </a:p>
          <a:p>
            <a:r>
              <a:rPr lang="de-DE" sz="4500" dirty="0" smtClean="0">
                <a:latin typeface="Tahoma" panose="020B0604030504040204" pitchFamily="34" charset="0"/>
                <a:ea typeface="Tahoma" panose="020B0604030504040204" pitchFamily="34" charset="0"/>
                <a:cs typeface="Tahoma" panose="020B0604030504040204" pitchFamily="34" charset="0"/>
              </a:rPr>
              <a:t>www.foerderdata.de </a:t>
            </a:r>
          </a:p>
          <a:p>
            <a:endParaRPr lang="de-DE" dirty="0">
              <a:latin typeface="Tahoma" panose="020B0604030504040204" pitchFamily="34" charset="0"/>
              <a:ea typeface="Tahoma" panose="020B0604030504040204" pitchFamily="34" charset="0"/>
              <a:cs typeface="Tahoma" panose="020B0604030504040204" pitchFamily="34" charset="0"/>
            </a:endParaRPr>
          </a:p>
          <a:p>
            <a:r>
              <a:rPr lang="de-DE" dirty="0" smtClean="0">
                <a:latin typeface="Tahoma" panose="020B0604030504040204" pitchFamily="34" charset="0"/>
                <a:ea typeface="Tahoma" panose="020B0604030504040204" pitchFamily="34" charset="0"/>
                <a:cs typeface="Tahoma" panose="020B0604030504040204" pitchFamily="34" charset="0"/>
              </a:rPr>
              <a:t>Martin Kutschka</a:t>
            </a:r>
          </a:p>
          <a:p>
            <a:endParaRPr lang="de-DE" dirty="0">
              <a:latin typeface="Tahoma" panose="020B0604030504040204" pitchFamily="34" charset="0"/>
              <a:ea typeface="Tahoma" panose="020B0604030504040204" pitchFamily="34" charset="0"/>
              <a:cs typeface="Tahoma" panose="020B0604030504040204" pitchFamily="34" charset="0"/>
            </a:endParaRPr>
          </a:p>
          <a:p>
            <a:r>
              <a:rPr lang="de-DE" dirty="0" smtClean="0">
                <a:latin typeface="Tahoma" panose="020B0604030504040204" pitchFamily="34" charset="0"/>
                <a:ea typeface="Tahoma" panose="020B0604030504040204" pitchFamily="34" charset="0"/>
                <a:cs typeface="Tahoma" panose="020B0604030504040204" pitchFamily="34" charset="0"/>
              </a:rPr>
              <a:t>EARM </a:t>
            </a:r>
            <a:r>
              <a:rPr lang="de-DE" dirty="0">
                <a:latin typeface="Tahoma" panose="020B0604030504040204" pitchFamily="34" charset="0"/>
                <a:ea typeface="Tahoma" panose="020B0604030504040204" pitchFamily="34" charset="0"/>
                <a:cs typeface="Tahoma" panose="020B0604030504040204" pitchFamily="34" charset="0"/>
              </a:rPr>
              <a:t>GMBH </a:t>
            </a:r>
            <a:r>
              <a:rPr lang="de-DE" dirty="0" smtClean="0">
                <a:latin typeface="Tahoma" panose="020B0604030504040204" pitchFamily="34" charset="0"/>
                <a:ea typeface="Tahoma" panose="020B0604030504040204" pitchFamily="34" charset="0"/>
                <a:cs typeface="Tahoma" panose="020B0604030504040204" pitchFamily="34" charset="0"/>
              </a:rPr>
              <a:t/>
            </a:r>
            <a:br>
              <a:rPr lang="de-DE" dirty="0" smtClean="0">
                <a:latin typeface="Tahoma" panose="020B0604030504040204" pitchFamily="34" charset="0"/>
                <a:ea typeface="Tahoma" panose="020B0604030504040204" pitchFamily="34" charset="0"/>
                <a:cs typeface="Tahoma" panose="020B0604030504040204" pitchFamily="34" charset="0"/>
              </a:rPr>
            </a:br>
            <a:r>
              <a:rPr lang="de-DE" dirty="0" smtClean="0">
                <a:latin typeface="Tahoma" panose="020B0604030504040204" pitchFamily="34" charset="0"/>
                <a:ea typeface="Tahoma" panose="020B0604030504040204" pitchFamily="34" charset="0"/>
                <a:cs typeface="Tahoma" panose="020B0604030504040204" pitchFamily="34" charset="0"/>
              </a:rPr>
              <a:t>Schöffenstraße </a:t>
            </a:r>
            <a:r>
              <a:rPr lang="de-DE" dirty="0">
                <a:latin typeface="Tahoma" panose="020B0604030504040204" pitchFamily="34" charset="0"/>
                <a:ea typeface="Tahoma" panose="020B0604030504040204" pitchFamily="34" charset="0"/>
                <a:cs typeface="Tahoma" panose="020B0604030504040204" pitchFamily="34" charset="0"/>
              </a:rPr>
              <a:t>32 </a:t>
            </a:r>
            <a:r>
              <a:rPr lang="de-DE" dirty="0" smtClean="0">
                <a:latin typeface="Tahoma" panose="020B0604030504040204" pitchFamily="34" charset="0"/>
                <a:ea typeface="Tahoma" panose="020B0604030504040204" pitchFamily="34" charset="0"/>
                <a:cs typeface="Tahoma" panose="020B0604030504040204" pitchFamily="34" charset="0"/>
              </a:rPr>
              <a:t/>
            </a:r>
            <a:br>
              <a:rPr lang="de-DE" dirty="0" smtClean="0">
                <a:latin typeface="Tahoma" panose="020B0604030504040204" pitchFamily="34" charset="0"/>
                <a:ea typeface="Tahoma" panose="020B0604030504040204" pitchFamily="34" charset="0"/>
                <a:cs typeface="Tahoma" panose="020B0604030504040204" pitchFamily="34" charset="0"/>
              </a:rPr>
            </a:br>
            <a:r>
              <a:rPr lang="de-DE" dirty="0" smtClean="0">
                <a:latin typeface="Tahoma" panose="020B0604030504040204" pitchFamily="34" charset="0"/>
                <a:ea typeface="Tahoma" panose="020B0604030504040204" pitchFamily="34" charset="0"/>
                <a:cs typeface="Tahoma" panose="020B0604030504040204" pitchFamily="34" charset="0"/>
              </a:rPr>
              <a:t>63075 </a:t>
            </a:r>
            <a:r>
              <a:rPr lang="de-DE" dirty="0">
                <a:latin typeface="Tahoma" panose="020B0604030504040204" pitchFamily="34" charset="0"/>
                <a:ea typeface="Tahoma" panose="020B0604030504040204" pitchFamily="34" charset="0"/>
                <a:cs typeface="Tahoma" panose="020B0604030504040204" pitchFamily="34" charset="0"/>
              </a:rPr>
              <a:t>Offenbach am Main </a:t>
            </a:r>
            <a:r>
              <a:rPr lang="de-DE" dirty="0" smtClean="0">
                <a:latin typeface="Tahoma" panose="020B0604030504040204" pitchFamily="34" charset="0"/>
                <a:ea typeface="Tahoma" panose="020B0604030504040204" pitchFamily="34" charset="0"/>
                <a:cs typeface="Tahoma" panose="020B0604030504040204" pitchFamily="34" charset="0"/>
              </a:rPr>
              <a:t/>
            </a:r>
            <a:br>
              <a:rPr lang="de-DE" dirty="0" smtClean="0">
                <a:latin typeface="Tahoma" panose="020B0604030504040204" pitchFamily="34" charset="0"/>
                <a:ea typeface="Tahoma" panose="020B0604030504040204" pitchFamily="34" charset="0"/>
                <a:cs typeface="Tahoma" panose="020B0604030504040204" pitchFamily="34" charset="0"/>
              </a:rPr>
            </a:br>
            <a:endParaRPr lang="de-DE" dirty="0" smtClean="0">
              <a:latin typeface="Tahoma" panose="020B0604030504040204" pitchFamily="34" charset="0"/>
              <a:ea typeface="Tahoma" panose="020B0604030504040204" pitchFamily="34" charset="0"/>
              <a:cs typeface="Tahoma" panose="020B0604030504040204" pitchFamily="34" charset="0"/>
            </a:endParaRPr>
          </a:p>
          <a:p>
            <a:r>
              <a:rPr lang="de-DE" dirty="0" smtClean="0">
                <a:latin typeface="Tahoma" panose="020B0604030504040204" pitchFamily="34" charset="0"/>
                <a:ea typeface="Tahoma" panose="020B0604030504040204" pitchFamily="34" charset="0"/>
                <a:cs typeface="Tahoma" panose="020B0604030504040204" pitchFamily="34" charset="0"/>
              </a:rPr>
              <a:t>0151-21209604</a:t>
            </a:r>
            <a:br>
              <a:rPr lang="de-DE" dirty="0" smtClean="0">
                <a:latin typeface="Tahoma" panose="020B0604030504040204" pitchFamily="34" charset="0"/>
                <a:ea typeface="Tahoma" panose="020B0604030504040204" pitchFamily="34" charset="0"/>
                <a:cs typeface="Tahoma" panose="020B0604030504040204" pitchFamily="34" charset="0"/>
              </a:rPr>
            </a:br>
            <a:r>
              <a:rPr lang="de-DE" dirty="0" smtClean="0">
                <a:latin typeface="Tahoma" panose="020B0604030504040204" pitchFamily="34" charset="0"/>
                <a:ea typeface="Tahoma" panose="020B0604030504040204" pitchFamily="34" charset="0"/>
                <a:cs typeface="Tahoma" panose="020B0604030504040204" pitchFamily="34" charset="0"/>
              </a:rPr>
              <a:t>info@earm.de</a:t>
            </a:r>
          </a:p>
          <a:p>
            <a:r>
              <a:rPr lang="de-DE" dirty="0" smtClean="0">
                <a:latin typeface="Tahoma" panose="020B0604030504040204" pitchFamily="34" charset="0"/>
                <a:ea typeface="Tahoma" panose="020B0604030504040204" pitchFamily="34" charset="0"/>
                <a:cs typeface="Tahoma" panose="020B0604030504040204" pitchFamily="34" charset="0"/>
                <a:hlinkClick r:id="rId2"/>
              </a:rPr>
              <a:t>www.earm.de</a:t>
            </a:r>
            <a:endParaRPr lang="de-DE" dirty="0">
              <a:solidFill>
                <a:srgbClr val="3F3F3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459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97408" y="448616"/>
            <a:ext cx="8827486" cy="892552"/>
          </a:xfrm>
          <a:prstGeom prst="rect">
            <a:avLst/>
          </a:prstGeom>
        </p:spPr>
        <p:txBody>
          <a:bodyPr wrap="square">
            <a:spAutoFit/>
          </a:bodyPr>
          <a:lstStyle/>
          <a:p>
            <a:r>
              <a:rPr lang="de-DE" sz="2200" b="1" dirty="0">
                <a:latin typeface="Tahoma" panose="020B0604030504040204" pitchFamily="34" charset="0"/>
                <a:ea typeface="Tahoma" panose="020B0604030504040204" pitchFamily="34" charset="0"/>
                <a:cs typeface="Tahoma" panose="020B0604030504040204" pitchFamily="34" charset="0"/>
              </a:rPr>
              <a:t>CO2-Preis / Zertifikate</a:t>
            </a:r>
          </a:p>
          <a:p>
            <a:endParaRPr lang="de-DE" sz="800" dirty="0">
              <a:latin typeface="Arial Black" panose="020B0A04020102020204" pitchFamily="34" charset="0"/>
              <a:cs typeface="Arial" panose="020B0604020202020204" pitchFamily="34" charset="0"/>
            </a:endParaRPr>
          </a:p>
          <a:p>
            <a:pPr marL="342900" indent="-342900">
              <a:buFont typeface="Wingdings" panose="05000000000000000000" pitchFamily="2" charset="2"/>
              <a:buChar char="è"/>
            </a:pPr>
            <a: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t>Wirtschaftsberatungsunternehmen analysieren den Kohlenstoffdioxid-Markt !!</a:t>
            </a:r>
          </a:p>
          <a:p>
            <a:pPr marL="342900" indent="-342900">
              <a:buFont typeface="Wingdings" panose="05000000000000000000" pitchFamily="2" charset="2"/>
              <a:buChar char="è"/>
            </a:pPr>
            <a:endParaRPr lang="de-DE" sz="6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2">
            <a:clrChange>
              <a:clrFrom>
                <a:srgbClr val="FFFFFF"/>
              </a:clrFrom>
              <a:clrTo>
                <a:srgbClr val="FFFFFF">
                  <a:alpha val="0"/>
                </a:srgbClr>
              </a:clrTo>
            </a:clrChange>
          </a:blip>
          <a:stretch>
            <a:fillRect/>
          </a:stretch>
        </p:blipFill>
        <p:spPr>
          <a:xfrm>
            <a:off x="722376" y="1341168"/>
            <a:ext cx="9070848" cy="5086285"/>
          </a:xfrm>
          <a:prstGeom prst="rect">
            <a:avLst/>
          </a:prstGeom>
        </p:spPr>
      </p:pic>
    </p:spTree>
    <p:extLst>
      <p:ext uri="{BB962C8B-B14F-4D97-AF65-F5344CB8AC3E}">
        <p14:creationId xmlns:p14="http://schemas.microsoft.com/office/powerpoint/2010/main" val="275266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2944367"/>
            <a:ext cx="12192000" cy="334213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560832" y="275999"/>
            <a:ext cx="10777728" cy="3631763"/>
          </a:xfrm>
          <a:prstGeom prst="rect">
            <a:avLst/>
          </a:prstGeom>
        </p:spPr>
        <p:txBody>
          <a:bodyPr wrap="square">
            <a:spAutoFit/>
          </a:bodyPr>
          <a:lstStyle/>
          <a:p>
            <a:r>
              <a:rPr lang="de-DE" sz="2200" b="1" dirty="0">
                <a:latin typeface="Tahoma" panose="020B0604030504040204" pitchFamily="34" charset="0"/>
                <a:ea typeface="Tahoma" panose="020B0604030504040204" pitchFamily="34" charset="0"/>
                <a:cs typeface="Tahoma" panose="020B0604030504040204" pitchFamily="34" charset="0"/>
              </a:rPr>
              <a:t>CO</a:t>
            </a:r>
            <a:r>
              <a:rPr lang="de-DE" sz="2200" b="1" baseline="-25000" dirty="0">
                <a:latin typeface="Tahoma" panose="020B0604030504040204" pitchFamily="34" charset="0"/>
                <a:ea typeface="Tahoma" panose="020B0604030504040204" pitchFamily="34" charset="0"/>
                <a:cs typeface="Tahoma" panose="020B0604030504040204" pitchFamily="34" charset="0"/>
              </a:rPr>
              <a:t>2</a:t>
            </a:r>
            <a:r>
              <a:rPr lang="de-DE" sz="2200" b="1" dirty="0">
                <a:latin typeface="Tahoma" panose="020B0604030504040204" pitchFamily="34" charset="0"/>
                <a:ea typeface="Tahoma" panose="020B0604030504040204" pitchFamily="34" charset="0"/>
                <a:cs typeface="Tahoma" panose="020B0604030504040204" pitchFamily="34" charset="0"/>
              </a:rPr>
              <a:t>-Preis / CO2-Steuer</a:t>
            </a:r>
          </a:p>
          <a:p>
            <a:endParaRPr lang="de-DE" sz="1600" dirty="0">
              <a:solidFill>
                <a:srgbClr val="01378B"/>
              </a:solidFill>
              <a:latin typeface="Arial Black" panose="020B0A04020102020204" pitchFamily="34" charset="0"/>
              <a:cs typeface="Arial" panose="020B0604020202020204" pitchFamily="34" charset="0"/>
            </a:endParaRPr>
          </a:p>
          <a:p>
            <a: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t>Beispiel: </a:t>
            </a:r>
            <a:r>
              <a:rPr lang="de-DE" sz="1400" dirty="0" smtClean="0">
                <a:latin typeface="Arial Black" panose="020B0A04020102020204" pitchFamily="34" charset="0"/>
                <a:cs typeface="Arial" panose="020B0604020202020204" pitchFamily="34" charset="0"/>
              </a:rPr>
              <a:t/>
            </a:r>
            <a:br>
              <a:rPr lang="de-DE" sz="1400" dirty="0" smtClean="0">
                <a:latin typeface="Arial Black" panose="020B0A04020102020204" pitchFamily="34" charset="0"/>
                <a:cs typeface="Arial" panose="020B0604020202020204" pitchFamily="34" charset="0"/>
              </a:rPr>
            </a:br>
            <a:r>
              <a:rPr lang="de-DE" sz="1400" dirty="0" smtClean="0">
                <a:latin typeface="Arial Black" panose="020B0A04020102020204" pitchFamily="34" charset="0"/>
                <a:cs typeface="Arial" panose="020B0604020202020204" pitchFamily="34" charset="0"/>
              </a:rPr>
              <a:t>Ein </a:t>
            </a:r>
            <a:r>
              <a:rPr lang="de-DE" sz="1400" dirty="0">
                <a:latin typeface="Arial Black" panose="020B0A04020102020204" pitchFamily="34" charset="0"/>
                <a:cs typeface="Arial" panose="020B0604020202020204" pitchFamily="34" charset="0"/>
              </a:rPr>
              <a:t>Heizölhändler kauf mit seinem Tankfahrzeug Heizöl beim </a:t>
            </a:r>
            <a:r>
              <a:rPr lang="de-DE" sz="1400" dirty="0" smtClean="0">
                <a:latin typeface="Arial Black" panose="020B0A04020102020204" pitchFamily="34" charset="0"/>
                <a:cs typeface="Arial" panose="020B0604020202020204" pitchFamily="34" charset="0"/>
              </a:rPr>
              <a:t>Großhändler ein.</a:t>
            </a:r>
            <a:r>
              <a:rPr lang="de-DE" sz="1400" dirty="0">
                <a:latin typeface="Arial Black" panose="020B0A04020102020204" pitchFamily="34" charset="0"/>
                <a:cs typeface="Arial" panose="020B0604020202020204" pitchFamily="34" charset="0"/>
              </a:rPr>
              <a:t/>
            </a:r>
            <a:br>
              <a:rPr lang="de-DE" sz="1400" dirty="0">
                <a:latin typeface="Arial Black" panose="020B0A04020102020204" pitchFamily="34" charset="0"/>
                <a:cs typeface="Arial" panose="020B0604020202020204" pitchFamily="34" charset="0"/>
              </a:rPr>
            </a:br>
            <a:r>
              <a:rPr lang="de-DE" sz="600" dirty="0">
                <a:latin typeface="Arial Black" panose="020B0A04020102020204" pitchFamily="34" charset="0"/>
                <a:cs typeface="Arial" panose="020B0604020202020204" pitchFamily="34" charset="0"/>
              </a:rPr>
              <a:t/>
            </a:r>
            <a:br>
              <a:rPr lang="de-DE" sz="600" dirty="0">
                <a:latin typeface="Arial Black" panose="020B0A040201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sym typeface="Wingdings" panose="05000000000000000000" pitchFamily="2" charset="2"/>
              </a:rPr>
              <a:t> </a:t>
            </a:r>
            <a:r>
              <a:rPr lang="de-DE" sz="1600" dirty="0" smtClean="0">
                <a:latin typeface="Arial" panose="020B0604020202020204" pitchFamily="34" charset="0"/>
                <a:cs typeface="Arial" panose="020B0604020202020204" pitchFamily="34" charset="0"/>
                <a:sym typeface="Wingdings" panose="05000000000000000000" pitchFamily="2" charset="2"/>
              </a:rPr>
              <a:t>bei diesem Vorgang </a:t>
            </a:r>
            <a:r>
              <a:rPr lang="de-DE" sz="1600" dirty="0" smtClean="0">
                <a:latin typeface="Arial" panose="020B0604020202020204" pitchFamily="34" charset="0"/>
                <a:cs typeface="Arial" panose="020B0604020202020204" pitchFamily="34" charset="0"/>
              </a:rPr>
              <a:t>fällt </a:t>
            </a:r>
            <a:r>
              <a:rPr lang="de-DE" sz="1600" dirty="0">
                <a:latin typeface="Arial" panose="020B0604020202020204" pitchFamily="34" charset="0"/>
                <a:cs typeface="Arial" panose="020B0604020202020204" pitchFamily="34" charset="0"/>
              </a:rPr>
              <a:t>der </a:t>
            </a:r>
            <a:r>
              <a:rPr lang="de-DE" sz="1600" dirty="0" smtClean="0">
                <a:latin typeface="Arial" panose="020B0604020202020204" pitchFamily="34" charset="0"/>
                <a:cs typeface="Arial" panose="020B0604020202020204" pitchFamily="34" charset="0"/>
              </a:rPr>
              <a:t>CO2-Preis </a:t>
            </a:r>
            <a:r>
              <a:rPr lang="de-DE" sz="1600" dirty="0">
                <a:latin typeface="Arial" panose="020B0604020202020204" pitchFamily="34" charset="0"/>
                <a:cs typeface="Arial" panose="020B0604020202020204" pitchFamily="34" charset="0"/>
              </a:rPr>
              <a:t>an. </a:t>
            </a:r>
            <a:r>
              <a:rPr lang="de-DE" sz="1600" dirty="0" smtClean="0">
                <a:latin typeface="Arial" panose="020B0604020202020204" pitchFamily="34" charset="0"/>
                <a:cs typeface="Arial" panose="020B0604020202020204" pitchFamily="34" charset="0"/>
              </a:rPr>
              <a:t/>
            </a:r>
            <a:br>
              <a:rPr lang="de-DE" sz="1600" dirty="0" smtClean="0">
                <a:latin typeface="Arial" panose="020B0604020202020204" pitchFamily="34" charset="0"/>
                <a:cs typeface="Arial" panose="020B0604020202020204" pitchFamily="34" charset="0"/>
              </a:rPr>
            </a:br>
            <a:r>
              <a:rPr lang="de-DE" sz="800" dirty="0">
                <a:latin typeface="Arial" panose="020B0604020202020204" pitchFamily="34" charset="0"/>
                <a:cs typeface="Arial" panose="020B0604020202020204" pitchFamily="34" charset="0"/>
              </a:rPr>
              <a:t/>
            </a:r>
            <a:br>
              <a:rPr lang="de-DE" sz="8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sym typeface="Wingdings" panose="05000000000000000000" pitchFamily="2" charset="2"/>
              </a:rPr>
              <a:t> </a:t>
            </a:r>
            <a:r>
              <a:rPr lang="de-DE" sz="1600" dirty="0">
                <a:latin typeface="Arial" panose="020B0604020202020204" pitchFamily="34" charset="0"/>
                <a:cs typeface="Arial" panose="020B0604020202020204" pitchFamily="34" charset="0"/>
              </a:rPr>
              <a:t>Der </a:t>
            </a:r>
            <a:r>
              <a:rPr lang="de-DE" sz="1600" u="sng" dirty="0">
                <a:latin typeface="Arial" panose="020B0604020202020204" pitchFamily="34" charset="0"/>
                <a:cs typeface="Arial" panose="020B0604020202020204" pitchFamily="34" charset="0"/>
              </a:rPr>
              <a:t>Großhändler</a:t>
            </a:r>
            <a:r>
              <a:rPr lang="de-DE" sz="1600" dirty="0">
                <a:latin typeface="Arial" panose="020B0604020202020204" pitchFamily="34" charset="0"/>
                <a:cs typeface="Arial" panose="020B0604020202020204" pitchFamily="34" charset="0"/>
              </a:rPr>
              <a:t> kauft </a:t>
            </a:r>
            <a:r>
              <a:rPr lang="de-DE" sz="1600" dirty="0" smtClean="0">
                <a:latin typeface="Arial" panose="020B0604020202020204" pitchFamily="34" charset="0"/>
                <a:cs typeface="Arial" panose="020B0604020202020204" pitchFamily="34" charset="0"/>
              </a:rPr>
              <a:t>entsprechend</a:t>
            </a:r>
            <a:r>
              <a:rPr lang="de-DE"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Emissionszertifikate ein </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     und </a:t>
            </a:r>
            <a:r>
              <a:rPr lang="de-DE" sz="1600" dirty="0">
                <a:latin typeface="Arial" panose="020B0604020202020204" pitchFamily="34" charset="0"/>
                <a:cs typeface="Arial" panose="020B0604020202020204" pitchFamily="34" charset="0"/>
              </a:rPr>
              <a:t>stellt </a:t>
            </a:r>
            <a:r>
              <a:rPr lang="de-DE" sz="1600" dirty="0" smtClean="0">
                <a:latin typeface="Arial" panose="020B0604020202020204" pitchFamily="34" charset="0"/>
                <a:cs typeface="Arial" panose="020B0604020202020204" pitchFamily="34" charset="0"/>
              </a:rPr>
              <a:t>den </a:t>
            </a:r>
            <a:r>
              <a:rPr lang="de-DE" sz="1600" dirty="0">
                <a:latin typeface="Arial" panose="020B0604020202020204" pitchFamily="34" charset="0"/>
                <a:cs typeface="Arial" panose="020B0604020202020204" pitchFamily="34" charset="0"/>
              </a:rPr>
              <a:t>Preis dafür dem Heizölhändler </a:t>
            </a:r>
            <a:r>
              <a:rPr lang="de-DE" sz="1600" dirty="0" smtClean="0">
                <a:latin typeface="Arial" panose="020B0604020202020204" pitchFamily="34" charset="0"/>
                <a:cs typeface="Arial" panose="020B0604020202020204" pitchFamily="34" charset="0"/>
              </a:rPr>
              <a:t>in Rechnung. </a:t>
            </a:r>
            <a:br>
              <a:rPr lang="de-DE" sz="1600" dirty="0" smtClean="0">
                <a:latin typeface="Arial" panose="020B0604020202020204" pitchFamily="34" charset="0"/>
                <a:cs typeface="Arial" panose="020B0604020202020204" pitchFamily="34" charset="0"/>
              </a:rPr>
            </a:br>
            <a:r>
              <a:rPr lang="de-DE" sz="800" dirty="0">
                <a:latin typeface="Arial" panose="020B0604020202020204" pitchFamily="34" charset="0"/>
                <a:cs typeface="Arial" panose="020B0604020202020204" pitchFamily="34" charset="0"/>
              </a:rPr>
              <a:t/>
            </a:r>
            <a:br>
              <a:rPr lang="de-DE" sz="8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sym typeface="Wingdings" panose="05000000000000000000" pitchFamily="2" charset="2"/>
              </a:rPr>
              <a:t> </a:t>
            </a:r>
            <a:r>
              <a:rPr lang="de-DE" sz="1600" dirty="0">
                <a:latin typeface="Arial" panose="020B0604020202020204" pitchFamily="34" charset="0"/>
                <a:cs typeface="Arial" panose="020B0604020202020204" pitchFamily="34" charset="0"/>
              </a:rPr>
              <a:t>Der </a:t>
            </a:r>
            <a:r>
              <a:rPr lang="de-DE" sz="1600" u="sng" dirty="0">
                <a:latin typeface="Arial" panose="020B0604020202020204" pitchFamily="34" charset="0"/>
                <a:cs typeface="Arial" panose="020B0604020202020204" pitchFamily="34" charset="0"/>
              </a:rPr>
              <a:t>Heizölhändler</a:t>
            </a:r>
            <a:r>
              <a:rPr lang="de-DE" sz="1600" dirty="0">
                <a:latin typeface="Arial" panose="020B0604020202020204" pitchFamily="34" charset="0"/>
                <a:cs typeface="Arial" panose="020B0604020202020204" pitchFamily="34" charset="0"/>
              </a:rPr>
              <a:t> gibt die </a:t>
            </a:r>
            <a:r>
              <a:rPr lang="de-DE" sz="1600" dirty="0" smtClean="0">
                <a:latin typeface="Arial" panose="020B0604020202020204" pitchFamily="34" charset="0"/>
                <a:cs typeface="Arial" panose="020B0604020202020204" pitchFamily="34" charset="0"/>
              </a:rPr>
              <a:t>Zertifikatskosten </a:t>
            </a:r>
            <a:r>
              <a:rPr lang="de-DE" sz="1600" dirty="0">
                <a:latin typeface="Arial" panose="020B0604020202020204" pitchFamily="34" charset="0"/>
                <a:cs typeface="Arial" panose="020B0604020202020204" pitchFamily="34" charset="0"/>
              </a:rPr>
              <a:t>an die </a:t>
            </a:r>
            <a:r>
              <a:rPr lang="de-DE" sz="1600" dirty="0" smtClean="0">
                <a:latin typeface="Arial" panose="020B0604020202020204" pitchFamily="34" charset="0"/>
                <a:cs typeface="Arial" panose="020B0604020202020204" pitchFamily="34" charset="0"/>
              </a:rPr>
              <a:t>Hauseigentümer </a:t>
            </a:r>
            <a:r>
              <a:rPr lang="de-DE" sz="1600" dirty="0">
                <a:latin typeface="Arial" panose="020B0604020202020204" pitchFamily="34" charset="0"/>
                <a:cs typeface="Arial" panose="020B0604020202020204" pitchFamily="34" charset="0"/>
              </a:rPr>
              <a:t>weiter, </a:t>
            </a:r>
            <a:r>
              <a:rPr lang="de-DE" sz="1600" dirty="0" smtClean="0">
                <a:latin typeface="Arial" panose="020B0604020202020204" pitchFamily="34" charset="0"/>
                <a:cs typeface="Arial" panose="020B0604020202020204" pitchFamily="34" charset="0"/>
              </a:rPr>
              <a:t>deren </a:t>
            </a:r>
            <a:r>
              <a:rPr lang="de-DE" sz="1600" dirty="0">
                <a:latin typeface="Arial" panose="020B0604020202020204" pitchFamily="34" charset="0"/>
                <a:cs typeface="Arial" panose="020B0604020202020204" pitchFamily="34" charset="0"/>
              </a:rPr>
              <a:t>Tanks er </a:t>
            </a:r>
            <a:r>
              <a:rPr lang="de-DE" sz="1600" dirty="0" smtClean="0">
                <a:latin typeface="Arial" panose="020B0604020202020204" pitchFamily="34" charset="0"/>
                <a:cs typeface="Arial" panose="020B0604020202020204" pitchFamily="34" charset="0"/>
              </a:rPr>
              <a:t>befüllt.</a:t>
            </a:r>
            <a:br>
              <a:rPr lang="de-DE" sz="1600" dirty="0" smtClean="0">
                <a:latin typeface="Arial" panose="020B0604020202020204" pitchFamily="34" charset="0"/>
                <a:cs typeface="Arial" panose="020B0604020202020204" pitchFamily="34" charset="0"/>
              </a:rPr>
            </a:br>
            <a:endParaRPr lang="de-DE" sz="1600" dirty="0" smtClean="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
            </a:r>
            <a:br>
              <a:rPr lang="de-DE" sz="1600" dirty="0">
                <a:latin typeface="Arial" panose="020B0604020202020204" pitchFamily="34" charset="0"/>
                <a:cs typeface="Arial" panose="020B0604020202020204" pitchFamily="34" charset="0"/>
              </a:rPr>
            </a:br>
            <a:r>
              <a:rPr lang="de-DE" sz="1600" dirty="0">
                <a:solidFill>
                  <a:srgbClr val="F291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a:t>
            </a:r>
            <a: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t>m Ende bezahlen damit die Hausbewohner die Steuer.</a:t>
            </a:r>
          </a:p>
          <a:p>
            <a:r>
              <a:rPr lang="de-DE" sz="1400" dirty="0" smtClean="0">
                <a:solidFill>
                  <a:srgbClr val="E95D0F"/>
                </a:solidFill>
                <a:latin typeface="Arial" panose="020B0604020202020204" pitchFamily="34" charset="0"/>
                <a:cs typeface="Arial" panose="020B0604020202020204" pitchFamily="34" charset="0"/>
              </a:rPr>
              <a:t/>
            </a:r>
            <a:br>
              <a:rPr lang="de-DE" sz="1400" dirty="0" smtClean="0">
                <a:solidFill>
                  <a:srgbClr val="E95D0F"/>
                </a:solidFill>
                <a:latin typeface="Arial" panose="020B0604020202020204" pitchFamily="34" charset="0"/>
                <a:cs typeface="Arial" panose="020B0604020202020204" pitchFamily="34" charset="0"/>
              </a:rPr>
            </a:br>
            <a:endParaRPr lang="de-DE" sz="1400" b="1" dirty="0">
              <a:solidFill>
                <a:srgbClr val="E95D0F"/>
              </a:solidFill>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2"/>
          <a:stretch>
            <a:fillRect/>
          </a:stretch>
        </p:blipFill>
        <p:spPr>
          <a:xfrm>
            <a:off x="560832" y="3777068"/>
            <a:ext cx="6344126" cy="2566988"/>
          </a:xfrm>
          <a:prstGeom prst="rect">
            <a:avLst/>
          </a:prstGeom>
        </p:spPr>
      </p:pic>
      <p:sp>
        <p:nvSpPr>
          <p:cNvPr id="12" name="Textfeld 11"/>
          <p:cNvSpPr txBox="1"/>
          <p:nvPr/>
        </p:nvSpPr>
        <p:spPr>
          <a:xfrm>
            <a:off x="6393602" y="6360123"/>
            <a:ext cx="2046670" cy="215444"/>
          </a:xfrm>
          <a:prstGeom prst="rect">
            <a:avLst/>
          </a:prstGeom>
          <a:noFill/>
        </p:spPr>
        <p:txBody>
          <a:bodyPr wrap="square" rtlCol="0">
            <a:spAutoFit/>
          </a:bodyPr>
          <a:lstStyle/>
          <a:p>
            <a:pPr algn="r"/>
            <a:r>
              <a:rPr lang="de-DE" sz="800" dirty="0" smtClean="0">
                <a:latin typeface="Arial" panose="020B0604020202020204" pitchFamily="34" charset="0"/>
                <a:cs typeface="Arial" panose="020B0604020202020204" pitchFamily="34" charset="0"/>
              </a:rPr>
              <a:t>Quelle: Finanztipp.de</a:t>
            </a:r>
            <a:endParaRPr lang="de-DE" sz="800" dirty="0">
              <a:latin typeface="Arial" panose="020B0604020202020204" pitchFamily="34" charset="0"/>
              <a:cs typeface="Arial" panose="020B0604020202020204" pitchFamily="34" charset="0"/>
            </a:endParaRPr>
          </a:p>
        </p:txBody>
      </p:sp>
      <p:sp>
        <p:nvSpPr>
          <p:cNvPr id="11" name="Rechteck 10"/>
          <p:cNvSpPr/>
          <p:nvPr/>
        </p:nvSpPr>
        <p:spPr>
          <a:xfrm>
            <a:off x="633941" y="3464167"/>
            <a:ext cx="3572256" cy="338554"/>
          </a:xfrm>
          <a:prstGeom prst="rect">
            <a:avLst/>
          </a:prstGeom>
        </p:spPr>
        <p:txBody>
          <a:bodyPr wrap="square">
            <a:spAutoFit/>
          </a:bodyPr>
          <a:lstStyle/>
          <a:p>
            <a:r>
              <a:rPr lang="de-DE" sz="1600" dirty="0" smtClean="0">
                <a:latin typeface="Arial Black" panose="020B0A04020102020204" pitchFamily="34" charset="0"/>
                <a:cs typeface="Arial" panose="020B0604020202020204" pitchFamily="34" charset="0"/>
              </a:rPr>
              <a:t>CO</a:t>
            </a:r>
            <a:r>
              <a:rPr lang="de-DE" sz="1100" dirty="0" smtClean="0">
                <a:latin typeface="Arial Black" panose="020B0A04020102020204" pitchFamily="34" charset="0"/>
                <a:cs typeface="Arial" panose="020B0604020202020204" pitchFamily="34" charset="0"/>
              </a:rPr>
              <a:t>2</a:t>
            </a:r>
            <a:r>
              <a:rPr lang="de-DE" sz="1600" dirty="0" smtClean="0">
                <a:latin typeface="Arial Black" panose="020B0A04020102020204" pitchFamily="34" charset="0"/>
                <a:cs typeface="Arial" panose="020B0604020202020204" pitchFamily="34" charset="0"/>
              </a:rPr>
              <a:t>-Preis 2024</a:t>
            </a:r>
            <a:endParaRPr lang="de-DE" sz="1400" dirty="0">
              <a:latin typeface="Arial" panose="020B0604020202020204" pitchFamily="34" charset="0"/>
              <a:cs typeface="Arial" panose="020B0604020202020204" pitchFamily="34" charset="0"/>
            </a:endParaRPr>
          </a:p>
        </p:txBody>
      </p:sp>
      <p:sp>
        <p:nvSpPr>
          <p:cNvPr id="13" name="Rechteck 12"/>
          <p:cNvSpPr/>
          <p:nvPr/>
        </p:nvSpPr>
        <p:spPr>
          <a:xfrm>
            <a:off x="2164510" y="4261286"/>
            <a:ext cx="4593336" cy="656510"/>
          </a:xfrm>
          <a:prstGeom prst="rect">
            <a:avLst/>
          </a:prstGeom>
          <a:solidFill>
            <a:srgbClr val="443D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p:cNvSpPr/>
          <p:nvPr/>
        </p:nvSpPr>
        <p:spPr>
          <a:xfrm>
            <a:off x="6782895" y="3511346"/>
            <a:ext cx="2193939" cy="338554"/>
          </a:xfrm>
          <a:prstGeom prst="rect">
            <a:avLst/>
          </a:prstGeom>
        </p:spPr>
        <p:txBody>
          <a:bodyPr wrap="square">
            <a:spAutoFit/>
          </a:bodyPr>
          <a:lstStyle/>
          <a:p>
            <a:r>
              <a:rPr lang="de-DE" sz="1600" b="1" dirty="0">
                <a:solidFill>
                  <a:srgbClr val="F29100"/>
                </a:solidFill>
                <a:latin typeface="Tahoma" panose="020B0604030504040204" pitchFamily="34" charset="0"/>
                <a:ea typeface="Tahoma" panose="020B0604030504040204" pitchFamily="34" charset="0"/>
                <a:cs typeface="Tahoma" panose="020B0604030504040204" pitchFamily="34" charset="0"/>
              </a:rPr>
              <a:t>NUR CO2 - Kosten</a:t>
            </a:r>
          </a:p>
        </p:txBody>
      </p:sp>
      <p:sp>
        <p:nvSpPr>
          <p:cNvPr id="2" name="Rechteck 1"/>
          <p:cNvSpPr/>
          <p:nvPr/>
        </p:nvSpPr>
        <p:spPr>
          <a:xfrm>
            <a:off x="6904958" y="3777068"/>
            <a:ext cx="2261913" cy="2566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7057614" y="4266375"/>
            <a:ext cx="1809508" cy="646331"/>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2.500 l </a:t>
            </a:r>
            <a:r>
              <a:rPr lang="de-DE" sz="1200" dirty="0" smtClean="0">
                <a:latin typeface="Arial" panose="020B0604020202020204" pitchFamily="34" charset="0"/>
                <a:cs typeface="Arial" panose="020B0604020202020204" pitchFamily="34" charset="0"/>
                <a:sym typeface="Wingdings" panose="05000000000000000000" pitchFamily="2" charset="2"/>
              </a:rPr>
              <a:t> </a:t>
            </a:r>
            <a:r>
              <a:rPr lang="de-DE" sz="12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279 €</a:t>
            </a:r>
          </a:p>
          <a:p>
            <a:endParaRPr lang="de-DE" sz="1200" dirty="0">
              <a:latin typeface="Arial" panose="020B0604020202020204" pitchFamily="34" charset="0"/>
              <a:cs typeface="Arial" panose="020B0604020202020204" pitchFamily="34" charset="0"/>
              <a:sym typeface="Wingdings" panose="05000000000000000000" pitchFamily="2" charset="2"/>
            </a:endParaRPr>
          </a:p>
          <a:p>
            <a:r>
              <a:rPr lang="de-DE" sz="1200" dirty="0" smtClean="0">
                <a:latin typeface="Arial" panose="020B0604020202020204" pitchFamily="34" charset="0"/>
                <a:cs typeface="Arial" panose="020B0604020202020204" pitchFamily="34" charset="0"/>
                <a:sym typeface="Wingdings" panose="05000000000000000000" pitchFamily="2" charset="2"/>
              </a:rPr>
              <a:t>25.000 kWh </a:t>
            </a:r>
            <a:r>
              <a:rPr lang="de-DE" sz="1200" dirty="0">
                <a:latin typeface="Arial" panose="020B0604020202020204" pitchFamily="34" charset="0"/>
                <a:cs typeface="Arial" panose="020B0604020202020204" pitchFamily="34" charset="0"/>
                <a:sym typeface="Wingdings" panose="05000000000000000000" pitchFamily="2" charset="2"/>
              </a:rPr>
              <a:t> </a:t>
            </a:r>
            <a:r>
              <a:rPr lang="de-DE" sz="12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190 €</a:t>
            </a:r>
            <a:endParaRPr lang="de-DE"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97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4938882"/>
            <a:ext cx="12192000" cy="151066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p:cNvPicPr>
            <a:picLocks noChangeAspect="1"/>
          </p:cNvPicPr>
          <p:nvPr/>
        </p:nvPicPr>
        <p:blipFill>
          <a:blip r:embed="rId2">
            <a:clrChange>
              <a:clrFrom>
                <a:srgbClr val="FFFFFF"/>
              </a:clrFrom>
              <a:clrTo>
                <a:srgbClr val="FFFFFF">
                  <a:alpha val="0"/>
                </a:srgbClr>
              </a:clrTo>
            </a:clrChange>
          </a:blip>
          <a:stretch>
            <a:fillRect/>
          </a:stretch>
        </p:blipFill>
        <p:spPr>
          <a:xfrm>
            <a:off x="5137932" y="581569"/>
            <a:ext cx="6932338" cy="4051744"/>
          </a:xfrm>
          <a:prstGeom prst="rect">
            <a:avLst/>
          </a:prstGeom>
        </p:spPr>
      </p:pic>
      <p:sp>
        <p:nvSpPr>
          <p:cNvPr id="5" name="Rechteck 4"/>
          <p:cNvSpPr/>
          <p:nvPr/>
        </p:nvSpPr>
        <p:spPr>
          <a:xfrm>
            <a:off x="560832" y="275999"/>
            <a:ext cx="4066032" cy="4431983"/>
          </a:xfrm>
          <a:prstGeom prst="rect">
            <a:avLst/>
          </a:prstGeom>
        </p:spPr>
        <p:txBody>
          <a:bodyPr wrap="square">
            <a:spAutoFit/>
          </a:bodyPr>
          <a:lstStyle/>
          <a:p>
            <a:r>
              <a:rPr lang="de-DE" sz="2200" b="1" dirty="0">
                <a:latin typeface="Tahoma" panose="020B0604030504040204" pitchFamily="34" charset="0"/>
                <a:ea typeface="Tahoma" panose="020B0604030504040204" pitchFamily="34" charset="0"/>
                <a:cs typeface="Tahoma" panose="020B0604030504040204" pitchFamily="34" charset="0"/>
              </a:rPr>
              <a:t>CO</a:t>
            </a:r>
            <a:r>
              <a:rPr lang="de-DE" sz="2200" b="1" baseline="-25000" dirty="0">
                <a:latin typeface="Tahoma" panose="020B0604030504040204" pitchFamily="34" charset="0"/>
                <a:ea typeface="Tahoma" panose="020B0604030504040204" pitchFamily="34" charset="0"/>
                <a:cs typeface="Tahoma" panose="020B0604030504040204" pitchFamily="34" charset="0"/>
              </a:rPr>
              <a:t>2</a:t>
            </a:r>
            <a:r>
              <a:rPr lang="de-DE" sz="2200" b="1" dirty="0">
                <a:latin typeface="Tahoma" panose="020B0604030504040204" pitchFamily="34" charset="0"/>
                <a:ea typeface="Tahoma" panose="020B0604030504040204" pitchFamily="34" charset="0"/>
                <a:cs typeface="Tahoma" panose="020B0604030504040204" pitchFamily="34" charset="0"/>
              </a:rPr>
              <a:t>-Preis / CO</a:t>
            </a:r>
            <a:r>
              <a:rPr lang="de-DE" sz="2200" b="1" baseline="-25000" dirty="0">
                <a:latin typeface="Tahoma" panose="020B0604030504040204" pitchFamily="34" charset="0"/>
                <a:ea typeface="Tahoma" panose="020B0604030504040204" pitchFamily="34" charset="0"/>
                <a:cs typeface="Tahoma" panose="020B0604030504040204" pitchFamily="34" charset="0"/>
              </a:rPr>
              <a:t>2</a:t>
            </a:r>
            <a:r>
              <a:rPr lang="de-DE" sz="2200" b="1" dirty="0">
                <a:latin typeface="Tahoma" panose="020B0604030504040204" pitchFamily="34" charset="0"/>
                <a:ea typeface="Tahoma" panose="020B0604030504040204" pitchFamily="34" charset="0"/>
                <a:cs typeface="Tahoma" panose="020B0604030504040204" pitchFamily="34" charset="0"/>
              </a:rPr>
              <a:t>-Steuer</a:t>
            </a:r>
          </a:p>
          <a:p>
            <a:endParaRPr lang="de-DE" sz="1600" dirty="0">
              <a:solidFill>
                <a:srgbClr val="01378B"/>
              </a:solidFill>
              <a:latin typeface="Arial Black" panose="020B0A04020102020204" pitchFamily="34" charset="0"/>
              <a:cs typeface="Arial" panose="020B0604020202020204" pitchFamily="34" charset="0"/>
            </a:endParaRPr>
          </a:p>
          <a:p>
            <a:r>
              <a:rPr lang="de-DE" sz="1400" dirty="0" smtClean="0">
                <a:solidFill>
                  <a:srgbClr val="F29100"/>
                </a:solidFill>
                <a:latin typeface="Arial Black" panose="020B0A04020102020204" pitchFamily="34" charset="0"/>
                <a:cs typeface="Arial" panose="020B0604020202020204" pitchFamily="34" charset="0"/>
              </a:rPr>
              <a:t>Stufenmodell</a:t>
            </a:r>
            <a:r>
              <a:rPr lang="de-DE" sz="1400" dirty="0">
                <a:solidFill>
                  <a:srgbClr val="F29100"/>
                </a:solidFill>
                <a:latin typeface="Arial Black" panose="020B0A04020102020204" pitchFamily="34" charset="0"/>
                <a:cs typeface="Arial" panose="020B0604020202020204" pitchFamily="34" charset="0"/>
              </a:rPr>
              <a:t>: So soll die Steuer zwischen Mieter und Vermieter aufgeteilt werden</a:t>
            </a:r>
          </a:p>
          <a:p>
            <a:endParaRPr lang="de-DE" sz="600" dirty="0">
              <a:latin typeface="Arial Black" panose="020B0A040201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Seit 1. Januar 2023 gibt es ein </a:t>
            </a:r>
            <a:r>
              <a:rPr lang="de-DE" sz="1400" dirty="0" smtClean="0">
                <a:latin typeface="Arial" panose="020B0604020202020204" pitchFamily="34" charset="0"/>
                <a:cs typeface="Arial" panose="020B0604020202020204" pitchFamily="34" charset="0"/>
              </a:rPr>
              <a:t>10-Stufenmodell</a:t>
            </a:r>
            <a:r>
              <a:rPr lang="de-DE" sz="1400" dirty="0">
                <a:latin typeface="Arial" panose="020B0604020202020204" pitchFamily="34" charset="0"/>
                <a:cs typeface="Arial" panose="020B0604020202020204" pitchFamily="34" charset="0"/>
              </a:rPr>
              <a:t>, das den Mieter entlasten soll: </a:t>
            </a:r>
            <a:r>
              <a:rPr lang="de-DE" sz="1400" dirty="0">
                <a:solidFill>
                  <a:srgbClr val="87586B"/>
                </a:solidFill>
                <a:latin typeface="Arial Black" panose="020B0A04020102020204" pitchFamily="34" charset="0"/>
                <a:cs typeface="Arial" panose="020B0604020202020204" pitchFamily="34" charset="0"/>
              </a:rPr>
              <a:t>Je schlechter die Energiebilanz des Gebäudes ist, desto höher ist der vom Vermieter zu tragende Anteil an der CO</a:t>
            </a:r>
            <a:r>
              <a:rPr lang="de-DE" sz="1400" baseline="-25000" dirty="0">
                <a:solidFill>
                  <a:srgbClr val="87586B"/>
                </a:solidFill>
                <a:latin typeface="Arial Black" panose="020B0A04020102020204" pitchFamily="34" charset="0"/>
                <a:cs typeface="Arial" panose="020B0604020202020204" pitchFamily="34" charset="0"/>
              </a:rPr>
              <a:t>2</a:t>
            </a:r>
            <a:r>
              <a:rPr lang="de-DE" sz="1400" dirty="0">
                <a:solidFill>
                  <a:srgbClr val="87586B"/>
                </a:solidFill>
                <a:latin typeface="Arial Black" panose="020B0A04020102020204" pitchFamily="34" charset="0"/>
                <a:cs typeface="Arial" panose="020B0604020202020204" pitchFamily="34" charset="0"/>
              </a:rPr>
              <a:t>-Steuer.</a:t>
            </a:r>
          </a:p>
          <a:p>
            <a:endParaRPr lang="de-DE" sz="6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Mieter müssen nur noch in sehr gut </a:t>
            </a:r>
            <a:r>
              <a:rPr lang="de-DE" sz="1400" dirty="0" smtClean="0">
                <a:latin typeface="Arial" panose="020B0604020202020204" pitchFamily="34" charset="0"/>
                <a:cs typeface="Arial" panose="020B0604020202020204" pitchFamily="34" charset="0"/>
              </a:rPr>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gedämmten </a:t>
            </a:r>
            <a:r>
              <a:rPr lang="de-DE" sz="1400" dirty="0">
                <a:latin typeface="Arial" panose="020B0604020202020204" pitchFamily="34" charset="0"/>
                <a:cs typeface="Arial" panose="020B0604020202020204" pitchFamily="34" charset="0"/>
              </a:rPr>
              <a:t>Wohngebäuden </a:t>
            </a:r>
            <a:r>
              <a:rPr lang="de-DE" sz="1400" dirty="0" smtClean="0">
                <a:latin typeface="Arial" panose="020B0604020202020204" pitchFamily="34" charset="0"/>
                <a:cs typeface="Arial" panose="020B0604020202020204" pitchFamily="34" charset="0"/>
              </a:rPr>
              <a:t>(Effizienzhaus </a:t>
            </a:r>
            <a:r>
              <a:rPr lang="de-DE" sz="1400" dirty="0">
                <a:latin typeface="Arial" panose="020B0604020202020204" pitchFamily="34" charset="0"/>
                <a:cs typeface="Arial" panose="020B0604020202020204" pitchFamily="34" charset="0"/>
              </a:rPr>
              <a:t>55) </a:t>
            </a:r>
            <a:r>
              <a:rPr lang="de-DE" sz="1400" dirty="0" smtClean="0">
                <a:latin typeface="Arial" panose="020B0604020202020204" pitchFamily="34" charset="0"/>
                <a:cs typeface="Arial" panose="020B0604020202020204" pitchFamily="34" charset="0"/>
              </a:rPr>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die </a:t>
            </a:r>
            <a:r>
              <a:rPr lang="de-DE" sz="1400" dirty="0">
                <a:latin typeface="Arial" panose="020B0604020202020204" pitchFamily="34" charset="0"/>
                <a:cs typeface="Arial" panose="020B0604020202020204" pitchFamily="34" charset="0"/>
              </a:rPr>
              <a:t>CO₂-Abgabe alleine zahlen.</a:t>
            </a:r>
            <a:endParaRPr lang="de-DE" sz="1400" b="1" dirty="0">
              <a:solidFill>
                <a:srgbClr val="E95D0F"/>
              </a:solidFill>
              <a:latin typeface="Arial" panose="020B0604020202020204" pitchFamily="34" charset="0"/>
              <a:cs typeface="Arial" panose="020B0604020202020204" pitchFamily="34" charset="0"/>
            </a:endParaRPr>
          </a:p>
          <a:p>
            <a:endParaRPr lang="de-DE" sz="600" dirty="0" smtClean="0">
              <a:solidFill>
                <a:srgbClr val="005229"/>
              </a:solidFill>
              <a:latin typeface="Arial Black" panose="020B0A04020102020204" pitchFamily="34" charset="0"/>
              <a:cs typeface="Arial" panose="020B0604020202020204" pitchFamily="34" charset="0"/>
            </a:endParaRPr>
          </a:p>
          <a:p>
            <a:r>
              <a:rPr lang="de-DE" sz="1400" dirty="0" smtClean="0">
                <a:solidFill>
                  <a:srgbClr val="443D7F"/>
                </a:solidFill>
                <a:latin typeface="Arial Black" panose="020B0A04020102020204" pitchFamily="34" charset="0"/>
                <a:cs typeface="Arial" panose="020B0604020202020204" pitchFamily="34" charset="0"/>
              </a:rPr>
              <a:t>Bei </a:t>
            </a:r>
            <a:r>
              <a:rPr lang="de-DE" sz="1400" dirty="0">
                <a:solidFill>
                  <a:srgbClr val="443D7F"/>
                </a:solidFill>
                <a:latin typeface="Arial Black" panose="020B0A04020102020204" pitchFamily="34" charset="0"/>
                <a:cs typeface="Arial" panose="020B0604020202020204" pitchFamily="34" charset="0"/>
              </a:rPr>
              <a:t>Wohnungen mit einer besonders schlechten Energiebilanz </a:t>
            </a:r>
            <a:r>
              <a:rPr lang="de-DE" sz="1400" dirty="0" smtClean="0">
                <a:solidFill>
                  <a:srgbClr val="443D7F"/>
                </a:solidFill>
                <a:latin typeface="Arial Black" panose="020B0A04020102020204" pitchFamily="34" charset="0"/>
                <a:cs typeface="Arial" panose="020B0604020202020204" pitchFamily="34" charset="0"/>
              </a:rPr>
              <a:t>sollen </a:t>
            </a:r>
            <a:r>
              <a:rPr lang="de-DE" sz="1400" dirty="0">
                <a:solidFill>
                  <a:srgbClr val="443D7F"/>
                </a:solidFill>
                <a:latin typeface="Arial Black" panose="020B0A04020102020204" pitchFamily="34" charset="0"/>
                <a:cs typeface="Arial" panose="020B0604020202020204" pitchFamily="34" charset="0"/>
              </a:rPr>
              <a:t>Vermieter 95 % und Mieter 5 % </a:t>
            </a:r>
            <a:r>
              <a:rPr lang="de-DE" sz="1400" dirty="0" smtClean="0">
                <a:solidFill>
                  <a:srgbClr val="443D7F"/>
                </a:solidFill>
                <a:latin typeface="Arial Black" panose="020B0A04020102020204" pitchFamily="34" charset="0"/>
                <a:cs typeface="Arial" panose="020B0604020202020204" pitchFamily="34" charset="0"/>
              </a:rPr>
              <a:t/>
            </a:r>
            <a:br>
              <a:rPr lang="de-DE" sz="1400" dirty="0" smtClean="0">
                <a:solidFill>
                  <a:srgbClr val="443D7F"/>
                </a:solidFill>
                <a:latin typeface="Arial Black" panose="020B0A04020102020204" pitchFamily="34" charset="0"/>
                <a:cs typeface="Arial" panose="020B0604020202020204" pitchFamily="34" charset="0"/>
              </a:rPr>
            </a:br>
            <a:r>
              <a:rPr lang="de-DE" sz="1400" dirty="0" smtClean="0">
                <a:solidFill>
                  <a:srgbClr val="443D7F"/>
                </a:solidFill>
                <a:latin typeface="Arial Black" panose="020B0A04020102020204" pitchFamily="34" charset="0"/>
                <a:cs typeface="Arial" panose="020B0604020202020204" pitchFamily="34" charset="0"/>
              </a:rPr>
              <a:t>der </a:t>
            </a:r>
            <a:r>
              <a:rPr lang="de-DE" sz="1400" dirty="0">
                <a:solidFill>
                  <a:srgbClr val="443D7F"/>
                </a:solidFill>
                <a:latin typeface="Arial Black" panose="020B0A04020102020204" pitchFamily="34" charset="0"/>
                <a:cs typeface="Arial" panose="020B0604020202020204" pitchFamily="34" charset="0"/>
              </a:rPr>
              <a:t>CO₂-Kosten tragen. </a:t>
            </a:r>
            <a:endParaRPr lang="de-DE" sz="1400" dirty="0" smtClean="0">
              <a:solidFill>
                <a:srgbClr val="443D7F"/>
              </a:solidFill>
              <a:latin typeface="Arial Black" panose="020B0A040201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
        <p:nvSpPr>
          <p:cNvPr id="8" name="Rechteck 7"/>
          <p:cNvSpPr/>
          <p:nvPr/>
        </p:nvSpPr>
        <p:spPr>
          <a:xfrm>
            <a:off x="5239512" y="1047913"/>
            <a:ext cx="6766560" cy="320040"/>
          </a:xfrm>
          <a:prstGeom prst="rect">
            <a:avLst/>
          </a:prstGeom>
          <a:noFill/>
          <a:ln w="57150">
            <a:solidFill>
              <a:srgbClr val="875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p:cNvSpPr/>
          <p:nvPr/>
        </p:nvSpPr>
        <p:spPr>
          <a:xfrm>
            <a:off x="5239512" y="4080673"/>
            <a:ext cx="6766560" cy="320040"/>
          </a:xfrm>
          <a:prstGeom prst="rect">
            <a:avLst/>
          </a:prstGeom>
          <a:noFill/>
          <a:ln w="57150">
            <a:solidFill>
              <a:srgbClr val="44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 name="Gerade Verbindung mit Pfeil 9"/>
          <p:cNvCxnSpPr/>
          <p:nvPr/>
        </p:nvCxnSpPr>
        <p:spPr>
          <a:xfrm flipV="1">
            <a:off x="4315939" y="1221650"/>
            <a:ext cx="872783" cy="863182"/>
          </a:xfrm>
          <a:prstGeom prst="straightConnector1">
            <a:avLst/>
          </a:prstGeom>
          <a:ln w="38100">
            <a:solidFill>
              <a:srgbClr val="87586B"/>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4105656" y="3931070"/>
            <a:ext cx="981486" cy="392967"/>
          </a:xfrm>
          <a:prstGeom prst="straightConnector1">
            <a:avLst/>
          </a:prstGeom>
          <a:ln w="38100">
            <a:solidFill>
              <a:srgbClr val="443D7F"/>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60832" y="4994945"/>
            <a:ext cx="10948226" cy="1354217"/>
          </a:xfrm>
          <a:prstGeom prst="rect">
            <a:avLst/>
          </a:prstGeom>
        </p:spPr>
        <p:txBody>
          <a:bodyPr wrap="square">
            <a:spAutoFit/>
          </a:bodyPr>
          <a:lstStyle/>
          <a:p>
            <a:r>
              <a:rPr lang="de-DE" sz="1400" dirty="0">
                <a:latin typeface="Arial" panose="020B0604020202020204" pitchFamily="34" charset="0"/>
                <a:cs typeface="Arial" panose="020B0604020202020204" pitchFamily="34" charset="0"/>
              </a:rPr>
              <a:t>Die Einordnung erfolgt über die </a:t>
            </a:r>
            <a:r>
              <a:rPr lang="de-DE" sz="1400" dirty="0">
                <a:latin typeface="Arial Black" panose="020B0A04020102020204" pitchFamily="34" charset="0"/>
                <a:cs typeface="Arial" panose="020B0604020202020204" pitchFamily="34" charset="0"/>
              </a:rPr>
              <a:t>Brennstoffrechnung</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
            </a:r>
            <a:br>
              <a:rPr lang="de-DE" sz="1400" dirty="0" smtClean="0">
                <a:latin typeface="Arial" panose="020B0604020202020204" pitchFamily="34" charset="0"/>
                <a:cs typeface="Arial" panose="020B0604020202020204" pitchFamily="34" charset="0"/>
              </a:rPr>
            </a:br>
            <a:r>
              <a:rPr lang="de-DE" sz="1400" dirty="0" smtClean="0">
                <a:latin typeface="Arial Black" panose="020B0A04020102020204" pitchFamily="34" charset="0"/>
                <a:cs typeface="Arial" panose="020B0604020202020204" pitchFamily="34" charset="0"/>
              </a:rPr>
              <a:t>aus </a:t>
            </a:r>
            <a:r>
              <a:rPr lang="de-DE" sz="1400" dirty="0">
                <a:latin typeface="Arial Black" panose="020B0A04020102020204" pitchFamily="34" charset="0"/>
                <a:cs typeface="Arial" panose="020B0604020202020204" pitchFamily="34" charset="0"/>
              </a:rPr>
              <a:t>der sich der CO</a:t>
            </a:r>
            <a:r>
              <a:rPr lang="de-DE" sz="1400" baseline="-25000" dirty="0">
                <a:latin typeface="Arial Black" panose="020B0A04020102020204" pitchFamily="34" charset="0"/>
                <a:cs typeface="Arial" panose="020B0604020202020204" pitchFamily="34" charset="0"/>
              </a:rPr>
              <a:t>2</a:t>
            </a:r>
            <a:r>
              <a:rPr lang="de-DE" sz="1400" dirty="0">
                <a:latin typeface="Arial Black" panose="020B0A04020102020204" pitchFamily="34" charset="0"/>
                <a:cs typeface="Arial" panose="020B0604020202020204" pitchFamily="34" charset="0"/>
              </a:rPr>
              <a:t>-Verbrauch für die gelieferte Brennstoffmenge ergibt</a:t>
            </a:r>
            <a:r>
              <a:rPr lang="de-DE" sz="1400" dirty="0" smtClean="0">
                <a:latin typeface="Arial" panose="020B0604020202020204" pitchFamily="34" charset="0"/>
                <a:cs typeface="Arial" panose="020B0604020202020204" pitchFamily="34" charset="0"/>
              </a:rPr>
              <a:t>.</a:t>
            </a:r>
            <a:r>
              <a:rPr lang="de-DE" sz="1400" dirty="0"/>
              <a:t> </a:t>
            </a:r>
            <a:r>
              <a:rPr lang="de-DE" sz="1400" dirty="0" smtClean="0"/>
              <a:t/>
            </a:r>
            <a:br>
              <a:rPr lang="de-DE" sz="1400" dirty="0" smtClean="0"/>
            </a:br>
            <a:endParaRPr lang="de-DE" sz="600" dirty="0" smtClean="0"/>
          </a:p>
          <a:p>
            <a:r>
              <a:rPr lang="de-DE" sz="1200" dirty="0" smtClean="0">
                <a:latin typeface="Arial" panose="020B0604020202020204" pitchFamily="34" charset="0"/>
                <a:cs typeface="Arial" panose="020B0604020202020204" pitchFamily="34" charset="0"/>
              </a:rPr>
              <a:t>Perspektivisch </a:t>
            </a:r>
            <a:r>
              <a:rPr lang="de-DE" sz="1200" dirty="0">
                <a:latin typeface="Arial" panose="020B0604020202020204" pitchFamily="34" charset="0"/>
                <a:cs typeface="Arial" panose="020B0604020202020204" pitchFamily="34" charset="0"/>
              </a:rPr>
              <a:t>will die Regierung prüfen, ob die Einstufung auf Basis von Energieausweisen erfolgen kann. </a:t>
            </a:r>
          </a:p>
          <a:p>
            <a:r>
              <a:rPr lang="de-DE" sz="1200" dirty="0" smtClean="0">
                <a:latin typeface="Arial" panose="020B0604020202020204" pitchFamily="34" charset="0"/>
                <a:cs typeface="Arial" panose="020B0604020202020204" pitchFamily="34" charset="0"/>
              </a:rPr>
              <a:t>Im </a:t>
            </a:r>
            <a:r>
              <a:rPr lang="de-DE" sz="1200" dirty="0">
                <a:latin typeface="Arial" panose="020B0604020202020204" pitchFamily="34" charset="0"/>
                <a:cs typeface="Arial" panose="020B0604020202020204" pitchFamily="34" charset="0"/>
              </a:rPr>
              <a:t>Moment könnten Haushalte davon profitieren, wenn sie extrem verschwenderisch mit Energie umgehen, weil ihr Haus dadurch auf einer Stufe einsortiert wird, die eine höhere Beteiligung des Vermieters vorsieht. </a:t>
            </a:r>
            <a:r>
              <a:rPr lang="de-DE" sz="1200" dirty="0" smtClean="0">
                <a:latin typeface="Arial" panose="020B0604020202020204" pitchFamily="34" charset="0"/>
                <a:cs typeface="Arial" panose="020B0604020202020204" pitchFamily="34" charset="0"/>
              </a:rPr>
              <a:t/>
            </a:r>
            <a:br>
              <a:rPr lang="de-DE" sz="1200" dirty="0" smtClean="0">
                <a:latin typeface="Arial" panose="020B0604020202020204" pitchFamily="34" charset="0"/>
                <a:cs typeface="Arial" panose="020B0604020202020204" pitchFamily="34" charset="0"/>
              </a:rPr>
            </a:br>
            <a:r>
              <a:rPr lang="de-DE" sz="1200" dirty="0" smtClean="0">
                <a:latin typeface="Arial" panose="020B0604020202020204" pitchFamily="34" charset="0"/>
                <a:cs typeface="Arial" panose="020B0604020202020204" pitchFamily="34" charset="0"/>
              </a:rPr>
              <a:t>Für </a:t>
            </a:r>
            <a:r>
              <a:rPr lang="de-DE" sz="1200" dirty="0">
                <a:latin typeface="Arial" panose="020B0604020202020204" pitchFamily="34" charset="0"/>
                <a:cs typeface="Arial" panose="020B0604020202020204" pitchFamily="34" charset="0"/>
              </a:rPr>
              <a:t>Vermieter könnte es außerdem attraktiver sein, Einzelpersonen statt Familien einziehen zu lassen, weil die in der Regel weniger Energie verbrauchen. </a:t>
            </a:r>
          </a:p>
        </p:txBody>
      </p:sp>
    </p:spTree>
    <p:extLst>
      <p:ext uri="{BB962C8B-B14F-4D97-AF65-F5344CB8AC3E}">
        <p14:creationId xmlns:p14="http://schemas.microsoft.com/office/powerpoint/2010/main" val="347726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6499</Words>
  <Application>Microsoft Office PowerPoint</Application>
  <PresentationFormat>Breitbild</PresentationFormat>
  <Paragraphs>1153</Paragraphs>
  <Slides>61</Slides>
  <Notes>5</Notes>
  <HiddenSlides>0</HiddenSlides>
  <MMClips>0</MMClips>
  <ScaleCrop>false</ScaleCrop>
  <HeadingPairs>
    <vt:vector size="6" baseType="variant">
      <vt:variant>
        <vt:lpstr>Verwendete Schriftarten</vt:lpstr>
      </vt:variant>
      <vt:variant>
        <vt:i4>15</vt:i4>
      </vt:variant>
      <vt:variant>
        <vt:lpstr>Design</vt:lpstr>
      </vt:variant>
      <vt:variant>
        <vt:i4>1</vt:i4>
      </vt:variant>
      <vt:variant>
        <vt:lpstr>Folientitel</vt:lpstr>
      </vt:variant>
      <vt:variant>
        <vt:i4>61</vt:i4>
      </vt:variant>
    </vt:vector>
  </HeadingPairs>
  <TitlesOfParts>
    <vt:vector size="77" baseType="lpstr">
      <vt:lpstr>Arial Unicode MS</vt:lpstr>
      <vt:lpstr>Arial</vt:lpstr>
      <vt:lpstr>Arial Black</vt:lpstr>
      <vt:lpstr>Calibri</vt:lpstr>
      <vt:lpstr>Calibri Light</vt:lpstr>
      <vt:lpstr>Graphik</vt:lpstr>
      <vt:lpstr>Proxima Nova</vt:lpstr>
      <vt:lpstr>Source Sans Pro</vt:lpstr>
      <vt:lpstr>Symbol</vt:lpstr>
      <vt:lpstr>Tahoma</vt:lpstr>
      <vt:lpstr>Times New Roman</vt:lpstr>
      <vt:lpstr>TimesNewRomanPSMT</vt:lpstr>
      <vt:lpstr>Webdings</vt:lpstr>
      <vt:lpstr>Wingdings</vt:lpstr>
      <vt:lpstr>Wingdings 2</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Übersicht Antragstellung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ibau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Wernicke, Kathleen</dc:creator>
  <cp:lastModifiedBy>Kutschka, Martin</cp:lastModifiedBy>
  <cp:revision>109</cp:revision>
  <dcterms:created xsi:type="dcterms:W3CDTF">2023-01-13T14:54:55Z</dcterms:created>
  <dcterms:modified xsi:type="dcterms:W3CDTF">2024-01-24T13:44:05Z</dcterms:modified>
</cp:coreProperties>
</file>